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66"/>
  </p:notesMasterIdLst>
  <p:handoutMasterIdLst>
    <p:handoutMasterId r:id="rId67"/>
  </p:handoutMasterIdLst>
  <p:sldIdLst>
    <p:sldId id="257" r:id="rId2"/>
    <p:sldId id="264" r:id="rId3"/>
    <p:sldId id="265" r:id="rId4"/>
    <p:sldId id="266" r:id="rId5"/>
    <p:sldId id="267" r:id="rId6"/>
    <p:sldId id="268" r:id="rId7"/>
    <p:sldId id="270" r:id="rId8"/>
    <p:sldId id="326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7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-64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F17F-797E-F743-99C7-34FA65335D3C}" type="datetimeFigureOut">
              <a:rPr lang="en-US" smtClean="0"/>
              <a:pPr/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pPr/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92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80065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4402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65566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04916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2316D-ED91-4184-8054-037B2E3AE3E5}" type="slidenum">
              <a:rPr lang="en-US" smtClean="0"/>
              <a:pPr/>
              <a:t>63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31C-6067-4272-AE86-B876B0B09749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D084-DE8A-484F-8316-D0F4906BC76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846" y="465013"/>
            <a:ext cx="2618153" cy="107635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223846" y="6320692"/>
            <a:ext cx="5920154" cy="5373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60000">
                <a:schemeClr val="tx1">
                  <a:alpha val="87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18386" y="6457462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October 11-14, Seattle, WA 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1" name="Picture 10" descr="PASS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78523" y="6467230"/>
            <a:ext cx="305388" cy="24423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919B-8086-A446-88AC-82A53360B9A8}" type="datetime1">
              <a:rPr lang="en-US" smtClean="0"/>
              <a:pPr/>
              <a:t>10/25/2011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FE7F9-8083-E748-817B-BA33B8F783EF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189B-56FE-4942-B332-8893D378D900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83C4-8D95-E442-B2A8-B1E36A080AB7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846" y="465013"/>
            <a:ext cx="2618153" cy="107635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484922" y="2215661"/>
            <a:ext cx="6828693" cy="9422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lang="en-US" sz="4000" b="0" dirty="0">
                <a:solidFill>
                  <a:schemeClr val="accent1"/>
                </a:solidFill>
                <a:latin typeface="Century Gothic"/>
                <a:cs typeface="Century Gothic"/>
              </a:defRPr>
            </a:lvl1pPr>
          </a:lstStyle>
          <a:p>
            <a:pPr marL="0" lvl="0"/>
            <a:r>
              <a:rPr lang="en-CA" dirty="0" smtClean="0"/>
              <a:t>Session Title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84922" y="3153697"/>
            <a:ext cx="6829737" cy="604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223846" y="6320692"/>
            <a:ext cx="5920154" cy="5373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60000">
                <a:schemeClr val="tx1">
                  <a:alpha val="87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6418386" y="6457462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October 11-14, Seattle, WA 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3" name="Picture 12" descr="PASS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78523" y="6467230"/>
            <a:ext cx="305388" cy="24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597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35D8-9BC6-9442-A71F-7F8B11C8A69E}" type="datetime1">
              <a:rPr lang="en-US" smtClean="0"/>
              <a:pPr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PASS11_Header.jpg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21" b="6593"/>
          <a:stretch/>
        </p:blipFill>
        <p:spPr>
          <a:xfrm>
            <a:off x="0" y="-1"/>
            <a:ext cx="9144000" cy="85969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4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msn.careerbuilder.com/Article/MSN-2180-Cover-Letters-Resumes-Weird-an?ArticleID=2180&amp;cbRecursionCnt=1&amp;cbsid=8937bea539814b989415efca0ff5ba12-320949723-VI-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admcgehee.com/2010/03/how-not-to-write-a-resume-cover-letter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ervercentral.com/blogs/adventuresinsql/archive/2010/11/19/want-to-make-your-sql-server-run-faster-for-free_3F00_.aspx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kills.com/BLOGS/PAUL/post/Are-your-disk-partition-offsets-RAID-stripe-sizes-and-NTFS-allocation-units-set-correctly.aspx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kills.com/BLOGS/PAUL/post/Are-your-disk-partition-offsets-RAID-stripe-sizes-and-NTFS-allocation-units-set-correctly.aspx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explore.live.com/windows-live-writer?os=other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gotiations.com/articles/geeks-earning-more/" TargetMode="External"/><Relationship Id="rId7" Type="http://schemas.openxmlformats.org/officeDocument/2006/relationships/hyperlink" Target="http://mashable.com/2011/10/23/how-recruiters-use-social-networks-to-screen-candidates-infographic/" TargetMode="External"/><Relationship Id="rId2" Type="http://schemas.openxmlformats.org/officeDocument/2006/relationships/hyperlink" Target="http://modernresume.blogspo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aselinemag.com/c/a/Intelligence/10-Crazy-Things-People-Put-on-Resumes-763190/?kc=BLBLBEMNL09062011STR1" TargetMode="External"/><Relationship Id="rId5" Type="http://schemas.openxmlformats.org/officeDocument/2006/relationships/hyperlink" Target="http://37signals.com/svn/posts/2538-the-first-step-is-to-start" TargetMode="External"/><Relationship Id="rId4" Type="http://schemas.openxmlformats.org/officeDocument/2006/relationships/hyperlink" Target="http://jobsearchtech.about.com/od/gettingthejob/a/InterviewQuest.htm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odernresume.com/" TargetMode="External"/><Relationship Id="rId5" Type="http://schemas.openxmlformats.org/officeDocument/2006/relationships/hyperlink" Target="http://www.sqlservercentral.com/forums" TargetMode="External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552222"/>
          </a:xfrm>
        </p:spPr>
        <p:txBody>
          <a:bodyPr>
            <a:normAutofit/>
          </a:bodyPr>
          <a:lstStyle/>
          <a:p>
            <a:pPr algn="ctr">
              <a:tabLst>
                <a:tab pos="1828800" algn="l"/>
              </a:tabLst>
            </a:pPr>
            <a:r>
              <a:rPr lang="en-US" dirty="0" smtClean="0"/>
              <a:t>Branding Yourself for a Dream Job</a:t>
            </a:r>
            <a:br>
              <a:rPr lang="en-US" dirty="0" smtClean="0"/>
            </a:br>
            <a:r>
              <a:rPr lang="en-US" dirty="0" smtClean="0"/>
              <a:t>The Modern Resume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8382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marL="0" algn="l" defTabSz="457200" rtl="0" eaLnBrk="1" latinLnBrk="0" hangingPunct="1">
              <a:lnSpc>
                <a:spcPts val="3500"/>
              </a:lnSpc>
              <a:spcBef>
                <a:spcPct val="0"/>
              </a:spcBef>
              <a:buNone/>
              <a:defRPr kumimoji="0" lang="en-US" sz="3600" b="0" i="0" u="none" strike="noStrike" kern="1200" cap="none" spc="0" normalizeH="0" baseline="0" dirty="0">
                <a:ln>
                  <a:noFill/>
                </a:ln>
                <a:solidFill>
                  <a:srgbClr val="FA761C"/>
                </a:solidFill>
                <a:effectLst/>
                <a:uLnTx/>
                <a:uFillTx/>
                <a:latin typeface="Century Gothic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371600" y="3200400"/>
            <a:ext cx="64008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4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+mn-ea"/>
                <a:cs typeface="+mn-cs"/>
              </a:defRPr>
            </a:lvl2pPr>
            <a:lvl3pPr marL="638175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+mn-ea"/>
                <a:cs typeface="+mn-cs"/>
              </a:defRPr>
            </a:lvl3pPr>
            <a:lvl4pPr marL="865188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+mn-ea"/>
                <a:cs typeface="+mn-cs"/>
              </a:defRPr>
            </a:lvl4pPr>
            <a:lvl5pPr marL="1131888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Steve Jones</a:t>
            </a:r>
          </a:p>
          <a:p>
            <a:pPr algn="ctr"/>
            <a:r>
              <a:rPr lang="en-US" dirty="0" smtClean="0"/>
              <a:t>Editor, </a:t>
            </a:r>
            <a:r>
              <a:rPr lang="en-US" dirty="0" err="1" smtClean="0"/>
              <a:t>SQLServerCentral</a:t>
            </a:r>
            <a:endParaRPr lang="en-US" dirty="0" smtClean="0"/>
          </a:p>
          <a:p>
            <a:pPr algn="ctr"/>
            <a:r>
              <a:rPr lang="en-US" dirty="0" smtClean="0"/>
              <a:t>Database Weekly</a:t>
            </a:r>
          </a:p>
          <a:p>
            <a:pPr algn="ctr"/>
            <a:r>
              <a:rPr lang="en-US" dirty="0" smtClean="0"/>
              <a:t>Red Gate Software</a:t>
            </a:r>
          </a:p>
          <a:p>
            <a:pPr algn="ctr"/>
            <a:r>
              <a:rPr lang="en-US" dirty="0" smtClean="0"/>
              <a:t>SQL Share</a:t>
            </a:r>
          </a:p>
        </p:txBody>
      </p:sp>
      <p:pic>
        <p:nvPicPr>
          <p:cNvPr id="9" name="Picture 8" descr="SSC 800x600.png"/>
          <p:cNvPicPr>
            <a:picLocks noChangeAspect="1"/>
          </p:cNvPicPr>
          <p:nvPr/>
        </p:nvPicPr>
        <p:blipFill>
          <a:blip r:embed="rId2" cstate="print"/>
          <a:srcRect t="29412" r="5000" b="29412"/>
          <a:stretch>
            <a:fillRect/>
          </a:stretch>
        </p:blipFill>
        <p:spPr>
          <a:xfrm>
            <a:off x="0" y="2580861"/>
            <a:ext cx="3309257" cy="914400"/>
          </a:xfrm>
          <a:prstGeom prst="rect">
            <a:avLst/>
          </a:prstGeom>
        </p:spPr>
      </p:pic>
      <p:pic>
        <p:nvPicPr>
          <p:cNvPr id="10" name="Picture 9" descr="rglogo_v4.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7487" y="5638800"/>
            <a:ext cx="3581400" cy="704850"/>
          </a:xfrm>
          <a:prstGeom prst="rect">
            <a:avLst/>
          </a:prstGeom>
        </p:spPr>
      </p:pic>
      <p:pic>
        <p:nvPicPr>
          <p:cNvPr id="11" name="Picture 10" descr="dbweekly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06478" y="2746513"/>
            <a:ext cx="14859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530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Build a Brand?</a:t>
            </a:r>
          </a:p>
          <a:p>
            <a:r>
              <a:rPr lang="en-US" dirty="0" smtClean="0"/>
              <a:t>Practical Tips</a:t>
            </a:r>
          </a:p>
          <a:p>
            <a:pPr lvl="1"/>
            <a:r>
              <a:rPr lang="en-US" dirty="0" smtClean="0"/>
              <a:t>Social Networking</a:t>
            </a:r>
          </a:p>
          <a:p>
            <a:pPr lvl="1"/>
            <a:r>
              <a:rPr lang="en-US" dirty="0" smtClean="0"/>
              <a:t>Volunteering</a:t>
            </a:r>
          </a:p>
          <a:p>
            <a:pPr lvl="1"/>
            <a:r>
              <a:rPr lang="en-US" dirty="0" smtClean="0"/>
              <a:t>Leadership</a:t>
            </a:r>
          </a:p>
          <a:p>
            <a:pPr lvl="1"/>
            <a:r>
              <a:rPr lang="en-US" dirty="0" smtClean="0"/>
              <a:t>Blogging</a:t>
            </a:r>
          </a:p>
          <a:p>
            <a:pPr lvl="1"/>
            <a:r>
              <a:rPr lang="en-US" dirty="0" smtClean="0"/>
              <a:t>Authoring</a:t>
            </a:r>
          </a:p>
          <a:p>
            <a:pPr lvl="1"/>
            <a:r>
              <a:rPr lang="en-US" dirty="0" smtClean="0"/>
              <a:t>Speaking</a:t>
            </a:r>
          </a:p>
          <a:p>
            <a:r>
              <a:rPr lang="en-US" dirty="0" smtClean="0"/>
              <a:t>Resume Tips</a:t>
            </a:r>
          </a:p>
          <a:p>
            <a:r>
              <a:rPr lang="en-US" dirty="0" smtClean="0"/>
              <a:t>Recruiters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401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Tail</a:t>
            </a:r>
            <a:endParaRPr lang="en-US" dirty="0"/>
          </a:p>
        </p:txBody>
      </p:sp>
      <p:pic>
        <p:nvPicPr>
          <p:cNvPr id="4" name="Content Placeholder 3" descr="conceptual-long-tai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86021" y="1731500"/>
            <a:ext cx="6001043" cy="4341180"/>
          </a:xfrm>
        </p:spPr>
      </p:pic>
    </p:spTree>
    <p:extLst>
      <p:ext uri="{BB962C8B-B14F-4D97-AF65-F5344CB8AC3E}">
        <p14:creationId xmlns:p14="http://schemas.microsoft.com/office/powerpoint/2010/main" xmlns="" val="8174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5920" y="1668621"/>
            <a:ext cx="5852160" cy="4389120"/>
          </a:xfrm>
        </p:spPr>
      </p:pic>
    </p:spTree>
    <p:extLst>
      <p:ext uri="{BB962C8B-B14F-4D97-AF65-F5344CB8AC3E}">
        <p14:creationId xmlns:p14="http://schemas.microsoft.com/office/powerpoint/2010/main" xmlns="" val="30291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169" y="1600200"/>
            <a:ext cx="6465661" cy="4525963"/>
          </a:xfrm>
        </p:spPr>
      </p:pic>
    </p:spTree>
    <p:extLst>
      <p:ext uri="{BB962C8B-B14F-4D97-AF65-F5344CB8AC3E}">
        <p14:creationId xmlns:p14="http://schemas.microsoft.com/office/powerpoint/2010/main" xmlns="" val="57610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5125" y="1867694"/>
            <a:ext cx="3333750" cy="3990975"/>
          </a:xfrm>
        </p:spPr>
      </p:pic>
    </p:spTree>
    <p:extLst>
      <p:ext uri="{BB962C8B-B14F-4D97-AF65-F5344CB8AC3E}">
        <p14:creationId xmlns:p14="http://schemas.microsoft.com/office/powerpoint/2010/main" xmlns="" val="114674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ceptual-long-tai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90600" y="1295400"/>
            <a:ext cx="7010400" cy="5071353"/>
          </a:xfrm>
        </p:spPr>
      </p:pic>
      <p:sp>
        <p:nvSpPr>
          <p:cNvPr id="15" name="TextBox 14"/>
          <p:cNvSpPr txBox="1"/>
          <p:nvPr/>
        </p:nvSpPr>
        <p:spPr>
          <a:xfrm>
            <a:off x="3505200" y="5867400"/>
            <a:ext cx="269865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Potential Employees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70366" y="3663432"/>
            <a:ext cx="23622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Employer Desire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11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nceptual-long-tai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90600" y="1295400"/>
            <a:ext cx="7010400" cy="5071353"/>
          </a:xfrm>
        </p:spPr>
      </p:pic>
      <p:sp>
        <p:nvSpPr>
          <p:cNvPr id="13" name="Left Arrow 12"/>
          <p:cNvSpPr/>
          <p:nvPr/>
        </p:nvSpPr>
        <p:spPr>
          <a:xfrm rot="20764853">
            <a:off x="1906244" y="2720871"/>
            <a:ext cx="1155048" cy="603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05200" y="5867400"/>
            <a:ext cx="269865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Potential Employees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70366" y="3663432"/>
            <a:ext cx="23622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Employer Desire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6" descr="2211912762_97efe364fb_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2057400"/>
            <a:ext cx="1016496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85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nceptual-long-tai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90600" y="1295400"/>
            <a:ext cx="7010400" cy="5071353"/>
          </a:xfrm>
        </p:spPr>
      </p:pic>
      <p:sp>
        <p:nvSpPr>
          <p:cNvPr id="12" name="Left Arrow 11"/>
          <p:cNvSpPr/>
          <p:nvPr/>
        </p:nvSpPr>
        <p:spPr>
          <a:xfrm rot="20500172">
            <a:off x="2475970" y="4040534"/>
            <a:ext cx="2112206" cy="618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20764853">
            <a:off x="1906244" y="2720871"/>
            <a:ext cx="1155048" cy="603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05200" y="5867400"/>
            <a:ext cx="2286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Potential Employees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70366" y="3663432"/>
            <a:ext cx="23622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Employer Desire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6" descr="2211912762_97efe364fb_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2057400"/>
            <a:ext cx="1016496" cy="1524000"/>
          </a:xfrm>
          <a:prstGeom prst="rect">
            <a:avLst/>
          </a:prstGeom>
        </p:spPr>
      </p:pic>
      <p:pic>
        <p:nvPicPr>
          <p:cNvPr id="18" name="Picture 17" descr="Brent-Oza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3200400"/>
            <a:ext cx="1014644" cy="990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05200" y="5867400"/>
            <a:ext cx="269865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Potential Employees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4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nceptual-long-tai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90600" y="1295400"/>
            <a:ext cx="7010400" cy="5071353"/>
          </a:xfrm>
        </p:spPr>
      </p:pic>
      <p:sp>
        <p:nvSpPr>
          <p:cNvPr id="12" name="Left Arrow 11"/>
          <p:cNvSpPr/>
          <p:nvPr/>
        </p:nvSpPr>
        <p:spPr>
          <a:xfrm rot="20500172">
            <a:off x="2475970" y="4040534"/>
            <a:ext cx="2112206" cy="618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20764853">
            <a:off x="1906244" y="2720871"/>
            <a:ext cx="1155048" cy="603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 rot="18434443">
            <a:off x="5927445" y="4594298"/>
            <a:ext cx="1444973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Steve\Pictures\lockergnomebl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2819400"/>
            <a:ext cx="954405" cy="1143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05200" y="5867400"/>
            <a:ext cx="2286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Potential Employees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70366" y="3663432"/>
            <a:ext cx="23622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Employer Desire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6" descr="2211912762_97efe364fb_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2057400"/>
            <a:ext cx="1016496" cy="1524000"/>
          </a:xfrm>
          <a:prstGeom prst="rect">
            <a:avLst/>
          </a:prstGeom>
        </p:spPr>
      </p:pic>
      <p:pic>
        <p:nvPicPr>
          <p:cNvPr id="18" name="Picture 17" descr="Brent-Oza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0600" y="3200400"/>
            <a:ext cx="1014644" cy="990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05200" y="5867400"/>
            <a:ext cx="269865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Potential Employees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60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grai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67000" y="2539206"/>
            <a:ext cx="3810000" cy="2647950"/>
          </a:xfrm>
        </p:spPr>
      </p:pic>
      <p:pic>
        <p:nvPicPr>
          <p:cNvPr id="5" name="Picture 4" descr="thresh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914400"/>
            <a:ext cx="4020604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540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anding-ou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30326" y="1073833"/>
            <a:ext cx="5286122" cy="5105400"/>
          </a:xfrm>
        </p:spPr>
      </p:pic>
    </p:spTree>
    <p:extLst>
      <p:ext uri="{BB962C8B-B14F-4D97-AF65-F5344CB8AC3E}">
        <p14:creationId xmlns:p14="http://schemas.microsoft.com/office/powerpoint/2010/main" xmlns="" val="4786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Standing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Humility is good, except</a:t>
            </a:r>
          </a:p>
          <a:p>
            <a:pPr lvl="1"/>
            <a:r>
              <a:rPr lang="en-US" dirty="0" smtClean="0"/>
              <a:t>When looking for a job</a:t>
            </a:r>
          </a:p>
          <a:p>
            <a:pPr lvl="1"/>
            <a:r>
              <a:rPr lang="en-US" dirty="0" smtClean="0"/>
              <a:t>Trying to get a promotion</a:t>
            </a:r>
          </a:p>
          <a:p>
            <a:pPr lvl="1"/>
            <a:r>
              <a:rPr lang="en-US" dirty="0" smtClean="0"/>
              <a:t>Trying to keep a job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655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auti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19068" y="1082040"/>
            <a:ext cx="5334000" cy="5334000"/>
          </a:xfrm>
        </p:spPr>
      </p:pic>
    </p:spTree>
    <p:extLst>
      <p:ext uri="{BB962C8B-B14F-4D97-AF65-F5344CB8AC3E}">
        <p14:creationId xmlns:p14="http://schemas.microsoft.com/office/powerpoint/2010/main" xmlns="" val="377061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1447800"/>
            <a:ext cx="6901058" cy="3124200"/>
          </a:xfrm>
        </p:spPr>
      </p:pic>
    </p:spTree>
    <p:extLst>
      <p:ext uri="{BB962C8B-B14F-4D97-AF65-F5344CB8AC3E}">
        <p14:creationId xmlns:p14="http://schemas.microsoft.com/office/powerpoint/2010/main" xmlns="" val="187428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1219200"/>
            <a:ext cx="6076950" cy="4105275"/>
          </a:xfrm>
        </p:spPr>
      </p:pic>
      <p:sp>
        <p:nvSpPr>
          <p:cNvPr id="5" name="TextBox 4"/>
          <p:cNvSpPr txBox="1"/>
          <p:nvPr/>
        </p:nvSpPr>
        <p:spPr>
          <a:xfrm>
            <a:off x="457200" y="5715000"/>
            <a:ext cx="800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From: http://gizmodo.com/5813829/if-you-agree-to-a-social-media-background-check-your-public-info-could-sit-in-a-file-for-7-years</a:t>
            </a:r>
          </a:p>
        </p:txBody>
      </p:sp>
    </p:spTree>
    <p:extLst>
      <p:ext uri="{BB962C8B-B14F-4D97-AF65-F5344CB8AC3E}">
        <p14:creationId xmlns:p14="http://schemas.microsoft.com/office/powerpoint/2010/main" xmlns="" val="259349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ivacy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384" y="291547"/>
            <a:ext cx="2107212" cy="1437862"/>
          </a:xfrm>
          <a:prstGeom prst="rect">
            <a:avLst/>
          </a:prstGeom>
        </p:spPr>
      </p:pic>
      <p:pic>
        <p:nvPicPr>
          <p:cNvPr id="8" name="Picture 7" descr="privacy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9973" y="0"/>
            <a:ext cx="3925957" cy="1330224"/>
          </a:xfrm>
          <a:prstGeom prst="rect">
            <a:avLst/>
          </a:prstGeom>
        </p:spPr>
      </p:pic>
      <p:pic>
        <p:nvPicPr>
          <p:cNvPr id="10" name="Picture 9" descr="facebook_fired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1295400"/>
            <a:ext cx="5314950" cy="1504950"/>
          </a:xfrm>
          <a:prstGeom prst="rect">
            <a:avLst/>
          </a:prstGeom>
        </p:spPr>
      </p:pic>
      <p:pic>
        <p:nvPicPr>
          <p:cNvPr id="11" name="Picture 10" descr="facebook_fired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2531" y="4515679"/>
            <a:ext cx="5772150" cy="20669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1219200"/>
            <a:ext cx="5314950" cy="1581150"/>
          </a:xfrm>
          <a:prstGeom prst="rect">
            <a:avLst/>
          </a:prstGeom>
          <a:solidFill>
            <a:srgbClr val="FFFF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9" name="Picture 8" descr="screening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893240"/>
            <a:ext cx="3309730" cy="234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205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fired_Blogg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838200"/>
            <a:ext cx="3648075" cy="4124325"/>
          </a:xfrm>
        </p:spPr>
      </p:pic>
      <p:pic>
        <p:nvPicPr>
          <p:cNvPr id="8" name="Picture 7" descr="privacy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1981200"/>
            <a:ext cx="2911974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049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og_m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7326" y="860474"/>
            <a:ext cx="8051320" cy="5334000"/>
          </a:xfrm>
        </p:spPr>
      </p:pic>
    </p:spTree>
    <p:extLst>
      <p:ext uri="{BB962C8B-B14F-4D97-AF65-F5344CB8AC3E}">
        <p14:creationId xmlns:p14="http://schemas.microsoft.com/office/powerpoint/2010/main" xmlns="" val="220424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ivac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1" y="2209800"/>
            <a:ext cx="8077200" cy="1503371"/>
          </a:xfrm>
        </p:spPr>
      </p:pic>
      <p:sp>
        <p:nvSpPr>
          <p:cNvPr id="8" name="Right Arrow 7"/>
          <p:cNvSpPr/>
          <p:nvPr/>
        </p:nvSpPr>
        <p:spPr>
          <a:xfrm rot="5400000">
            <a:off x="5589534" y="4046558"/>
            <a:ext cx="11430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3400" y="2743200"/>
            <a:ext cx="8001000" cy="9906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00400" y="5181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Courts won’t generally find a privacy interest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2561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is Everything</a:t>
            </a:r>
            <a:endParaRPr lang="en-US" dirty="0"/>
          </a:p>
        </p:txBody>
      </p:sp>
      <p:pic>
        <p:nvPicPr>
          <p:cNvPr id="4" name="Content Placeholder 3" descr="agassi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00275" y="1720948"/>
            <a:ext cx="4286250" cy="3333750"/>
          </a:xfrm>
        </p:spPr>
      </p:pic>
      <p:sp>
        <p:nvSpPr>
          <p:cNvPr id="5" name="TextBox 4"/>
          <p:cNvSpPr txBox="1"/>
          <p:nvPr/>
        </p:nvSpPr>
        <p:spPr>
          <a:xfrm>
            <a:off x="1447800" y="54864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Not Everything, but it does matter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4332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899-empty-ja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0757" y="1600200"/>
            <a:ext cx="3322485" cy="4525963"/>
          </a:xfrm>
        </p:spPr>
      </p:pic>
      <p:sp>
        <p:nvSpPr>
          <p:cNvPr id="5" name="Oval 4"/>
          <p:cNvSpPr/>
          <p:nvPr/>
        </p:nvSpPr>
        <p:spPr>
          <a:xfrm>
            <a:off x="7848600" y="6858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077200" y="9144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24800" y="9906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0800" y="9144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groundworking cowbo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133600"/>
            <a:ext cx="3048000" cy="1962150"/>
          </a:xfrm>
          <a:prstGeom prst="rect">
            <a:avLst/>
          </a:prstGeom>
        </p:spPr>
      </p:pic>
      <p:pic>
        <p:nvPicPr>
          <p:cNvPr id="11" name="Picture 10" descr="Cantering on Cowbo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1981200"/>
            <a:ext cx="3048000" cy="2266950"/>
          </a:xfrm>
          <a:prstGeom prst="rect">
            <a:avLst/>
          </a:prstGeom>
        </p:spPr>
      </p:pic>
      <p:pic>
        <p:nvPicPr>
          <p:cNvPr id="12" name="Picture 11" descr="groundwork with ni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057400"/>
            <a:ext cx="3500096" cy="2286000"/>
          </a:xfrm>
          <a:prstGeom prst="rect">
            <a:avLst/>
          </a:prstGeom>
        </p:spPr>
      </p:pic>
      <p:pic>
        <p:nvPicPr>
          <p:cNvPr id="13" name="Picture 12" descr="rain and i on rock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752600"/>
            <a:ext cx="3505200" cy="2632086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5867400" y="56388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172200" y="55626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324600" y="57912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flipH="1">
            <a:off x="5867400" y="5791200"/>
            <a:ext cx="152400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343400" y="57150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962400" y="54864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343400" y="53340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867400" y="54864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248400" y="54102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19600" y="56388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324600" y="57912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267200" y="54864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930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25844E-7 C 0.01615 -0.00416 0.0323 -0.00832 -0.01267 -0.00555 C -0.05763 -0.00277 -0.21875 -0.08923 -0.27013 0.01688 C -0.32152 0.12321 -0.31267 0.52358 -0.32118 0.63176 C -0.32968 0.73995 -0.31944 0.65719 -0.32118 0.66574 C -0.32291 0.6743 -0.33142 0.68054 -0.33177 0.68285 " pathEditMode="relative" rAng="0" ptsTypes="aaaaaA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57374E-6 C 0.01615 -0.00416 0.03229 -0.00833 -0.01267 -0.00555 C -0.05764 -0.00278 -0.21875 -0.08923 -0.27014 0.0171 C -0.32153 0.12344 -0.31267 0.52357 -0.32118 0.63176 C -0.32969 0.73994 -0.31944 0.65719 -0.32118 0.66574 C -0.32292 0.67429 -0.33142 0.68053 -0.33177 0.68284 " pathEditMode="relative" rAng="0" ptsTypes="aaaa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52751E-6 C 0.01615 -0.00416 0.03229 -0.00832 -0.01267 -0.00554 C -0.05764 -0.00277 -0.21875 -0.08922 -0.27014 0.01711 C -0.32153 0.12344 -0.31267 0.52358 -0.32118 0.63176 C -0.32969 0.73995 -0.31944 0.65719 -0.32118 0.66575 C -0.32292 0.6743 -0.33142 0.68054 -0.33177 0.68285 " pathEditMode="relative" rAng="0" ptsTypes="aaaaaA">
                                      <p:cBhvr>
                                        <p:cTn id="4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96995E-6 C 0.08385 -0.03976 0.16788 -0.07929 0.22014 0.03559 C 0.27239 0.15048 0.29479 0.58992 0.31336 0.68955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3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4" grpId="0" animBg="1"/>
      <p:bldP spid="15" grpId="0" animBg="1"/>
      <p:bldP spid="15" grpId="1" animBg="1"/>
      <p:bldP spid="15" grpId="2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stand 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467" y="1618958"/>
            <a:ext cx="7077222" cy="367049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Resume</a:t>
            </a:r>
          </a:p>
          <a:p>
            <a:r>
              <a:rPr lang="en-US" dirty="0" smtClean="0"/>
              <a:t>Profiles</a:t>
            </a:r>
          </a:p>
          <a:p>
            <a:r>
              <a:rPr lang="en-US" dirty="0" smtClean="0"/>
              <a:t>Networking</a:t>
            </a:r>
          </a:p>
          <a:p>
            <a:r>
              <a:rPr lang="en-US" dirty="0" smtClean="0"/>
              <a:t>Volunteer</a:t>
            </a:r>
          </a:p>
          <a:p>
            <a:r>
              <a:rPr lang="en-US" dirty="0" smtClean="0"/>
              <a:t>Research </a:t>
            </a:r>
          </a:p>
          <a:p>
            <a:r>
              <a:rPr lang="en-US" dirty="0" smtClean="0"/>
              <a:t>Be a Leader</a:t>
            </a:r>
          </a:p>
          <a:p>
            <a:r>
              <a:rPr lang="en-US" dirty="0" smtClean="0"/>
              <a:t>Blog</a:t>
            </a:r>
          </a:p>
          <a:p>
            <a:r>
              <a:rPr lang="en-US" dirty="0" smtClean="0"/>
              <a:t>Publish</a:t>
            </a:r>
          </a:p>
          <a:p>
            <a:r>
              <a:rPr lang="en-US" dirty="0" smtClean="0"/>
              <a:t>Speak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5486400"/>
            <a:ext cx="7771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Can be Internal or External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188220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1-2 pages (resume)</a:t>
            </a:r>
          </a:p>
          <a:p>
            <a:pPr lvl="1"/>
            <a:r>
              <a:rPr lang="en-US" dirty="0" smtClean="0"/>
              <a:t>CV may be longer</a:t>
            </a:r>
          </a:p>
          <a:p>
            <a:r>
              <a:rPr lang="en-US" dirty="0" smtClean="0"/>
              <a:t>Keywords at the end</a:t>
            </a:r>
          </a:p>
          <a:p>
            <a:r>
              <a:rPr lang="en-US" dirty="0" smtClean="0"/>
              <a:t>Make the resume human readable</a:t>
            </a:r>
          </a:p>
          <a:p>
            <a:r>
              <a:rPr lang="en-US" dirty="0" smtClean="0"/>
              <a:t>Include branding links</a:t>
            </a:r>
          </a:p>
          <a:p>
            <a:pPr lvl="1"/>
            <a:r>
              <a:rPr lang="en-US" dirty="0" smtClean="0"/>
              <a:t>To blog or promotional posts</a:t>
            </a:r>
          </a:p>
          <a:p>
            <a:pPr lvl="1"/>
            <a:r>
              <a:rPr lang="en-US" dirty="0" smtClean="0"/>
              <a:t>Online profile</a:t>
            </a:r>
          </a:p>
          <a:p>
            <a:r>
              <a:rPr lang="en-US" dirty="0" smtClean="0"/>
              <a:t>Be professional</a:t>
            </a:r>
          </a:p>
          <a:p>
            <a:pPr lvl="1"/>
            <a:r>
              <a:rPr lang="en-US" dirty="0" smtClean="0"/>
              <a:t>Be relevant</a:t>
            </a:r>
          </a:p>
          <a:p>
            <a:pPr lvl="1"/>
            <a:r>
              <a:rPr lang="en-US" dirty="0" smtClean="0"/>
              <a:t>Don’t be funny</a:t>
            </a:r>
          </a:p>
          <a:p>
            <a:pPr lvl="2"/>
            <a:r>
              <a:rPr lang="en-US" dirty="0" smtClean="0">
                <a:hlinkClick r:id="rId3"/>
              </a:rPr>
              <a:t>Weird Things on Resumes</a:t>
            </a:r>
            <a:endParaRPr lang="en-US" dirty="0" smtClean="0"/>
          </a:p>
          <a:p>
            <a:r>
              <a:rPr lang="en-US" dirty="0" smtClean="0"/>
              <a:t>Include some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00950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first impression</a:t>
            </a:r>
          </a:p>
          <a:p>
            <a:pPr lvl="1"/>
            <a:r>
              <a:rPr lang="en-US" dirty="0" smtClean="0"/>
              <a:t>This is a pre-interview</a:t>
            </a:r>
          </a:p>
          <a:p>
            <a:r>
              <a:rPr lang="en-US" dirty="0" smtClean="0"/>
              <a:t>Customize for each company</a:t>
            </a:r>
          </a:p>
          <a:p>
            <a:pPr lvl="1"/>
            <a:r>
              <a:rPr lang="en-US" dirty="0" smtClean="0"/>
              <a:t>How to write one?</a:t>
            </a:r>
          </a:p>
          <a:p>
            <a:pPr lvl="2"/>
            <a:r>
              <a:rPr lang="en-US" dirty="0" smtClean="0"/>
              <a:t>Google search</a:t>
            </a:r>
          </a:p>
          <a:p>
            <a:pPr lvl="2"/>
            <a:r>
              <a:rPr lang="en-US" dirty="0" smtClean="0"/>
              <a:t>Practice</a:t>
            </a:r>
          </a:p>
          <a:p>
            <a:pPr lvl="1"/>
            <a:r>
              <a:rPr lang="en-US" dirty="0" smtClean="0"/>
              <a:t>How not to write one?</a:t>
            </a:r>
          </a:p>
          <a:p>
            <a:pPr lvl="2"/>
            <a:r>
              <a:rPr lang="en-US" sz="1000" dirty="0" smtClean="0">
                <a:hlinkClick r:id="rId2"/>
              </a:rPr>
              <a:t>http://www.bradmcgehee.com/2010/03/how-not-to-write-a-resume-cover-letter/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774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digital representation of who you are</a:t>
            </a:r>
          </a:p>
          <a:p>
            <a:r>
              <a:rPr lang="en-US" dirty="0" smtClean="0"/>
              <a:t>The details of your career</a:t>
            </a:r>
          </a:p>
          <a:p>
            <a:pPr lvl="1"/>
            <a:r>
              <a:rPr lang="en-US" dirty="0" smtClean="0"/>
              <a:t>A central repository of your work</a:t>
            </a:r>
          </a:p>
          <a:p>
            <a:pPr lvl="1"/>
            <a:r>
              <a:rPr lang="en-US" dirty="0" smtClean="0"/>
              <a:t>A portfolio for clients</a:t>
            </a:r>
          </a:p>
          <a:p>
            <a:pPr lvl="1"/>
            <a:r>
              <a:rPr lang="en-US" dirty="0" smtClean="0"/>
              <a:t>Tie together the various places where you have a presence.</a:t>
            </a:r>
          </a:p>
          <a:p>
            <a:r>
              <a:rPr lang="en-US" dirty="0" smtClean="0"/>
              <a:t>Online Resume</a:t>
            </a:r>
          </a:p>
          <a:p>
            <a:pPr lvl="1"/>
            <a:r>
              <a:rPr lang="en-US" dirty="0"/>
              <a:t>Can be a </a:t>
            </a:r>
            <a:r>
              <a:rPr lang="en-US" dirty="0" smtClean="0"/>
              <a:t>summary</a:t>
            </a:r>
            <a:endParaRPr lang="en-US" dirty="0"/>
          </a:p>
          <a:p>
            <a:pPr lvl="1"/>
            <a:r>
              <a:rPr lang="en-US" dirty="0" smtClean="0"/>
              <a:t>This can be your CV as well</a:t>
            </a:r>
          </a:p>
          <a:p>
            <a:pPr lvl="1"/>
            <a:r>
              <a:rPr lang="en-US" dirty="0" smtClean="0"/>
              <a:t>Include the information that has “rolled off” your resume.</a:t>
            </a:r>
          </a:p>
        </p:txBody>
      </p:sp>
    </p:spTree>
    <p:extLst>
      <p:ext uri="{BB962C8B-B14F-4D97-AF65-F5344CB8AC3E}">
        <p14:creationId xmlns:p14="http://schemas.microsoft.com/office/powerpoint/2010/main" xmlns="" val="358400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 “them” one</a:t>
            </a:r>
          </a:p>
          <a:p>
            <a:pPr lvl="1"/>
            <a:r>
              <a:rPr lang="en-US" dirty="0" smtClean="0"/>
              <a:t>They’ll find one anyway</a:t>
            </a:r>
          </a:p>
          <a:p>
            <a:r>
              <a:rPr lang="en-US" dirty="0" smtClean="0"/>
              <a:t>Be prepared to explain any you have created</a:t>
            </a:r>
          </a:p>
          <a:p>
            <a:pPr lvl="1"/>
            <a:r>
              <a:rPr lang="en-US" dirty="0" smtClean="0"/>
              <a:t>And maybe some you haven’t</a:t>
            </a:r>
          </a:p>
          <a:p>
            <a:r>
              <a:rPr lang="en-US" dirty="0" smtClean="0"/>
              <a:t>Be professional</a:t>
            </a:r>
          </a:p>
          <a:p>
            <a:pPr lvl="1"/>
            <a:r>
              <a:rPr lang="en-US" dirty="0" smtClean="0"/>
              <a:t>You can have fun, but keep it separate</a:t>
            </a:r>
          </a:p>
          <a:p>
            <a:pPr lvl="1"/>
            <a:r>
              <a:rPr lang="en-US" dirty="0" smtClean="0"/>
              <a:t>ALL your actions reflect on you, remember that.</a:t>
            </a:r>
          </a:p>
          <a:p>
            <a:pPr lvl="1"/>
            <a:r>
              <a:rPr lang="en-US" dirty="0" smtClean="0"/>
              <a:t>Use “THE Test”</a:t>
            </a:r>
          </a:p>
        </p:txBody>
      </p:sp>
    </p:spTree>
    <p:extLst>
      <p:ext uri="{BB962C8B-B14F-4D97-AF65-F5344CB8AC3E}">
        <p14:creationId xmlns:p14="http://schemas.microsoft.com/office/powerpoint/2010/main" xmlns="" val="34848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Building an online profile</a:t>
            </a:r>
          </a:p>
          <a:p>
            <a:pPr lvl="1"/>
            <a:r>
              <a:rPr lang="en-US" dirty="0" smtClean="0"/>
              <a:t>Your Web </a:t>
            </a:r>
            <a:r>
              <a:rPr lang="en-US" dirty="0"/>
              <a:t>site</a:t>
            </a:r>
          </a:p>
          <a:p>
            <a:pPr lvl="1"/>
            <a:r>
              <a:rPr lang="en-US" dirty="0" smtClean="0"/>
              <a:t>Facebook</a:t>
            </a:r>
          </a:p>
          <a:p>
            <a:pPr lvl="1"/>
            <a:r>
              <a:rPr lang="en-US" dirty="0" smtClean="0"/>
              <a:t>LinkedIn</a:t>
            </a:r>
          </a:p>
          <a:p>
            <a:pPr lvl="1"/>
            <a:r>
              <a:rPr lang="en-US" dirty="0" err="1" smtClean="0"/>
              <a:t>Plaxo</a:t>
            </a:r>
            <a:endParaRPr lang="en-US" dirty="0" smtClean="0"/>
          </a:p>
          <a:p>
            <a:pPr lvl="1"/>
            <a:r>
              <a:rPr lang="en-US" dirty="0" smtClean="0"/>
              <a:t>MySpace</a:t>
            </a:r>
          </a:p>
          <a:p>
            <a:pPr lvl="1"/>
            <a:r>
              <a:rPr lang="en-US" dirty="0" smtClean="0"/>
              <a:t>Twitter</a:t>
            </a:r>
          </a:p>
          <a:p>
            <a:pPr lvl="1"/>
            <a:r>
              <a:rPr lang="en-US" dirty="0" smtClean="0"/>
              <a:t>Blogger/</a:t>
            </a:r>
            <a:r>
              <a:rPr lang="en-US" dirty="0" err="1" smtClean="0"/>
              <a:t>Wordpad</a:t>
            </a:r>
            <a:r>
              <a:rPr lang="en-US" dirty="0" smtClean="0"/>
              <a:t>/</a:t>
            </a:r>
            <a:r>
              <a:rPr lang="en-US" dirty="0" err="1" smtClean="0"/>
              <a:t>Typepress</a:t>
            </a:r>
            <a:r>
              <a:rPr lang="en-US" dirty="0" smtClean="0"/>
              <a:t>/other</a:t>
            </a:r>
          </a:p>
          <a:p>
            <a:r>
              <a:rPr lang="en-US" dirty="0" smtClean="0"/>
              <a:t>Include Contact Information</a:t>
            </a:r>
          </a:p>
          <a:p>
            <a:pPr lvl="1"/>
            <a:r>
              <a:rPr lang="en-US" dirty="0" smtClean="0"/>
              <a:t>Avoid Identity Information</a:t>
            </a:r>
            <a:endParaRPr lang="en-US" dirty="0"/>
          </a:p>
          <a:p>
            <a:r>
              <a:rPr lang="en-US" dirty="0" smtClean="0"/>
              <a:t>Keep this professional</a:t>
            </a:r>
          </a:p>
          <a:p>
            <a:pPr lvl="1"/>
            <a:r>
              <a:rPr lang="en-US" dirty="0" smtClean="0"/>
              <a:t>Use another profile for personal information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510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Profiles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Alerts</a:t>
            </a:r>
          </a:p>
          <a:p>
            <a:pPr lvl="1"/>
            <a:r>
              <a:rPr lang="en-US" dirty="0" smtClean="0"/>
              <a:t>Monitor what is being posted about you</a:t>
            </a:r>
          </a:p>
          <a:p>
            <a:r>
              <a:rPr lang="en-US" dirty="0" smtClean="0"/>
              <a:t>Have this profile ready at all times</a:t>
            </a:r>
          </a:p>
          <a:p>
            <a:pPr lvl="1"/>
            <a:r>
              <a:rPr lang="en-US" dirty="0" smtClean="0"/>
              <a:t>This can be the first place you point people</a:t>
            </a:r>
          </a:p>
          <a:p>
            <a:r>
              <a:rPr lang="en-US" dirty="0" smtClean="0"/>
              <a:t>Update this quarterly as your career advances</a:t>
            </a:r>
          </a:p>
          <a:p>
            <a:r>
              <a:rPr lang="en-US" dirty="0" smtClean="0"/>
              <a:t>Summarize all your accomplishments in one place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739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evejones_otherprofil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00665" y="1138311"/>
            <a:ext cx="5189323" cy="4525963"/>
          </a:xfrm>
        </p:spPr>
      </p:pic>
    </p:spTree>
    <p:extLst>
      <p:ext uri="{BB962C8B-B14F-4D97-AF65-F5344CB8AC3E}">
        <p14:creationId xmlns:p14="http://schemas.microsoft.com/office/powerpoint/2010/main" xmlns="" val="215424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Networking</a:t>
            </a:r>
            <a:endParaRPr lang="en-US" dirty="0"/>
          </a:p>
        </p:txBody>
      </p:sp>
      <p:pic>
        <p:nvPicPr>
          <p:cNvPr id="4" name="Content Placeholder 3" descr="twitter-logo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47800"/>
            <a:ext cx="3048000" cy="1123950"/>
          </a:xfrm>
        </p:spPr>
      </p:pic>
      <p:pic>
        <p:nvPicPr>
          <p:cNvPr id="5" name="Picture 4" descr="plaxo_logo_black_3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4800600"/>
            <a:ext cx="3048000" cy="971550"/>
          </a:xfrm>
          <a:prstGeom prst="rect">
            <a:avLst/>
          </a:prstGeom>
        </p:spPr>
      </p:pic>
      <p:pic>
        <p:nvPicPr>
          <p:cNvPr id="6" name="Picture 5" descr="myspace_log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3886200"/>
            <a:ext cx="2921000" cy="2190750"/>
          </a:xfrm>
          <a:prstGeom prst="rect">
            <a:avLst/>
          </a:prstGeom>
        </p:spPr>
      </p:pic>
      <p:pic>
        <p:nvPicPr>
          <p:cNvPr id="7" name="Picture 6" descr="facebook-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0" y="3124200"/>
            <a:ext cx="2438400" cy="917448"/>
          </a:xfrm>
          <a:prstGeom prst="rect">
            <a:avLst/>
          </a:prstGeom>
        </p:spPr>
      </p:pic>
      <p:pic>
        <p:nvPicPr>
          <p:cNvPr id="8" name="Picture 7" descr="LinkedIn logo.jpg"/>
          <p:cNvPicPr>
            <a:picLocks noChangeAspect="1"/>
          </p:cNvPicPr>
          <p:nvPr/>
        </p:nvPicPr>
        <p:blipFill>
          <a:blip r:embed="rId7" cstate="print"/>
          <a:srcRect t="30000" b="31000"/>
          <a:stretch>
            <a:fillRect/>
          </a:stretch>
        </p:blipFill>
        <p:spPr>
          <a:xfrm>
            <a:off x="4953000" y="1600200"/>
            <a:ext cx="2540000" cy="990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733800" y="3124200"/>
            <a:ext cx="1981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765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Web 2.0 / Social Networking</a:t>
            </a:r>
          </a:p>
          <a:p>
            <a:r>
              <a:rPr lang="en-US" dirty="0" smtClean="0"/>
              <a:t>No different from the real world</a:t>
            </a:r>
          </a:p>
          <a:p>
            <a:pPr lvl="1"/>
            <a:r>
              <a:rPr lang="en-US" dirty="0" smtClean="0"/>
              <a:t>Chamber of commerce</a:t>
            </a:r>
          </a:p>
          <a:p>
            <a:pPr lvl="1"/>
            <a:r>
              <a:rPr lang="en-US" dirty="0" smtClean="0"/>
              <a:t>User groups</a:t>
            </a:r>
          </a:p>
          <a:p>
            <a:pPr lvl="1"/>
            <a:r>
              <a:rPr lang="en-US" dirty="0" smtClean="0"/>
              <a:t>BBB</a:t>
            </a:r>
          </a:p>
          <a:p>
            <a:r>
              <a:rPr lang="en-US" dirty="0" smtClean="0"/>
              <a:t>In today’s world, the online world can take the place of these offline events.</a:t>
            </a:r>
          </a:p>
          <a:p>
            <a:r>
              <a:rPr lang="en-US" dirty="0" smtClean="0"/>
              <a:t>You can still participate in offline events</a:t>
            </a:r>
          </a:p>
          <a:p>
            <a:pPr lvl="1"/>
            <a:r>
              <a:rPr lang="en-US" dirty="0" smtClean="0"/>
              <a:t>Use online tools to help reinforce your offline efforts.</a:t>
            </a:r>
          </a:p>
        </p:txBody>
      </p:sp>
    </p:spTree>
    <p:extLst>
      <p:ext uri="{BB962C8B-B14F-4D97-AF65-F5344CB8AC3E}">
        <p14:creationId xmlns:p14="http://schemas.microsoft.com/office/powerpoint/2010/main" xmlns="" val="404436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us_golf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685800"/>
            <a:ext cx="8001001" cy="5334000"/>
          </a:xfrm>
        </p:spPr>
      </p:pic>
    </p:spTree>
    <p:extLst>
      <p:ext uri="{BB962C8B-B14F-4D97-AF65-F5344CB8AC3E}">
        <p14:creationId xmlns:p14="http://schemas.microsoft.com/office/powerpoint/2010/main" xmlns="" val="43479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Online tools give you a way to network with other professionals</a:t>
            </a:r>
          </a:p>
          <a:p>
            <a:pPr lvl="1"/>
            <a:r>
              <a:rPr lang="en-US" dirty="0" smtClean="0"/>
              <a:t>Bonding</a:t>
            </a:r>
          </a:p>
          <a:p>
            <a:pPr lvl="1"/>
            <a:r>
              <a:rPr lang="en-US" dirty="0" smtClean="0"/>
              <a:t>Sharing</a:t>
            </a:r>
          </a:p>
          <a:p>
            <a:r>
              <a:rPr lang="en-US" dirty="0" smtClean="0"/>
              <a:t>A way to let others know about you</a:t>
            </a:r>
          </a:p>
          <a:p>
            <a:pPr lvl="1"/>
            <a:r>
              <a:rPr lang="en-US" dirty="0" smtClean="0"/>
              <a:t>What you are engaged in</a:t>
            </a:r>
          </a:p>
          <a:p>
            <a:pPr lvl="1"/>
            <a:r>
              <a:rPr lang="en-US" dirty="0" smtClean="0"/>
              <a:t>Your current status</a:t>
            </a:r>
          </a:p>
          <a:p>
            <a:r>
              <a:rPr lang="en-US" dirty="0" smtClean="0"/>
              <a:t>A way to hear about</a:t>
            </a:r>
          </a:p>
          <a:p>
            <a:pPr lvl="1"/>
            <a:r>
              <a:rPr lang="en-US" dirty="0" smtClean="0"/>
              <a:t>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32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You’ve signed up, now what?</a:t>
            </a:r>
          </a:p>
          <a:p>
            <a:r>
              <a:rPr lang="en-US" dirty="0" smtClean="0"/>
              <a:t>Interact with others</a:t>
            </a:r>
          </a:p>
          <a:p>
            <a:pPr lvl="1"/>
            <a:r>
              <a:rPr lang="en-US" dirty="0" smtClean="0"/>
              <a:t>Ask questions</a:t>
            </a:r>
          </a:p>
          <a:p>
            <a:pPr lvl="1"/>
            <a:r>
              <a:rPr lang="en-US" dirty="0" smtClean="0"/>
              <a:t>Post comments in your work, of your learning</a:t>
            </a:r>
          </a:p>
          <a:p>
            <a:pPr lvl="1"/>
            <a:r>
              <a:rPr lang="en-US" dirty="0" smtClean="0"/>
              <a:t>Survey others for their thoughts</a:t>
            </a:r>
          </a:p>
          <a:p>
            <a:pPr lvl="1"/>
            <a:r>
              <a:rPr lang="en-US" dirty="0" smtClean="0"/>
              <a:t>Get inspired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114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1219200"/>
            <a:ext cx="6388024" cy="4267200"/>
          </a:xfrm>
        </p:spPr>
      </p:pic>
    </p:spTree>
    <p:extLst>
      <p:ext uri="{BB962C8B-B14F-4D97-AF65-F5344CB8AC3E}">
        <p14:creationId xmlns:p14="http://schemas.microsoft.com/office/powerpoint/2010/main" xmlns="" val="23874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Avoid identity information</a:t>
            </a:r>
          </a:p>
          <a:p>
            <a:pPr lvl="1"/>
            <a:r>
              <a:rPr lang="en-US" dirty="0" smtClean="0"/>
              <a:t>Check with your family</a:t>
            </a:r>
          </a:p>
          <a:p>
            <a:r>
              <a:rPr lang="en-US" dirty="0" smtClean="0"/>
              <a:t>Keep these interactions professional</a:t>
            </a:r>
          </a:p>
          <a:p>
            <a:pPr lvl="1"/>
            <a:r>
              <a:rPr lang="en-US" dirty="0" smtClean="0"/>
              <a:t>Use another account for personal information (usually)</a:t>
            </a:r>
          </a:p>
          <a:p>
            <a:r>
              <a:rPr lang="en-US" dirty="0" smtClean="0"/>
              <a:t>Use </a:t>
            </a:r>
            <a:r>
              <a:rPr lang="en-US" dirty="0"/>
              <a:t>an email that you can monitor.</a:t>
            </a:r>
          </a:p>
          <a:p>
            <a:r>
              <a:rPr lang="en-US" dirty="0"/>
              <a:t>Update this on a regular basis</a:t>
            </a:r>
          </a:p>
          <a:p>
            <a:pPr lvl="1"/>
            <a:r>
              <a:rPr lang="en-US" dirty="0"/>
              <a:t>Use this to interact with others</a:t>
            </a:r>
          </a:p>
          <a:p>
            <a:pPr lvl="1"/>
            <a:r>
              <a:rPr lang="en-US" dirty="0"/>
              <a:t>Every 2-4 weeks</a:t>
            </a:r>
          </a:p>
          <a:p>
            <a:r>
              <a:rPr lang="en-US" dirty="0"/>
              <a:t>Get email updates on a reasonable schedule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0240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PASS/Local Group</a:t>
            </a:r>
          </a:p>
          <a:p>
            <a:pPr lvl="1"/>
            <a:r>
              <a:rPr lang="en-US" dirty="0" smtClean="0"/>
              <a:t>Be sincere</a:t>
            </a:r>
          </a:p>
          <a:p>
            <a:pPr lvl="1"/>
            <a:r>
              <a:rPr lang="en-US" dirty="0" smtClean="0"/>
              <a:t>Be sure your name is out there</a:t>
            </a:r>
          </a:p>
          <a:p>
            <a:pPr lvl="1"/>
            <a:r>
              <a:rPr lang="en-US" dirty="0" smtClean="0"/>
              <a:t>Document efforts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Work</a:t>
            </a:r>
          </a:p>
          <a:p>
            <a:pPr lvl="1"/>
            <a:r>
              <a:rPr lang="en-US" dirty="0" smtClean="0"/>
              <a:t>Tackle something that needs to be done</a:t>
            </a:r>
          </a:p>
          <a:p>
            <a:pPr lvl="1"/>
            <a:r>
              <a:rPr lang="en-US" dirty="0" smtClean="0"/>
              <a:t>Be sure this is noted somewhere, like the intranet, company newsletter, etc.</a:t>
            </a:r>
          </a:p>
          <a:p>
            <a:pPr lvl="1"/>
            <a:r>
              <a:rPr lang="en-US" dirty="0" smtClean="0"/>
              <a:t>Keep a record for your review.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364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Forums</a:t>
            </a:r>
          </a:p>
          <a:p>
            <a:pPr lvl="1"/>
            <a:r>
              <a:rPr lang="en-US" dirty="0" smtClean="0"/>
              <a:t>Help others by answering questions</a:t>
            </a:r>
          </a:p>
          <a:p>
            <a:pPr lvl="1"/>
            <a:r>
              <a:rPr lang="en-US" dirty="0" smtClean="0"/>
              <a:t>Pay it forward</a:t>
            </a:r>
          </a:p>
          <a:p>
            <a:pPr lvl="1"/>
            <a:r>
              <a:rPr lang="en-US" dirty="0" smtClean="0"/>
              <a:t>Force yourself to learn more/check yourself</a:t>
            </a:r>
          </a:p>
          <a:p>
            <a:pPr lvl="1"/>
            <a:r>
              <a:rPr lang="en-US" dirty="0" smtClean="0"/>
              <a:t>Note your username on your resume</a:t>
            </a:r>
          </a:p>
          <a:p>
            <a:r>
              <a:rPr lang="en-US" dirty="0" smtClean="0"/>
              <a:t>Build a Project (</a:t>
            </a:r>
            <a:r>
              <a:rPr lang="en-US" dirty="0" err="1" smtClean="0"/>
              <a:t>Codeplex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Non-Profit Organizations</a:t>
            </a:r>
          </a:p>
          <a:p>
            <a:pPr lvl="1"/>
            <a:r>
              <a:rPr lang="en-US" dirty="0" smtClean="0"/>
              <a:t>Could be technical or nontechnical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Don’t volunteer unless you want 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28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questions your online</a:t>
            </a:r>
          </a:p>
          <a:p>
            <a:pPr lvl="1"/>
            <a:r>
              <a:rPr lang="en-US" dirty="0" smtClean="0"/>
              <a:t>Can be added to your blog</a:t>
            </a:r>
          </a:p>
          <a:p>
            <a:pPr lvl="1"/>
            <a:r>
              <a:rPr lang="en-US" dirty="0" smtClean="0"/>
              <a:t>Show some back story, thought process, some effort being made</a:t>
            </a:r>
          </a:p>
          <a:p>
            <a:pPr lvl="1"/>
            <a:r>
              <a:rPr lang="en-US" dirty="0" smtClean="0"/>
              <a:t>Shows you are learning and unafraid to ask for help.</a:t>
            </a:r>
          </a:p>
          <a:p>
            <a:pPr lvl="1"/>
            <a:r>
              <a:rPr lang="en-US" dirty="0" smtClean="0"/>
              <a:t>Shows that you know how to find help</a:t>
            </a:r>
          </a:p>
          <a:p>
            <a:pPr lvl="2"/>
            <a:r>
              <a:rPr lang="en-US" dirty="0" smtClean="0"/>
              <a:t>This can be useful in an interview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35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Everyone needs leaders</a:t>
            </a:r>
          </a:p>
          <a:p>
            <a:r>
              <a:rPr lang="en-US" dirty="0" smtClean="0"/>
              <a:t>Leader != Manager</a:t>
            </a:r>
          </a:p>
          <a:p>
            <a:pPr lvl="1"/>
            <a:r>
              <a:rPr lang="en-US" dirty="0" smtClean="0"/>
              <a:t>But it helps</a:t>
            </a:r>
          </a:p>
          <a:p>
            <a:r>
              <a:rPr lang="en-US" dirty="0" smtClean="0"/>
              <a:t>You can be</a:t>
            </a:r>
          </a:p>
          <a:p>
            <a:pPr lvl="1"/>
            <a:r>
              <a:rPr lang="en-US" dirty="0" smtClean="0"/>
              <a:t>Project leader</a:t>
            </a:r>
          </a:p>
          <a:p>
            <a:pPr lvl="1"/>
            <a:r>
              <a:rPr lang="en-US" dirty="0" smtClean="0"/>
              <a:t>Organization leader</a:t>
            </a:r>
          </a:p>
          <a:p>
            <a:pPr lvl="1"/>
            <a:r>
              <a:rPr lang="en-US" dirty="0" smtClean="0"/>
              <a:t>Thought leader</a:t>
            </a:r>
          </a:p>
          <a:p>
            <a:r>
              <a:rPr lang="en-US" dirty="0" smtClean="0"/>
              <a:t>This does not have to be in technology!</a:t>
            </a:r>
          </a:p>
          <a:p>
            <a:pPr lvl="1"/>
            <a:r>
              <a:rPr lang="en-US" dirty="0" smtClean="0"/>
              <a:t>Document your efforts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10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1524000"/>
          </a:xfrm>
        </p:spPr>
        <p:txBody>
          <a:bodyPr/>
          <a:lstStyle/>
          <a:p>
            <a:r>
              <a:rPr lang="en-US" dirty="0" smtClean="0"/>
              <a:t>Who has a technical blog?</a:t>
            </a:r>
          </a:p>
          <a:p>
            <a:r>
              <a:rPr lang="en-US" dirty="0" smtClean="0"/>
              <a:t>Who reads technical blogs regularly?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8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1524000"/>
          </a:xfrm>
        </p:spPr>
        <p:txBody>
          <a:bodyPr/>
          <a:lstStyle/>
          <a:p>
            <a:r>
              <a:rPr lang="en-US" dirty="0" smtClean="0"/>
              <a:t>Who has a technical blog?</a:t>
            </a:r>
          </a:p>
          <a:p>
            <a:r>
              <a:rPr lang="en-US" dirty="0" smtClean="0"/>
              <a:t>Who reads technical blogs regularly?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2766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 10% have technical blogs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 80% read blogs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41077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chronicle</a:t>
            </a:r>
          </a:p>
          <a:p>
            <a:r>
              <a:rPr lang="en-US" dirty="0" smtClean="0"/>
              <a:t>This is a your voice</a:t>
            </a:r>
          </a:p>
          <a:p>
            <a:r>
              <a:rPr lang="en-US" dirty="0" smtClean="0"/>
              <a:t>Write about what you</a:t>
            </a:r>
          </a:p>
          <a:p>
            <a:pPr lvl="1"/>
            <a:r>
              <a:rPr lang="en-US" dirty="0" smtClean="0"/>
              <a:t>Learn</a:t>
            </a:r>
          </a:p>
          <a:p>
            <a:pPr lvl="1"/>
            <a:r>
              <a:rPr lang="en-US" dirty="0" smtClean="0"/>
              <a:t>Know</a:t>
            </a:r>
          </a:p>
          <a:p>
            <a:pPr lvl="1"/>
            <a:r>
              <a:rPr lang="en-US" dirty="0" smtClean="0"/>
              <a:t>Solve</a:t>
            </a:r>
          </a:p>
          <a:p>
            <a:pPr lvl="1"/>
            <a:r>
              <a:rPr lang="en-US" dirty="0" smtClean="0"/>
              <a:t>Do</a:t>
            </a:r>
          </a:p>
          <a:p>
            <a:pPr lvl="1"/>
            <a:r>
              <a:rPr lang="en-US" dirty="0" smtClean="0"/>
              <a:t>Think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17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Don’t </a:t>
            </a:r>
            <a:r>
              <a:rPr lang="en-US" dirty="0" err="1" smtClean="0"/>
              <a:t>overthink</a:t>
            </a:r>
            <a:r>
              <a:rPr lang="en-US" dirty="0" smtClean="0"/>
              <a:t> it.</a:t>
            </a:r>
          </a:p>
          <a:p>
            <a:r>
              <a:rPr lang="en-US" dirty="0" smtClean="0"/>
              <a:t>Tackle small, discrete items</a:t>
            </a:r>
          </a:p>
          <a:p>
            <a:r>
              <a:rPr lang="en-US" dirty="0" smtClean="0"/>
              <a:t>Ignore similar posts</a:t>
            </a:r>
          </a:p>
          <a:p>
            <a:r>
              <a:rPr lang="en-US" dirty="0" smtClean="0"/>
              <a:t>Remember this is about YOU!</a:t>
            </a:r>
          </a:p>
          <a:p>
            <a:pPr lvl="1"/>
            <a:r>
              <a:rPr lang="en-US" dirty="0" smtClean="0"/>
              <a:t>Building a publishing platform is a different type of blog. You can do this, but you do not have to.</a:t>
            </a:r>
          </a:p>
          <a:p>
            <a:r>
              <a:rPr lang="en-US" dirty="0" smtClean="0"/>
              <a:t>A long term chronicle of your career.</a:t>
            </a:r>
          </a:p>
          <a:p>
            <a:r>
              <a:rPr lang="en-US" dirty="0" smtClean="0"/>
              <a:t>Keep this blog professional</a:t>
            </a:r>
          </a:p>
          <a:p>
            <a:pPr lvl="1"/>
            <a:r>
              <a:rPr lang="en-US" dirty="0" smtClean="0"/>
              <a:t>Relate it to your career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95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371600"/>
            <a:ext cx="7524750" cy="3533775"/>
          </a:xfrm>
        </p:spPr>
      </p:pic>
      <p:sp>
        <p:nvSpPr>
          <p:cNvPr id="3" name="Rectangle 2"/>
          <p:cNvSpPr/>
          <p:nvPr/>
        </p:nvSpPr>
        <p:spPr>
          <a:xfrm>
            <a:off x="609600" y="5528266"/>
            <a:ext cx="8077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http://www.sqlservercentral.com/blogs/adventuresinsql/archive/2010/11/19/want-to-make-your-sql-server-run-faster-for-free_3F00_.aspx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82441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371600"/>
            <a:ext cx="6210546" cy="4525963"/>
          </a:xfrm>
        </p:spPr>
      </p:pic>
      <p:sp>
        <p:nvSpPr>
          <p:cNvPr id="6" name="TextBox 5"/>
          <p:cNvSpPr txBox="1"/>
          <p:nvPr/>
        </p:nvSpPr>
        <p:spPr>
          <a:xfrm>
            <a:off x="609600" y="6096000"/>
            <a:ext cx="8153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hlinkClick r:id="rId3"/>
              </a:rPr>
              <a:t>http://www.sqlskills.com/BLOGS/PAUL/post/Are-your-disk-partition-offsets-RAID-stripe-sizes-and-NTFS-allocation-units-set-correctly.aspx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945399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goodbl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143000"/>
            <a:ext cx="6896100" cy="4305300"/>
          </a:xfrm>
        </p:spPr>
      </p:pic>
      <p:sp>
        <p:nvSpPr>
          <p:cNvPr id="3" name="Rectangle 2"/>
          <p:cNvSpPr/>
          <p:nvPr/>
        </p:nvSpPr>
        <p:spPr>
          <a:xfrm>
            <a:off x="762000" y="5715000"/>
            <a:ext cx="7848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http://sqlblog.com/blogs/andy_leonard/archive/2009/01/30/an-introduction-to-the-ssis-expression-language.aspx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100629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Mistake</a:t>
            </a:r>
            <a:endParaRPr lang="en-US" dirty="0"/>
          </a:p>
        </p:txBody>
      </p:sp>
      <p:pic>
        <p:nvPicPr>
          <p:cNvPr id="4" name="Content Placeholder 3" descr="mixedblog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37644" y="1600200"/>
            <a:ext cx="4668711" cy="4525963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1371600" y="19050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295400" y="510540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1676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Politics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724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143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609600"/>
            <a:ext cx="6324600" cy="6091997"/>
          </a:xfrm>
        </p:spPr>
      </p:pic>
    </p:spTree>
    <p:extLst>
      <p:ext uri="{BB962C8B-B14F-4D97-AF65-F5344CB8AC3E}">
        <p14:creationId xmlns:p14="http://schemas.microsoft.com/office/powerpoint/2010/main" xmlns="" val="254019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457200"/>
            <a:ext cx="6506378" cy="5791200"/>
          </a:xfrm>
        </p:spPr>
      </p:pic>
    </p:spTree>
    <p:extLst>
      <p:ext uri="{BB962C8B-B14F-4D97-AF65-F5344CB8AC3E}">
        <p14:creationId xmlns:p14="http://schemas.microsoft.com/office/powerpoint/2010/main" xmlns="" val="38415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2600" y="762000"/>
            <a:ext cx="5638800" cy="5654399"/>
          </a:xfrm>
        </p:spPr>
      </p:pic>
    </p:spTree>
    <p:extLst>
      <p:ext uri="{BB962C8B-B14F-4D97-AF65-F5344CB8AC3E}">
        <p14:creationId xmlns:p14="http://schemas.microsoft.com/office/powerpoint/2010/main" xmlns="" val="57362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Permission</a:t>
            </a:r>
          </a:p>
          <a:p>
            <a:r>
              <a:rPr lang="en-US" dirty="0" smtClean="0"/>
              <a:t>Be smart</a:t>
            </a:r>
          </a:p>
          <a:p>
            <a:pPr lvl="1"/>
            <a:r>
              <a:rPr lang="en-US" dirty="0" smtClean="0"/>
              <a:t>Don’t disclose financial information</a:t>
            </a:r>
          </a:p>
          <a:p>
            <a:pPr lvl="1"/>
            <a:r>
              <a:rPr lang="en-US" dirty="0" smtClean="0"/>
              <a:t>Keep company secrets secret</a:t>
            </a:r>
          </a:p>
          <a:p>
            <a:r>
              <a:rPr lang="en-US" dirty="0" smtClean="0"/>
              <a:t>Be consistent</a:t>
            </a:r>
          </a:p>
          <a:p>
            <a:pPr lvl="1"/>
            <a:r>
              <a:rPr lang="en-US" dirty="0" smtClean="0"/>
              <a:t>Pipeline and schedule</a:t>
            </a:r>
          </a:p>
          <a:p>
            <a:pPr lvl="1"/>
            <a:r>
              <a:rPr lang="en-US" dirty="0" smtClean="0"/>
              <a:t>Be clear</a:t>
            </a:r>
          </a:p>
          <a:p>
            <a:pPr lvl="1"/>
            <a:r>
              <a:rPr lang="en-US" dirty="0" smtClean="0"/>
              <a:t>A survey of hiring managers showed they tend to look at 5-10 posts.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56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Don’t copy other posts</a:t>
            </a:r>
          </a:p>
          <a:p>
            <a:r>
              <a:rPr lang="en-US" dirty="0" smtClean="0"/>
              <a:t>Don’t copy other posts</a:t>
            </a:r>
          </a:p>
          <a:p>
            <a:r>
              <a:rPr lang="en-US" dirty="0" smtClean="0"/>
              <a:t>Don’t copy other posts</a:t>
            </a:r>
          </a:p>
          <a:p>
            <a:r>
              <a:rPr lang="en-US" dirty="0" smtClean="0"/>
              <a:t>Do your own research</a:t>
            </a:r>
          </a:p>
          <a:p>
            <a:r>
              <a:rPr lang="en-US" dirty="0" smtClean="0"/>
              <a:t>Link to others and give credit</a:t>
            </a:r>
          </a:p>
          <a:p>
            <a:r>
              <a:rPr lang="en-US" dirty="0" smtClean="0"/>
              <a:t>Keep a record</a:t>
            </a:r>
          </a:p>
          <a:p>
            <a:pPr lvl="1"/>
            <a:r>
              <a:rPr lang="en-US" dirty="0" smtClean="0"/>
              <a:t>Use Blogger/Word Press/</a:t>
            </a:r>
            <a:r>
              <a:rPr lang="en-US" dirty="0" err="1" smtClean="0"/>
              <a:t>Typepad</a:t>
            </a:r>
            <a:endParaRPr lang="en-US" dirty="0" smtClean="0"/>
          </a:p>
          <a:p>
            <a:pPr lvl="1"/>
            <a:r>
              <a:rPr lang="en-US" dirty="0" smtClean="0"/>
              <a:t>Use Word if you want more privacy</a:t>
            </a:r>
          </a:p>
          <a:p>
            <a:r>
              <a:rPr lang="en-US" dirty="0" smtClean="0">
                <a:hlinkClick r:id="rId3"/>
              </a:rPr>
              <a:t>Live Writer </a:t>
            </a:r>
            <a:r>
              <a:rPr lang="en-US" dirty="0" smtClean="0"/>
              <a:t>is great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84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Authoring /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Become a teacher</a:t>
            </a:r>
          </a:p>
          <a:p>
            <a:r>
              <a:rPr lang="en-US" dirty="0" smtClean="0"/>
              <a:t>Think “Essay”</a:t>
            </a:r>
          </a:p>
          <a:p>
            <a:pPr lvl="1"/>
            <a:r>
              <a:rPr lang="en-US" dirty="0" smtClean="0"/>
              <a:t>Focus, focus, focus</a:t>
            </a:r>
          </a:p>
          <a:p>
            <a:r>
              <a:rPr lang="en-US" dirty="0" smtClean="0"/>
              <a:t>Don’t be intimidated</a:t>
            </a:r>
          </a:p>
          <a:p>
            <a:r>
              <a:rPr lang="en-US" dirty="0" smtClean="0"/>
              <a:t>More formal writing and editing required. </a:t>
            </a:r>
          </a:p>
          <a:p>
            <a:pPr lvl="1"/>
            <a:r>
              <a:rPr lang="en-US" dirty="0" smtClean="0"/>
              <a:t>This is a step above blogging.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246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Authoring /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Different choices</a:t>
            </a:r>
          </a:p>
          <a:p>
            <a:pPr lvl="1"/>
            <a:r>
              <a:rPr lang="en-US" dirty="0" smtClean="0"/>
              <a:t>SQLServerCentral.com</a:t>
            </a:r>
          </a:p>
          <a:p>
            <a:pPr lvl="1"/>
            <a:r>
              <a:rPr lang="en-US" dirty="0" smtClean="0"/>
              <a:t>SQLTeam.com</a:t>
            </a:r>
          </a:p>
          <a:p>
            <a:pPr lvl="1"/>
            <a:r>
              <a:rPr lang="en-US" dirty="0" smtClean="0"/>
              <a:t>Simple-Talk.com</a:t>
            </a:r>
          </a:p>
          <a:p>
            <a:pPr lvl="1"/>
            <a:r>
              <a:rPr lang="en-US" dirty="0" smtClean="0"/>
              <a:t>SQL-Server-Performance.com</a:t>
            </a:r>
          </a:p>
          <a:p>
            <a:pPr lvl="1"/>
            <a:r>
              <a:rPr lang="en-US" dirty="0" smtClean="0"/>
              <a:t>SQL Server Magazine</a:t>
            </a:r>
          </a:p>
          <a:p>
            <a:r>
              <a:rPr lang="en-US" dirty="0" smtClean="0"/>
              <a:t>.NET</a:t>
            </a:r>
          </a:p>
          <a:p>
            <a:pPr lvl="1"/>
            <a:r>
              <a:rPr lang="en-US" dirty="0" smtClean="0"/>
              <a:t>Simple Talk</a:t>
            </a:r>
          </a:p>
          <a:p>
            <a:pPr lvl="1"/>
            <a:r>
              <a:rPr lang="en-US" dirty="0" smtClean="0"/>
              <a:t>Visual Studio Magazine</a:t>
            </a:r>
          </a:p>
        </p:txBody>
      </p:sp>
    </p:spTree>
    <p:extLst>
      <p:ext uri="{BB962C8B-B14F-4D97-AF65-F5344CB8AC3E}">
        <p14:creationId xmlns:p14="http://schemas.microsoft.com/office/powerpoint/2010/main" xmlns="" val="411332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438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Long projects</a:t>
            </a:r>
          </a:p>
          <a:p>
            <a:pPr lvl="1"/>
            <a:r>
              <a:rPr lang="en-US" dirty="0" smtClean="0"/>
              <a:t>Don’t start here. Get practice with articles or lots of blogs</a:t>
            </a:r>
          </a:p>
          <a:p>
            <a:r>
              <a:rPr lang="en-US" dirty="0" smtClean="0"/>
              <a:t>Lots of authors subcontract out</a:t>
            </a:r>
          </a:p>
          <a:p>
            <a:pPr lvl="1"/>
            <a:r>
              <a:rPr lang="en-US" dirty="0" smtClean="0"/>
              <a:t>Social networking can help you find these </a:t>
            </a:r>
          </a:p>
          <a:p>
            <a:r>
              <a:rPr lang="en-US" dirty="0" smtClean="0"/>
              <a:t>Promote it</a:t>
            </a:r>
            <a:endParaRPr lang="en-US" dirty="0"/>
          </a:p>
        </p:txBody>
      </p:sp>
      <p:pic>
        <p:nvPicPr>
          <p:cNvPr id="4" name="Picture 3" descr="bookbl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810000"/>
            <a:ext cx="689610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04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3657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Everyone can do this</a:t>
            </a:r>
          </a:p>
          <a:p>
            <a:r>
              <a:rPr lang="en-US" sz="2400" dirty="0" smtClean="0"/>
              <a:t>Offline efforts</a:t>
            </a:r>
          </a:p>
          <a:p>
            <a:r>
              <a:rPr lang="en-US" sz="2400" dirty="0" smtClean="0"/>
              <a:t>Promote it online</a:t>
            </a:r>
          </a:p>
          <a:p>
            <a:pPr lvl="1"/>
            <a:r>
              <a:rPr lang="en-US" sz="2400" dirty="0" smtClean="0"/>
              <a:t>Market on your blog (or others)</a:t>
            </a:r>
          </a:p>
          <a:p>
            <a:pPr lvl="1"/>
            <a:r>
              <a:rPr lang="en-US" sz="2400" dirty="0" smtClean="0"/>
              <a:t>Support with downloads</a:t>
            </a:r>
          </a:p>
          <a:p>
            <a:pPr lvl="1"/>
            <a:r>
              <a:rPr lang="en-US" sz="2400" dirty="0" smtClean="0"/>
              <a:t>Make sure there is a permanent URL</a:t>
            </a:r>
            <a:endParaRPr lang="en-US" sz="2400" dirty="0"/>
          </a:p>
        </p:txBody>
      </p:sp>
      <p:pic>
        <p:nvPicPr>
          <p:cNvPr id="4" name="Picture 3" descr="promotespea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886200"/>
            <a:ext cx="5715000" cy="265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89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89649"/>
            <a:ext cx="5334000" cy="4536514"/>
          </a:xfrm>
        </p:spPr>
        <p:txBody>
          <a:bodyPr>
            <a:normAutofit/>
          </a:bodyPr>
          <a:lstStyle/>
          <a:p>
            <a:r>
              <a:rPr lang="en-US" dirty="0" smtClean="0"/>
              <a:t>Document everything.</a:t>
            </a:r>
          </a:p>
          <a:p>
            <a:pPr lvl="1"/>
            <a:r>
              <a:rPr lang="en-US" dirty="0" smtClean="0"/>
              <a:t>Never know when you’ll need something</a:t>
            </a:r>
          </a:p>
          <a:p>
            <a:r>
              <a:rPr lang="en-US" dirty="0" smtClean="0"/>
              <a:t>Don’t clutter your resume</a:t>
            </a:r>
          </a:p>
          <a:p>
            <a:pPr lvl="1"/>
            <a:r>
              <a:rPr lang="en-US" dirty="0" smtClean="0"/>
              <a:t>But have links available</a:t>
            </a:r>
          </a:p>
          <a:p>
            <a:pPr lvl="1"/>
            <a:r>
              <a:rPr lang="en-US" dirty="0" smtClean="0"/>
              <a:t>Or have an online CV</a:t>
            </a:r>
          </a:p>
          <a:p>
            <a:r>
              <a:rPr lang="en-US" dirty="0" smtClean="0"/>
              <a:t>Document mistakes</a:t>
            </a:r>
          </a:p>
          <a:p>
            <a:pPr lvl="1"/>
            <a:r>
              <a:rPr lang="en-US" dirty="0" smtClean="0"/>
              <a:t>Let them know you’re not that guy:</a:t>
            </a:r>
            <a:endParaRPr lang="en-US" dirty="0"/>
          </a:p>
        </p:txBody>
      </p:sp>
      <p:pic>
        <p:nvPicPr>
          <p:cNvPr id="4" name="Picture 3" descr="6a00d83452e46469e200e54f363ff58834-800w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3429000"/>
            <a:ext cx="33147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610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great source for you job hunt</a:t>
            </a:r>
          </a:p>
          <a:p>
            <a:r>
              <a:rPr lang="en-US" dirty="0" smtClean="0"/>
              <a:t>Many jobs go through recruiters</a:t>
            </a:r>
          </a:p>
          <a:p>
            <a:r>
              <a:rPr lang="en-US" dirty="0" smtClean="0"/>
              <a:t>Non-Exclusive</a:t>
            </a:r>
          </a:p>
          <a:p>
            <a:r>
              <a:rPr lang="en-US" dirty="0" smtClean="0"/>
              <a:t>Make sure they have you branding information in a profile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27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r>
              <a:rPr lang="en-US" dirty="0" smtClean="0"/>
              <a:t>You can have a life and still do this</a:t>
            </a:r>
          </a:p>
          <a:p>
            <a:r>
              <a:rPr lang="en-US" dirty="0" smtClean="0"/>
              <a:t>Work at a pace that fits your life. The key is to keep working.</a:t>
            </a:r>
            <a:endParaRPr lang="en-US" dirty="0"/>
          </a:p>
        </p:txBody>
      </p:sp>
      <p:pic>
        <p:nvPicPr>
          <p:cNvPr id="4" name="Picture 3" descr="tortoise-and-the-ha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3429000"/>
            <a:ext cx="38100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933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2"/>
              </a:rPr>
              <a:t>The Modern Resume blog </a:t>
            </a:r>
            <a:r>
              <a:rPr lang="en-US" dirty="0" smtClean="0">
                <a:hlinkClick r:id="rId3"/>
              </a:rPr>
              <a:t>–</a:t>
            </a:r>
            <a:r>
              <a:rPr lang="en-US" dirty="0" smtClean="0"/>
              <a:t> Weekly notes based on this presentation and new information.</a:t>
            </a:r>
            <a:endParaRPr lang="en-US" dirty="0" smtClean="0">
              <a:hlinkClick r:id="rId3"/>
            </a:endParaRPr>
          </a:p>
          <a:p>
            <a:r>
              <a:rPr lang="en-US" b="1" dirty="0" smtClean="0">
                <a:hlinkClick r:id="rId3"/>
              </a:rPr>
              <a:t>Salary Negotiation: 32 Job Pay Tips</a:t>
            </a:r>
            <a:r>
              <a:rPr lang="en-US" b="1" dirty="0" smtClean="0"/>
              <a:t> - </a:t>
            </a:r>
            <a:r>
              <a:rPr lang="en-US" dirty="0" smtClean="0"/>
              <a:t>Focuses the job negotiation lens on the 32 salary negotiation tips for IT professionals. Includes exercises and questions to assist in preparation. </a:t>
            </a:r>
          </a:p>
          <a:p>
            <a:r>
              <a:rPr lang="en-US" dirty="0" smtClean="0">
                <a:hlinkClick r:id="rId4"/>
              </a:rPr>
              <a:t>Examples of Interview Questions </a:t>
            </a:r>
            <a:r>
              <a:rPr lang="en-US" dirty="0" smtClean="0"/>
              <a:t>– Good general list of questions</a:t>
            </a:r>
          </a:p>
          <a:p>
            <a:r>
              <a:rPr lang="en-US" dirty="0" smtClean="0">
                <a:hlinkClick r:id="rId5"/>
              </a:rPr>
              <a:t>The First Step is to Start</a:t>
            </a:r>
            <a:r>
              <a:rPr lang="en-US" dirty="0" smtClean="0"/>
              <a:t> – Motivational post.</a:t>
            </a:r>
          </a:p>
          <a:p>
            <a:r>
              <a:rPr lang="en-US" dirty="0" smtClean="0">
                <a:hlinkClick r:id="rId6"/>
              </a:rPr>
              <a:t>Crazy Things People Put on Resumes</a:t>
            </a:r>
            <a:r>
              <a:rPr lang="en-US" dirty="0" smtClean="0"/>
              <a:t> – Don’t include these </a:t>
            </a:r>
            <a:r>
              <a:rPr lang="en-US" dirty="0" smtClean="0"/>
              <a:t>things</a:t>
            </a:r>
          </a:p>
          <a:p>
            <a:r>
              <a:rPr lang="en-US" dirty="0" smtClean="0">
                <a:hlinkClick r:id="rId7"/>
              </a:rPr>
              <a:t>Recruiters screening candidates - http</a:t>
            </a:r>
            <a:r>
              <a:rPr lang="en-US" dirty="0" smtClean="0">
                <a:hlinkClick r:id="rId7"/>
              </a:rPr>
              <a:t>://mashable.com/2011/10/23/how-recruiters-use-social-networks-to-screen-candidates-infographic/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 smtClean="0"/>
          </a:p>
          <a:p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635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glogo_v4.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5638800"/>
            <a:ext cx="4646141" cy="914400"/>
          </a:xfrm>
          <a:prstGeom prst="rect">
            <a:avLst/>
          </a:prstGeom>
        </p:spPr>
      </p:pic>
      <p:pic>
        <p:nvPicPr>
          <p:cNvPr id="4" name="Picture 3" descr="SSC 1024x76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469" y="4519759"/>
            <a:ext cx="2438400" cy="1312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469" y="1880381"/>
            <a:ext cx="8686800" cy="2819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Touch your resume every quarter</a:t>
            </a:r>
          </a:p>
          <a:p>
            <a:r>
              <a:rPr lang="en-US" dirty="0" smtClean="0"/>
              <a:t>If you find something that works, send me a note</a:t>
            </a:r>
          </a:p>
          <a:p>
            <a:r>
              <a:rPr lang="en-US" dirty="0" smtClean="0"/>
              <a:t>Set a reminder for 6 months from today and look back</a:t>
            </a:r>
          </a:p>
          <a:p>
            <a:r>
              <a:rPr lang="en-US" dirty="0" smtClean="0"/>
              <a:t>Questions?</a:t>
            </a:r>
          </a:p>
          <a:p>
            <a:r>
              <a:rPr lang="en-US" sz="2400" dirty="0" smtClean="0"/>
              <a:t>Career Forums at </a:t>
            </a:r>
            <a:r>
              <a:rPr lang="en-US" sz="2400" dirty="0" smtClean="0">
                <a:hlinkClick r:id="rId5"/>
              </a:rPr>
              <a:t>www.sqlservercentral.com/forums</a:t>
            </a:r>
            <a:endParaRPr lang="en-US" sz="2400" dirty="0" smtClean="0"/>
          </a:p>
          <a:p>
            <a:r>
              <a:rPr lang="en-US" sz="2400" dirty="0" smtClean="0">
                <a:hlinkClick r:id="rId6"/>
              </a:rPr>
              <a:t>www.themodernresume.com</a:t>
            </a:r>
            <a:endParaRPr lang="en-US" sz="2400" dirty="0" smtClean="0"/>
          </a:p>
        </p:txBody>
      </p:sp>
      <p:pic>
        <p:nvPicPr>
          <p:cNvPr id="8" name="Picture 7" descr="sqlshare_header_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71070" y="4519759"/>
            <a:ext cx="2952750" cy="8286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67982" y="6258135"/>
            <a:ext cx="587375" cy="369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cap="all" dirty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# 66</a:t>
            </a:r>
          </a:p>
        </p:txBody>
      </p:sp>
    </p:spTree>
    <p:extLst>
      <p:ext uri="{BB962C8B-B14F-4D97-AF65-F5344CB8AC3E}">
        <p14:creationId xmlns:p14="http://schemas.microsoft.com/office/powerpoint/2010/main" xmlns="" val="44149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cs typeface="Arial"/>
              </a:rPr>
              <a:t>Session Code   </a:t>
            </a:r>
            <a:r>
              <a:rPr lang="en-US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smtClean="0">
                <a:cs typeface="Arial"/>
              </a:rPr>
              <a:t>   Session Title</a:t>
            </a:r>
            <a:endParaRPr lang="en-US" dirty="0" smtClean="0"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64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1256</Words>
  <Application>Microsoft Office PowerPoint</Application>
  <PresentationFormat>On-screen Show (4:3)</PresentationFormat>
  <Paragraphs>342</Paragraphs>
  <Slides>64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Branding Yourself for a Dream Job The Modern Resume </vt:lpstr>
      <vt:lpstr>Agenda</vt:lpstr>
      <vt:lpstr>Long Tail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Standing Out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Image is Everything</vt:lpstr>
      <vt:lpstr>Slide 22</vt:lpstr>
      <vt:lpstr>How to stand out?</vt:lpstr>
      <vt:lpstr>Resumes</vt:lpstr>
      <vt:lpstr>Cover Letters</vt:lpstr>
      <vt:lpstr>Online Profiles</vt:lpstr>
      <vt:lpstr>Online Profiles</vt:lpstr>
      <vt:lpstr>Online Profiles</vt:lpstr>
      <vt:lpstr>Online Profiles</vt:lpstr>
      <vt:lpstr>Slide 30</vt:lpstr>
      <vt:lpstr>Social Networking</vt:lpstr>
      <vt:lpstr>Social Networking</vt:lpstr>
      <vt:lpstr>Slide 33</vt:lpstr>
      <vt:lpstr>Networking</vt:lpstr>
      <vt:lpstr>Networking</vt:lpstr>
      <vt:lpstr>Slide 36</vt:lpstr>
      <vt:lpstr>Social Networking</vt:lpstr>
      <vt:lpstr>Volunteer</vt:lpstr>
      <vt:lpstr>Volunteer</vt:lpstr>
      <vt:lpstr>Research</vt:lpstr>
      <vt:lpstr>Leadership</vt:lpstr>
      <vt:lpstr>Blog Survey</vt:lpstr>
      <vt:lpstr>Blog Survey</vt:lpstr>
      <vt:lpstr>Blogging</vt:lpstr>
      <vt:lpstr>Blogging</vt:lpstr>
      <vt:lpstr>Slide 46</vt:lpstr>
      <vt:lpstr>Slide 47</vt:lpstr>
      <vt:lpstr>Slide 48</vt:lpstr>
      <vt:lpstr>A Mistake</vt:lpstr>
      <vt:lpstr>Slide 50</vt:lpstr>
      <vt:lpstr>Slide 51</vt:lpstr>
      <vt:lpstr>Slide 52</vt:lpstr>
      <vt:lpstr>How to blog</vt:lpstr>
      <vt:lpstr>How to blog</vt:lpstr>
      <vt:lpstr>Authoring / Publishing</vt:lpstr>
      <vt:lpstr>Authoring / Publishing</vt:lpstr>
      <vt:lpstr>Books</vt:lpstr>
      <vt:lpstr>Speaking</vt:lpstr>
      <vt:lpstr>Documentation</vt:lpstr>
      <vt:lpstr>Recruiters</vt:lpstr>
      <vt:lpstr>Balance</vt:lpstr>
      <vt:lpstr>Links</vt:lpstr>
      <vt:lpstr>The End</vt:lpstr>
      <vt:lpstr>References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raquel</dc:creator>
  <cp:lastModifiedBy>Steve</cp:lastModifiedBy>
  <cp:revision>16</cp:revision>
  <dcterms:created xsi:type="dcterms:W3CDTF">2011-05-03T05:22:43Z</dcterms:created>
  <dcterms:modified xsi:type="dcterms:W3CDTF">2011-10-25T14:48:08Z</dcterms:modified>
</cp:coreProperties>
</file>