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s/slide119.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117.xml" ContentType="application/vnd.openxmlformats-officedocument.presentationml.slide+xml"/>
  <Override PartName="/ppt/slides/slide126.xml" ContentType="application/vnd.openxmlformats-officedocument.presentationml.slide+xml"/>
  <Override PartName="/ppt/slides/slide12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slides/slide124.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0"/>
  </p:notesMasterIdLst>
  <p:sldIdLst>
    <p:sldId id="402" r:id="rId2"/>
    <p:sldId id="297" r:id="rId3"/>
    <p:sldId id="302" r:id="rId4"/>
    <p:sldId id="259" r:id="rId5"/>
    <p:sldId id="264" r:id="rId6"/>
    <p:sldId id="304" r:id="rId7"/>
    <p:sldId id="260" r:id="rId8"/>
    <p:sldId id="334" r:id="rId9"/>
    <p:sldId id="455" r:id="rId10"/>
    <p:sldId id="266" r:id="rId11"/>
    <p:sldId id="267" r:id="rId12"/>
    <p:sldId id="268" r:id="rId13"/>
    <p:sldId id="269" r:id="rId14"/>
    <p:sldId id="276" r:id="rId15"/>
    <p:sldId id="277" r:id="rId16"/>
    <p:sldId id="309" r:id="rId17"/>
    <p:sldId id="428" r:id="rId18"/>
    <p:sldId id="279" r:id="rId19"/>
    <p:sldId id="280" r:id="rId20"/>
    <p:sldId id="278" r:id="rId21"/>
    <p:sldId id="429" r:id="rId22"/>
    <p:sldId id="281" r:id="rId23"/>
    <p:sldId id="282" r:id="rId24"/>
    <p:sldId id="283" r:id="rId25"/>
    <p:sldId id="310" r:id="rId26"/>
    <p:sldId id="336" r:id="rId27"/>
    <p:sldId id="284" r:id="rId28"/>
    <p:sldId id="311" r:id="rId29"/>
    <p:sldId id="312" r:id="rId30"/>
    <p:sldId id="313" r:id="rId31"/>
    <p:sldId id="286" r:id="rId32"/>
    <p:sldId id="320" r:id="rId33"/>
    <p:sldId id="337" r:id="rId34"/>
    <p:sldId id="317" r:id="rId35"/>
    <p:sldId id="321" r:id="rId36"/>
    <p:sldId id="322" r:id="rId37"/>
    <p:sldId id="323" r:id="rId38"/>
    <p:sldId id="324" r:id="rId39"/>
    <p:sldId id="325" r:id="rId40"/>
    <p:sldId id="326" r:id="rId41"/>
    <p:sldId id="327" r:id="rId42"/>
    <p:sldId id="397" r:id="rId43"/>
    <p:sldId id="290" r:id="rId44"/>
    <p:sldId id="421" r:id="rId45"/>
    <p:sldId id="422" r:id="rId46"/>
    <p:sldId id="423" r:id="rId47"/>
    <p:sldId id="424" r:id="rId48"/>
    <p:sldId id="416" r:id="rId49"/>
    <p:sldId id="425" r:id="rId50"/>
    <p:sldId id="292" r:id="rId51"/>
    <p:sldId id="294" r:id="rId52"/>
    <p:sldId id="329" r:id="rId53"/>
    <p:sldId id="314" r:id="rId54"/>
    <p:sldId id="295" r:id="rId55"/>
    <p:sldId id="330" r:id="rId56"/>
    <p:sldId id="401" r:id="rId57"/>
    <p:sldId id="411" r:id="rId58"/>
    <p:sldId id="412" r:id="rId59"/>
    <p:sldId id="291" r:id="rId60"/>
    <p:sldId id="417" r:id="rId61"/>
    <p:sldId id="298" r:id="rId62"/>
    <p:sldId id="299" r:id="rId63"/>
    <p:sldId id="339" r:id="rId64"/>
    <p:sldId id="356" r:id="rId65"/>
    <p:sldId id="392" r:id="rId66"/>
    <p:sldId id="400" r:id="rId67"/>
    <p:sldId id="301" r:id="rId68"/>
    <p:sldId id="426" r:id="rId69"/>
    <p:sldId id="342" r:id="rId70"/>
    <p:sldId id="427" r:id="rId71"/>
    <p:sldId id="360" r:id="rId72"/>
    <p:sldId id="456" r:id="rId73"/>
    <p:sldId id="343" r:id="rId74"/>
    <p:sldId id="344" r:id="rId75"/>
    <p:sldId id="352" r:id="rId76"/>
    <p:sldId id="349" r:id="rId77"/>
    <p:sldId id="353" r:id="rId78"/>
    <p:sldId id="368" r:id="rId79"/>
    <p:sldId id="371" r:id="rId80"/>
    <p:sldId id="357" r:id="rId81"/>
    <p:sldId id="361" r:id="rId82"/>
    <p:sldId id="362" r:id="rId83"/>
    <p:sldId id="363" r:id="rId84"/>
    <p:sldId id="364" r:id="rId85"/>
    <p:sldId id="365" r:id="rId86"/>
    <p:sldId id="366" r:id="rId87"/>
    <p:sldId id="367" r:id="rId88"/>
    <p:sldId id="358" r:id="rId89"/>
    <p:sldId id="373" r:id="rId90"/>
    <p:sldId id="377" r:id="rId91"/>
    <p:sldId id="376" r:id="rId92"/>
    <p:sldId id="375" r:id="rId93"/>
    <p:sldId id="457" r:id="rId94"/>
    <p:sldId id="458" r:id="rId95"/>
    <p:sldId id="379" r:id="rId96"/>
    <p:sldId id="393" r:id="rId97"/>
    <p:sldId id="459" r:id="rId98"/>
    <p:sldId id="380" r:id="rId99"/>
    <p:sldId id="378" r:id="rId100"/>
    <p:sldId id="306" r:id="rId101"/>
    <p:sldId id="372" r:id="rId102"/>
    <p:sldId id="381" r:id="rId103"/>
    <p:sldId id="382" r:id="rId104"/>
    <p:sldId id="383" r:id="rId105"/>
    <p:sldId id="384" r:id="rId106"/>
    <p:sldId id="390" r:id="rId107"/>
    <p:sldId id="413" r:id="rId108"/>
    <p:sldId id="370" r:id="rId109"/>
    <p:sldId id="414" r:id="rId110"/>
    <p:sldId id="385" r:id="rId111"/>
    <p:sldId id="333" r:id="rId112"/>
    <p:sldId id="386" r:id="rId113"/>
    <p:sldId id="387" r:id="rId114"/>
    <p:sldId id="388" r:id="rId115"/>
    <p:sldId id="389" r:id="rId116"/>
    <p:sldId id="420" r:id="rId117"/>
    <p:sldId id="315" r:id="rId118"/>
    <p:sldId id="262" r:id="rId119"/>
    <p:sldId id="271" r:id="rId120"/>
    <p:sldId id="272" r:id="rId121"/>
    <p:sldId id="273" r:id="rId122"/>
    <p:sldId id="316" r:id="rId123"/>
    <p:sldId id="332" r:id="rId124"/>
    <p:sldId id="395" r:id="rId125"/>
    <p:sldId id="394" r:id="rId126"/>
    <p:sldId id="347" r:id="rId127"/>
    <p:sldId id="399" r:id="rId128"/>
    <p:sldId id="418" r:id="rId1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58" autoAdjust="0"/>
    <p:restoredTop sz="96750" autoAdjust="0"/>
  </p:normalViewPr>
  <p:slideViewPr>
    <p:cSldViewPr>
      <p:cViewPr varScale="1">
        <p:scale>
          <a:sx n="99" d="100"/>
          <a:sy n="99" d="100"/>
        </p:scale>
        <p:origin x="-55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42BAEA-4CC9-483F-8F60-439F0EFAA07B}" type="datetimeFigureOut">
              <a:rPr lang="en-US" smtClean="0"/>
              <a:pPr/>
              <a:t>10/24/2011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2251C3-C7B6-45F3-8B0D-C5FCA56CB2CD}" type="slidenum">
              <a:rPr lang="en-US" smtClean="0"/>
              <a:pPr/>
              <a:t>‹#›</a:t>
            </a:fld>
            <a:endParaRPr lang="en-US"/>
          </a:p>
        </p:txBody>
      </p:sp>
    </p:spTree>
    <p:extLst>
      <p:ext uri="{BB962C8B-B14F-4D97-AF65-F5344CB8AC3E}">
        <p14:creationId xmlns:p14="http://schemas.microsoft.com/office/powerpoint/2010/main" xmlns="" val="4033506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Show template, backup scheme set for </a:t>
            </a:r>
            <a:r>
              <a:rPr lang="en-US" dirty="0" err="1" smtClean="0"/>
              <a:t>fulls</a:t>
            </a:r>
            <a:r>
              <a:rPr lang="en-US" baseline="0" dirty="0" smtClean="0"/>
              <a:t> that I can use. Have two temples. Show the compression analyzer.</a:t>
            </a:r>
            <a:endParaRPr lang="en-US" dirty="0"/>
          </a:p>
        </p:txBody>
      </p:sp>
      <p:sp>
        <p:nvSpPr>
          <p:cNvPr id="4" name="Slide Number Placeholder 3"/>
          <p:cNvSpPr>
            <a:spLocks noGrp="1"/>
          </p:cNvSpPr>
          <p:nvPr>
            <p:ph type="sldNum" sz="quarter" idx="10"/>
          </p:nvPr>
        </p:nvSpPr>
        <p:spPr/>
        <p:txBody>
          <a:bodyPr/>
          <a:lstStyle/>
          <a:p>
            <a:fld id="{272251C3-C7B6-45F3-8B0D-C5FCA56CB2CD}" type="slidenum">
              <a:rPr lang="en-US" smtClean="0"/>
              <a:pPr/>
              <a:t>71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Show template, backup scheme set for </a:t>
            </a:r>
            <a:r>
              <a:rPr lang="en-US" dirty="0" err="1" smtClean="0"/>
              <a:t>fulls</a:t>
            </a:r>
            <a:r>
              <a:rPr lang="en-US" baseline="0" dirty="0" smtClean="0"/>
              <a:t> that I can use. Have two temples. Show the compression analyzer.</a:t>
            </a:r>
            <a:endParaRPr lang="en-US" dirty="0"/>
          </a:p>
        </p:txBody>
      </p:sp>
      <p:sp>
        <p:nvSpPr>
          <p:cNvPr id="4" name="Slide Number Placeholder 3"/>
          <p:cNvSpPr>
            <a:spLocks noGrp="1"/>
          </p:cNvSpPr>
          <p:nvPr>
            <p:ph type="sldNum" sz="quarter" idx="10"/>
          </p:nvPr>
        </p:nvSpPr>
        <p:spPr/>
        <p:txBody>
          <a:bodyPr/>
          <a:lstStyle/>
          <a:p>
            <a:fld id="{272251C3-C7B6-45F3-8B0D-C5FCA56CB2CD}" type="slidenum">
              <a:rPr lang="en-US" smtClean="0"/>
              <a:pPr/>
              <a:t>72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10/24/2011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10/24/2011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10/24/2011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10/24/2011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10/24/2011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en.wikipedia.org/wiki/Business_continuity" TargetMode="External"/><Relationship Id="rId2" Type="http://schemas.openxmlformats.org/officeDocument/2006/relationships/hyperlink" Target="http://en.wikipedia.org/wiki/Business_process"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hyperlink" Target="http://msdn.microsoft.com/en-us/library/ms175935.aspx" TargetMode="Externa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8" Type="http://schemas.openxmlformats.org/officeDocument/2006/relationships/hyperlink" Target="http://msdn.microsoft.com/en-us/library/ms186858.aspx" TargetMode="External"/><Relationship Id="rId3" Type="http://schemas.openxmlformats.org/officeDocument/2006/relationships/hyperlink" Target="http://sqlfool.com/2010/04/index-defrag-script-v4-0/" TargetMode="External"/><Relationship Id="rId7" Type="http://schemas.openxmlformats.org/officeDocument/2006/relationships/hyperlink" Target="http://msdn.microsoft.com/en-us/library/ms186865.aspx" TargetMode="External"/><Relationship Id="rId12" Type="http://schemas.openxmlformats.org/officeDocument/2006/relationships/hyperlink" Target="http://bwunder.com/SQLRunbook.aspx" TargetMode="External"/><Relationship Id="rId2" Type="http://schemas.openxmlformats.org/officeDocument/2006/relationships/hyperlink" Target="http://www.sqlservercentral.com/scripts/Backup+/+Restore/62380/" TargetMode="External"/><Relationship Id="rId1" Type="http://schemas.openxmlformats.org/officeDocument/2006/relationships/slideLayout" Target="../slideLayouts/slideLayout7.xml"/><Relationship Id="rId6" Type="http://schemas.openxmlformats.org/officeDocument/2006/relationships/hyperlink" Target="http://www.sqlskills.com/BLOGS/PAUL/category/Corruption.aspx" TargetMode="External"/><Relationship Id="rId11" Type="http://schemas.openxmlformats.org/officeDocument/2006/relationships/hyperlink" Target="http://en.wikipedia.org/wiki/Runbook" TargetMode="External"/><Relationship Id="rId5" Type="http://schemas.openxmlformats.org/officeDocument/2006/relationships/hyperlink" Target="http://msdn.microsoft.com/en-us/library/ms189860(v=SQL.105).aspx" TargetMode="External"/><Relationship Id="rId10" Type="http://schemas.openxmlformats.org/officeDocument/2006/relationships/hyperlink" Target="http://en.wikipedia.org/wiki/Recovery_point_objective" TargetMode="External"/><Relationship Id="rId4" Type="http://schemas.openxmlformats.org/officeDocument/2006/relationships/hyperlink" Target="http://technet.microsoft.com/en-us/magazine/2009.07.sqlbackup.aspx" TargetMode="External"/><Relationship Id="rId9" Type="http://schemas.openxmlformats.org/officeDocument/2006/relationships/hyperlink" Target="http://en.wikipedia.org/wiki/Recovery_time_objective" TargetMode="External"/></Relationships>
</file>

<file path=ppt/slides/_rels/slide127.xml.rels><?xml version="1.0" encoding="UTF-8" standalone="yes"?>
<Relationships xmlns="http://schemas.openxmlformats.org/package/2006/relationships"><Relationship Id="rId8" Type="http://schemas.openxmlformats.org/officeDocument/2006/relationships/hyperlink" Target="http://www.red-gate.com/products/dba/sql-virtual-restore/" TargetMode="External"/><Relationship Id="rId13" Type="http://schemas.openxmlformats.org/officeDocument/2006/relationships/hyperlink" Target="http://technet.microsoft.com/en-us/library/aa337511.aspx" TargetMode="External"/><Relationship Id="rId3" Type="http://schemas.openxmlformats.org/officeDocument/2006/relationships/hyperlink" Target="http://download.microsoft.com/download/5/B/D/5BD13FFA-5E34-4AE1-9AA0-C6E6951B8FC8/SQL%20Server%202008%20R2%20High%20Availability%20Architecture%20White%20Paper.docx" TargetMode="External"/><Relationship Id="rId7" Type="http://schemas.openxmlformats.org/officeDocument/2006/relationships/hyperlink" Target="http://www.red-gate.com/products/sql-development/sql-data-compare/" TargetMode="External"/><Relationship Id="rId12" Type="http://schemas.openxmlformats.org/officeDocument/2006/relationships/hyperlink" Target="http://technet.microsoft.com/en-us/library/aa337546.aspx" TargetMode="External"/><Relationship Id="rId2" Type="http://schemas.openxmlformats.org/officeDocument/2006/relationships/hyperlink" Target="http://msdn.microsoft.com/en-us/library/ms187048(v=SQL.100).aspx" TargetMode="External"/><Relationship Id="rId1" Type="http://schemas.openxmlformats.org/officeDocument/2006/relationships/slideLayout" Target="../slideLayouts/slideLayout7.xml"/><Relationship Id="rId6" Type="http://schemas.openxmlformats.org/officeDocument/2006/relationships/hyperlink" Target="http://www.red-gate.com/products/dba/sql-backup/" TargetMode="External"/><Relationship Id="rId11" Type="http://schemas.openxmlformats.org/officeDocument/2006/relationships/hyperlink" Target="http://technet.microsoft.com/en-us/library/aa337510.aspx" TargetMode="External"/><Relationship Id="rId5" Type="http://schemas.openxmlformats.org/officeDocument/2006/relationships/hyperlink" Target="http://technet.microsoft.com/en-us/sqlserver/gg545012" TargetMode="External"/><Relationship Id="rId10" Type="http://schemas.openxmlformats.org/officeDocument/2006/relationships/hyperlink" Target="http://technet.microsoft.com/en-us/library/aa337561.aspx" TargetMode="External"/><Relationship Id="rId4" Type="http://schemas.openxmlformats.org/officeDocument/2006/relationships/hyperlink" Target="http://technet.microsoft.com/en-us/sqlserver/gg545009.aspx" TargetMode="External"/><Relationship Id="rId9" Type="http://schemas.openxmlformats.org/officeDocument/2006/relationships/hyperlink" Target="http://www.sqlskills.com/BLOGS/PAUL/category/Database-Mirroring.aspx" TargetMode="External"/><Relationship Id="rId14" Type="http://schemas.openxmlformats.org/officeDocument/2006/relationships/hyperlink" Target="http://www.bradmcgehee.com/2008/09/sql-server-2008-transparent-data-encryption/" TargetMode="External"/></Relationships>
</file>

<file path=ppt/slides/_rels/slide128.xml.rels><?xml version="1.0" encoding="UTF-8" standalone="yes"?>
<Relationships xmlns="http://schemas.openxmlformats.org/package/2006/relationships"><Relationship Id="rId3" Type="http://schemas.openxmlformats.org/officeDocument/2006/relationships/hyperlink" Target="http://www.flickr.com/photos/liam-manic/3428068335/" TargetMode="External"/><Relationship Id="rId2" Type="http://schemas.openxmlformats.org/officeDocument/2006/relationships/hyperlink" Target="http://www.prince.org/" TargetMode="External"/><Relationship Id="rId1" Type="http://schemas.openxmlformats.org/officeDocument/2006/relationships/slideLayout" Target="../slideLayouts/slideLayout7.xml"/><Relationship Id="rId6" Type="http://schemas.openxmlformats.org/officeDocument/2006/relationships/hyperlink" Target="http://www.flickr.com/photos/wysz/50915075/" TargetMode="External"/><Relationship Id="rId5" Type="http://schemas.openxmlformats.org/officeDocument/2006/relationships/hyperlink" Target="http://www.flickr.com/photos/acaben/11518666" TargetMode="External"/><Relationship Id="rId4" Type="http://schemas.openxmlformats.org/officeDocument/2006/relationships/hyperlink" Target="http://www.flickr.com/photos/mrgiles/17984869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57400"/>
            <a:ext cx="7772400" cy="1470025"/>
          </a:xfrm>
        </p:spPr>
        <p:txBody>
          <a:bodyPr/>
          <a:lstStyle/>
          <a:p>
            <a:r>
              <a:rPr lang="en-US" dirty="0" smtClean="0"/>
              <a:t>Preparation for Disaster</a:t>
            </a:r>
            <a:endParaRPr lang="en-US" dirty="0"/>
          </a:p>
        </p:txBody>
      </p:sp>
      <p:sp>
        <p:nvSpPr>
          <p:cNvPr id="3" name="Subtitle 2"/>
          <p:cNvSpPr>
            <a:spLocks noGrp="1"/>
          </p:cNvSpPr>
          <p:nvPr>
            <p:ph type="subTitle" idx="1"/>
          </p:nvPr>
        </p:nvSpPr>
        <p:spPr>
          <a:xfrm>
            <a:off x="1447800" y="3276600"/>
            <a:ext cx="6400800" cy="1752600"/>
          </a:xfrm>
        </p:spPr>
        <p:txBody>
          <a:bodyPr/>
          <a:lstStyle/>
          <a:p>
            <a:r>
              <a:rPr lang="en-US" dirty="0" smtClean="0"/>
              <a:t>Steve Jones</a:t>
            </a:r>
          </a:p>
          <a:p>
            <a:r>
              <a:rPr lang="en-US" dirty="0" smtClean="0"/>
              <a:t>Editor, </a:t>
            </a:r>
            <a:r>
              <a:rPr lang="en-US" dirty="0" err="1" smtClean="0"/>
              <a:t>SQLServerCentral</a:t>
            </a:r>
            <a:endParaRPr lang="en-US" dirty="0" smtClean="0"/>
          </a:p>
          <a:p>
            <a:r>
              <a:rPr lang="en-US" dirty="0" smtClean="0"/>
              <a:t>Red Gate Software</a:t>
            </a:r>
            <a:endParaRPr lang="en-US" dirty="0"/>
          </a:p>
        </p:txBody>
      </p:sp>
    </p:spTree>
    <p:extLst>
      <p:ext uri="{BB962C8B-B14F-4D97-AF65-F5344CB8AC3E}">
        <p14:creationId xmlns:p14="http://schemas.microsoft.com/office/powerpoint/2010/main" xmlns="" val="7368017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76400" y="2209800"/>
            <a:ext cx="6778171" cy="1754326"/>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marL="342900" indent="-342900">
              <a:buFont typeface="+mj-lt"/>
              <a:buAutoNum type="arabicPeriod"/>
            </a:pPr>
            <a:r>
              <a:rPr lang="en-US" sz="5400" dirty="0" smtClean="0">
                <a:solidFill>
                  <a:schemeClr val="tx1"/>
                </a:solidFill>
              </a:rPr>
              <a:t>Be prepared</a:t>
            </a:r>
          </a:p>
          <a:p>
            <a:pPr marL="342900" indent="-342900">
              <a:buFont typeface="+mj-lt"/>
              <a:buAutoNum type="arabicPeriod"/>
            </a:pPr>
            <a:r>
              <a:rPr lang="en-US" sz="5400" dirty="0" smtClean="0">
                <a:solidFill>
                  <a:schemeClr val="tx1"/>
                </a:solidFill>
              </a:rPr>
              <a:t>I will do my best</a:t>
            </a:r>
            <a:endParaRPr lang="en-US" sz="5400" dirty="0">
              <a:solidFill>
                <a:schemeClr val="tx1"/>
              </a:solidFill>
            </a:endParaRPr>
          </a:p>
        </p:txBody>
      </p:sp>
    </p:spTree>
    <p:extLst>
      <p:ext uri="{BB962C8B-B14F-4D97-AF65-F5344CB8AC3E}">
        <p14:creationId xmlns:p14="http://schemas.microsoft.com/office/powerpoint/2010/main" xmlns="" val="15458118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819400" y="1676400"/>
            <a:ext cx="3489960" cy="3728856"/>
          </a:xfrm>
          <a:prstGeom prst="rect">
            <a:avLst/>
          </a:prstGeom>
        </p:spPr>
      </p:pic>
    </p:spTree>
    <p:extLst>
      <p:ext uri="{BB962C8B-B14F-4D97-AF65-F5344CB8AC3E}">
        <p14:creationId xmlns:p14="http://schemas.microsoft.com/office/powerpoint/2010/main" xmlns="" val="19840651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19200" y="3048000"/>
            <a:ext cx="6705600" cy="646331"/>
          </a:xfrm>
          <a:prstGeom prst="rect">
            <a:avLst/>
          </a:prstGeom>
          <a:noFill/>
        </p:spPr>
        <p:txBody>
          <a:bodyPr wrap="square" rtlCol="0">
            <a:spAutoFit/>
          </a:bodyPr>
          <a:lstStyle/>
          <a:p>
            <a:r>
              <a:rPr lang="en-US" sz="3600" dirty="0" smtClean="0"/>
              <a:t>Why do we prepare for disasters?</a:t>
            </a:r>
            <a:endParaRPr lang="en-US" sz="3600" dirty="0"/>
          </a:p>
        </p:txBody>
      </p:sp>
    </p:spTree>
    <p:extLst>
      <p:ext uri="{BB962C8B-B14F-4D97-AF65-F5344CB8AC3E}">
        <p14:creationId xmlns:p14="http://schemas.microsoft.com/office/powerpoint/2010/main" xmlns="" val="29032318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2971800"/>
            <a:ext cx="6248400" cy="830997"/>
          </a:xfrm>
          <a:prstGeom prst="rect">
            <a:avLst/>
          </a:prstGeom>
          <a:noFill/>
        </p:spPr>
        <p:txBody>
          <a:bodyPr wrap="square" rtlCol="0">
            <a:spAutoFit/>
          </a:bodyPr>
          <a:lstStyle/>
          <a:p>
            <a:pPr algn="ctr"/>
            <a:r>
              <a:rPr lang="en-US" sz="4800" dirty="0" smtClean="0"/>
              <a:t>Failure is inevitable</a:t>
            </a:r>
            <a:endParaRPr lang="en-US" sz="4800" dirty="0"/>
          </a:p>
        </p:txBody>
      </p:sp>
    </p:spTree>
    <p:extLst>
      <p:ext uri="{BB962C8B-B14F-4D97-AF65-F5344CB8AC3E}">
        <p14:creationId xmlns:p14="http://schemas.microsoft.com/office/powerpoint/2010/main" xmlns="" val="34266679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84370" y="990600"/>
            <a:ext cx="7375260" cy="4876800"/>
          </a:xfrm>
          <a:prstGeom prst="rect">
            <a:avLst/>
          </a:prstGeom>
        </p:spPr>
      </p:pic>
    </p:spTree>
    <p:extLst>
      <p:ext uri="{BB962C8B-B14F-4D97-AF65-F5344CB8AC3E}">
        <p14:creationId xmlns:p14="http://schemas.microsoft.com/office/powerpoint/2010/main" xmlns="" val="24077279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137407" y="838200"/>
            <a:ext cx="7172238" cy="5410200"/>
          </a:xfrm>
          <a:prstGeom prst="rect">
            <a:avLst/>
          </a:prstGeom>
        </p:spPr>
      </p:pic>
    </p:spTree>
    <p:extLst>
      <p:ext uri="{BB962C8B-B14F-4D97-AF65-F5344CB8AC3E}">
        <p14:creationId xmlns:p14="http://schemas.microsoft.com/office/powerpoint/2010/main" xmlns="" val="37418272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2583359"/>
            <a:ext cx="7467600" cy="769441"/>
          </a:xfrm>
          <a:prstGeom prst="rect">
            <a:avLst/>
          </a:prstGeom>
          <a:noFill/>
        </p:spPr>
        <p:txBody>
          <a:bodyPr wrap="square" rtlCol="0">
            <a:spAutoFit/>
          </a:bodyPr>
          <a:lstStyle/>
          <a:p>
            <a:pPr algn="ctr"/>
            <a:r>
              <a:rPr lang="en-US" sz="4400" dirty="0" smtClean="0"/>
              <a:t>The “Whoops” Disaster</a:t>
            </a:r>
            <a:endParaRPr lang="en-US" sz="4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219199" y="892486"/>
            <a:ext cx="6878079" cy="5203514"/>
          </a:xfrm>
          <a:prstGeom prst="rect">
            <a:avLst/>
          </a:prstGeom>
        </p:spPr>
      </p:pic>
    </p:spTree>
    <p:extLst>
      <p:ext uri="{BB962C8B-B14F-4D97-AF65-F5344CB8AC3E}">
        <p14:creationId xmlns:p14="http://schemas.microsoft.com/office/powerpoint/2010/main" xmlns="" val="56223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209800" y="1219200"/>
            <a:ext cx="4648200" cy="4648200"/>
          </a:xfrm>
          <a:prstGeom prst="rect">
            <a:avLst/>
          </a:prstGeom>
        </p:spPr>
      </p:pic>
    </p:spTree>
    <p:extLst>
      <p:ext uri="{BB962C8B-B14F-4D97-AF65-F5344CB8AC3E}">
        <p14:creationId xmlns:p14="http://schemas.microsoft.com/office/powerpoint/2010/main" xmlns="" val="40360400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2967335"/>
            <a:ext cx="7620000" cy="923330"/>
          </a:xfrm>
          <a:prstGeom prst="rect">
            <a:avLst/>
          </a:prstGeom>
          <a:noFill/>
        </p:spPr>
        <p:txBody>
          <a:bodyPr wrap="square" rtlCol="0" anchor="ctr">
            <a:spAutoFit/>
          </a:bodyPr>
          <a:lstStyle/>
          <a:p>
            <a:pPr algn="ctr"/>
            <a:r>
              <a:rPr lang="en-US" sz="5400" b="1" dirty="0" smtClean="0"/>
              <a:t>Who is a parent?</a:t>
            </a:r>
            <a:endParaRPr lang="en-US" sz="5400" b="1" dirty="0"/>
          </a:p>
        </p:txBody>
      </p:sp>
    </p:spTree>
    <p:extLst>
      <p:ext uri="{BB962C8B-B14F-4D97-AF65-F5344CB8AC3E}">
        <p14:creationId xmlns:p14="http://schemas.microsoft.com/office/powerpoint/2010/main" xmlns="" val="35707178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P4693.JPG"/>
          <p:cNvPicPr>
            <a:picLocks noChangeAspect="1"/>
          </p:cNvPicPr>
          <p:nvPr/>
        </p:nvPicPr>
        <p:blipFill>
          <a:blip r:embed="rId2" cstate="print"/>
          <a:stretch>
            <a:fillRect/>
          </a:stretch>
        </p:blipFill>
        <p:spPr>
          <a:xfrm>
            <a:off x="0" y="368405"/>
            <a:ext cx="9144000" cy="6121190"/>
          </a:xfrm>
          <a:prstGeom prst="rect">
            <a:avLst/>
          </a:prstGeom>
        </p:spPr>
      </p:pic>
    </p:spTree>
    <p:extLst>
      <p:ext uri="{BB962C8B-B14F-4D97-AF65-F5344CB8AC3E}">
        <p14:creationId xmlns:p14="http://schemas.microsoft.com/office/powerpoint/2010/main" xmlns="" val="34787034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62000" y="914400"/>
            <a:ext cx="7738065" cy="5105400"/>
          </a:xfrm>
          <a:prstGeom prst="rect">
            <a:avLst/>
          </a:prstGeom>
        </p:spPr>
      </p:pic>
    </p:spTree>
    <p:extLst>
      <p:ext uri="{BB962C8B-B14F-4D97-AF65-F5344CB8AC3E}">
        <p14:creationId xmlns:p14="http://schemas.microsoft.com/office/powerpoint/2010/main" xmlns="" val="38877569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295400" y="1085850"/>
            <a:ext cx="6670601" cy="4552950"/>
          </a:xfrm>
          <a:prstGeom prst="rect">
            <a:avLst/>
          </a:prstGeom>
        </p:spPr>
      </p:pic>
    </p:spTree>
    <p:extLst>
      <p:ext uri="{BB962C8B-B14F-4D97-AF65-F5344CB8AC3E}">
        <p14:creationId xmlns:p14="http://schemas.microsoft.com/office/powerpoint/2010/main" xmlns="" val="39299608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143000" y="1143000"/>
            <a:ext cx="6858000" cy="4572000"/>
          </a:xfrm>
          <a:prstGeom prst="rect">
            <a:avLst/>
          </a:prstGeom>
        </p:spPr>
      </p:pic>
    </p:spTree>
    <p:extLst>
      <p:ext uri="{BB962C8B-B14F-4D97-AF65-F5344CB8AC3E}">
        <p14:creationId xmlns:p14="http://schemas.microsoft.com/office/powerpoint/2010/main" xmlns="" val="34533739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76400" y="2209800"/>
            <a:ext cx="6778171" cy="1754326"/>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marL="342900" indent="-342900">
              <a:buFont typeface="+mj-lt"/>
              <a:buAutoNum type="arabicPeriod"/>
            </a:pPr>
            <a:r>
              <a:rPr lang="en-US" sz="5400" dirty="0" smtClean="0">
                <a:solidFill>
                  <a:schemeClr val="tx1"/>
                </a:solidFill>
              </a:rPr>
              <a:t>Be prepared</a:t>
            </a:r>
          </a:p>
          <a:p>
            <a:pPr marL="342900" indent="-342900">
              <a:buFont typeface="+mj-lt"/>
              <a:buAutoNum type="arabicPeriod"/>
            </a:pPr>
            <a:r>
              <a:rPr lang="en-US" sz="5400" dirty="0" smtClean="0">
                <a:solidFill>
                  <a:schemeClr val="tx1"/>
                </a:solidFill>
              </a:rPr>
              <a:t>I will do my best</a:t>
            </a:r>
            <a:endParaRPr lang="en-US" sz="5400" dirty="0">
              <a:solidFill>
                <a:schemeClr val="tx1"/>
              </a:solidFill>
            </a:endParaRPr>
          </a:p>
        </p:txBody>
      </p:sp>
    </p:spTree>
    <p:extLst>
      <p:ext uri="{BB962C8B-B14F-4D97-AF65-F5344CB8AC3E}">
        <p14:creationId xmlns:p14="http://schemas.microsoft.com/office/powerpoint/2010/main" xmlns="" val="42447237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533400"/>
            <a:ext cx="8001000" cy="646331"/>
          </a:xfrm>
          <a:prstGeom prst="rect">
            <a:avLst/>
          </a:prstGeom>
          <a:noFill/>
        </p:spPr>
        <p:txBody>
          <a:bodyPr wrap="square" rtlCol="0">
            <a:spAutoFit/>
          </a:bodyPr>
          <a:lstStyle/>
          <a:p>
            <a:pPr algn="ctr"/>
            <a:r>
              <a:rPr lang="en-US" sz="3600" dirty="0" smtClean="0"/>
              <a:t>What’s </a:t>
            </a:r>
            <a:r>
              <a:rPr lang="en-US" sz="3600" dirty="0" smtClean="0"/>
              <a:t>a Disaster?</a:t>
            </a:r>
            <a:endParaRPr lang="en-US" sz="3600" dirty="0"/>
          </a:p>
        </p:txBody>
      </p:sp>
      <p:sp>
        <p:nvSpPr>
          <p:cNvPr id="3" name="TextBox 2"/>
          <p:cNvSpPr txBox="1"/>
          <p:nvPr/>
        </p:nvSpPr>
        <p:spPr>
          <a:xfrm>
            <a:off x="609600" y="1447800"/>
            <a:ext cx="7239000" cy="4893647"/>
          </a:xfrm>
          <a:prstGeom prst="rect">
            <a:avLst/>
          </a:prstGeom>
          <a:noFill/>
        </p:spPr>
        <p:txBody>
          <a:bodyPr wrap="square" rtlCol="0">
            <a:spAutoFit/>
          </a:bodyPr>
          <a:lstStyle/>
          <a:p>
            <a:pPr marL="285750" indent="-285750">
              <a:buFont typeface="Arial" pitchFamily="34" charset="0"/>
              <a:buChar char="•"/>
            </a:pPr>
            <a:r>
              <a:rPr lang="en-US" sz="2400" dirty="0" smtClean="0"/>
              <a:t>Earthquake that destroys your data center</a:t>
            </a:r>
          </a:p>
          <a:p>
            <a:pPr marL="285750" indent="-285750">
              <a:buFont typeface="Arial" pitchFamily="34" charset="0"/>
              <a:buChar char="•"/>
            </a:pPr>
            <a:r>
              <a:rPr lang="en-US" sz="2400" dirty="0" smtClean="0"/>
              <a:t>Hard drive failure</a:t>
            </a:r>
          </a:p>
          <a:p>
            <a:pPr marL="285750" indent="-285750">
              <a:buFont typeface="Arial" pitchFamily="34" charset="0"/>
              <a:buChar char="•"/>
            </a:pPr>
            <a:r>
              <a:rPr lang="en-US" sz="2400" dirty="0" smtClean="0"/>
              <a:t>Corruption in the database</a:t>
            </a:r>
          </a:p>
          <a:p>
            <a:pPr marL="285750" indent="-285750">
              <a:buFont typeface="Arial" pitchFamily="34" charset="0"/>
              <a:buChar char="•"/>
            </a:pPr>
            <a:r>
              <a:rPr lang="en-US" sz="2400" dirty="0" smtClean="0"/>
              <a:t>Fire that closes your office (and server room)</a:t>
            </a:r>
          </a:p>
          <a:p>
            <a:pPr marL="285750" indent="-285750">
              <a:buFont typeface="Arial" pitchFamily="34" charset="0"/>
              <a:buChar char="•"/>
            </a:pPr>
            <a:r>
              <a:rPr lang="en-US" sz="2400" dirty="0" smtClean="0"/>
              <a:t>Flooding in the city where your server is located</a:t>
            </a:r>
          </a:p>
          <a:p>
            <a:pPr marL="285750" indent="-285750">
              <a:buFont typeface="Arial" pitchFamily="34" charset="0"/>
              <a:buChar char="•"/>
            </a:pPr>
            <a:r>
              <a:rPr lang="en-US" sz="2400" dirty="0" smtClean="0"/>
              <a:t>Bulldozer cuts the fiber cable to the office park</a:t>
            </a:r>
          </a:p>
          <a:p>
            <a:pPr marL="285750" indent="-285750">
              <a:buFont typeface="Arial" pitchFamily="34" charset="0"/>
              <a:buChar char="•"/>
            </a:pPr>
            <a:r>
              <a:rPr lang="en-US" sz="2400" dirty="0" smtClean="0"/>
              <a:t>Water leak in the data center</a:t>
            </a:r>
          </a:p>
          <a:p>
            <a:pPr marL="285750" indent="-285750">
              <a:buFont typeface="Arial" pitchFamily="34" charset="0"/>
              <a:buChar char="•"/>
            </a:pPr>
            <a:r>
              <a:rPr lang="en-US" sz="2400" dirty="0" smtClean="0"/>
              <a:t>Backup tape copied by competitor</a:t>
            </a:r>
          </a:p>
          <a:p>
            <a:pPr marL="285750" indent="-285750">
              <a:buFont typeface="Arial" pitchFamily="34" charset="0"/>
              <a:buChar char="•"/>
            </a:pPr>
            <a:r>
              <a:rPr lang="en-US" sz="2400" dirty="0" smtClean="0"/>
              <a:t>Incorrect data load</a:t>
            </a:r>
          </a:p>
          <a:p>
            <a:pPr marL="285750" indent="-285750">
              <a:buFont typeface="Arial" pitchFamily="34" charset="0"/>
              <a:buChar char="•"/>
            </a:pPr>
            <a:r>
              <a:rPr lang="en-US" sz="2400" dirty="0" smtClean="0"/>
              <a:t>Execute a DELETE without a WHERE</a:t>
            </a:r>
          </a:p>
          <a:p>
            <a:pPr marL="285750" indent="-285750">
              <a:buFont typeface="Arial" pitchFamily="34" charset="0"/>
              <a:buChar char="•"/>
            </a:pPr>
            <a:r>
              <a:rPr lang="en-US" sz="2400" dirty="0" smtClean="0"/>
              <a:t>Deploy changes to production instead of </a:t>
            </a:r>
            <a:r>
              <a:rPr lang="en-US" sz="2400" dirty="0" err="1" smtClean="0"/>
              <a:t>dev</a:t>
            </a:r>
            <a:r>
              <a:rPr lang="en-US" sz="2400" dirty="0" smtClean="0"/>
              <a:t> server</a:t>
            </a:r>
          </a:p>
          <a:p>
            <a:pPr marL="285750" indent="-285750">
              <a:buFont typeface="Arial" pitchFamily="34" charset="0"/>
              <a:buChar char="•"/>
            </a:pPr>
            <a:r>
              <a:rPr lang="en-US" sz="2400" dirty="0" smtClean="0"/>
              <a:t>Many, many more</a:t>
            </a:r>
          </a:p>
          <a:p>
            <a:pPr marL="285750" indent="-285750">
              <a:buFont typeface="Arial" pitchFamily="34" charset="0"/>
              <a:buChar char="•"/>
            </a:pPr>
            <a:endParaRPr lang="en-US" sz="2400" dirty="0"/>
          </a:p>
        </p:txBody>
      </p:sp>
    </p:spTree>
    <p:extLst>
      <p:ext uri="{BB962C8B-B14F-4D97-AF65-F5344CB8AC3E}">
        <p14:creationId xmlns:p14="http://schemas.microsoft.com/office/powerpoint/2010/main" xmlns="" val="29334900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14400" y="1065084"/>
            <a:ext cx="7194645" cy="4649915"/>
          </a:xfrm>
          <a:prstGeom prst="rect">
            <a:avLst/>
          </a:prstGeom>
        </p:spPr>
      </p:pic>
    </p:spTree>
    <p:extLst>
      <p:ext uri="{BB962C8B-B14F-4D97-AF65-F5344CB8AC3E}">
        <p14:creationId xmlns:p14="http://schemas.microsoft.com/office/powerpoint/2010/main" xmlns="" val="31060267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eico.JPG"/>
          <p:cNvPicPr>
            <a:picLocks noChangeAspect="1"/>
          </p:cNvPicPr>
          <p:nvPr/>
        </p:nvPicPr>
        <p:blipFill>
          <a:blip r:embed="rId2" cstate="print"/>
          <a:stretch>
            <a:fillRect/>
          </a:stretch>
        </p:blipFill>
        <p:spPr>
          <a:xfrm>
            <a:off x="1600200" y="1447800"/>
            <a:ext cx="5943600" cy="3962400"/>
          </a:xfrm>
          <a:prstGeom prst="rect">
            <a:avLst/>
          </a:prstGeom>
        </p:spPr>
      </p:pic>
    </p:spTree>
    <p:extLst>
      <p:ext uri="{BB962C8B-B14F-4D97-AF65-F5344CB8AC3E}">
        <p14:creationId xmlns:p14="http://schemas.microsoft.com/office/powerpoint/2010/main" xmlns="" val="36274509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590800"/>
            <a:ext cx="9144000" cy="1015663"/>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sz="6000" dirty="0" smtClean="0">
                <a:solidFill>
                  <a:schemeClr val="tx1"/>
                </a:solidFill>
              </a:rPr>
              <a:t>insurance</a:t>
            </a:r>
            <a:endParaRPr lang="en-US" sz="6000" dirty="0">
              <a:solidFill>
                <a:schemeClr val="tx1"/>
              </a:solidFill>
            </a:endParaRPr>
          </a:p>
        </p:txBody>
      </p:sp>
    </p:spTree>
    <p:extLst>
      <p:ext uri="{BB962C8B-B14F-4D97-AF65-F5344CB8AC3E}">
        <p14:creationId xmlns:p14="http://schemas.microsoft.com/office/powerpoint/2010/main" xmlns="" val="28849825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590800"/>
            <a:ext cx="9144000" cy="1015663"/>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sz="6000" dirty="0" smtClean="0">
                <a:solidFill>
                  <a:schemeClr val="tx1"/>
                </a:solidFill>
              </a:rPr>
              <a:t>backups are insurance</a:t>
            </a:r>
            <a:endParaRPr lang="en-US" sz="6000" dirty="0">
              <a:solidFill>
                <a:schemeClr val="tx1"/>
              </a:solidFill>
            </a:endParaRPr>
          </a:p>
        </p:txBody>
      </p:sp>
    </p:spTree>
    <p:extLst>
      <p:ext uri="{BB962C8B-B14F-4D97-AF65-F5344CB8AC3E}">
        <p14:creationId xmlns:p14="http://schemas.microsoft.com/office/powerpoint/2010/main" xmlns="" val="28849825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2667000"/>
            <a:ext cx="8686800" cy="1015663"/>
          </a:xfrm>
          <a:prstGeom prst="rect">
            <a:avLst/>
          </a:prstGeom>
          <a:noFill/>
        </p:spPr>
        <p:txBody>
          <a:bodyPr wrap="square" rtlCol="0">
            <a:spAutoFit/>
          </a:bodyPr>
          <a:lstStyle/>
          <a:p>
            <a:r>
              <a:rPr lang="en-US" sz="6000" dirty="0" smtClean="0"/>
              <a:t>How often do you back up?</a:t>
            </a:r>
            <a:endParaRPr lang="en-US" sz="6000" dirty="0"/>
          </a:p>
        </p:txBody>
      </p:sp>
    </p:spTree>
    <p:extLst>
      <p:ext uri="{BB962C8B-B14F-4D97-AF65-F5344CB8AC3E}">
        <p14:creationId xmlns:p14="http://schemas.microsoft.com/office/powerpoint/2010/main" xmlns="" val="3272840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2057400"/>
            <a:ext cx="7772400" cy="1569660"/>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sz="9600" dirty="0" smtClean="0">
                <a:solidFill>
                  <a:schemeClr val="tx1"/>
                </a:solidFill>
              </a:rPr>
              <a:t>It depends</a:t>
            </a:r>
            <a:endParaRPr lang="en-US" sz="9600" dirty="0">
              <a:solidFill>
                <a:schemeClr val="tx1"/>
              </a:solidFill>
            </a:endParaRPr>
          </a:p>
        </p:txBody>
      </p:sp>
    </p:spTree>
    <p:extLst>
      <p:ext uri="{BB962C8B-B14F-4D97-AF65-F5344CB8AC3E}">
        <p14:creationId xmlns:p14="http://schemas.microsoft.com/office/powerpoint/2010/main" xmlns="" val="31153798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322" y="2286000"/>
            <a:ext cx="9019478" cy="1754326"/>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US" sz="5400" dirty="0" smtClean="0">
                <a:solidFill>
                  <a:schemeClr val="tx1"/>
                </a:solidFill>
              </a:rPr>
              <a:t>Recovery Time Objective (RTO)</a:t>
            </a:r>
          </a:p>
          <a:p>
            <a:r>
              <a:rPr lang="en-US" sz="5400" dirty="0" smtClean="0">
                <a:solidFill>
                  <a:schemeClr val="tx1"/>
                </a:solidFill>
              </a:rPr>
              <a:t>Recovery Point Objective (RPO)</a:t>
            </a:r>
            <a:endParaRPr lang="en-US" sz="5400" dirty="0">
              <a:solidFill>
                <a:schemeClr val="tx1"/>
              </a:solidFill>
            </a:endParaRPr>
          </a:p>
        </p:txBody>
      </p:sp>
    </p:spTree>
    <p:extLst>
      <p:ext uri="{BB962C8B-B14F-4D97-AF65-F5344CB8AC3E}">
        <p14:creationId xmlns:p14="http://schemas.microsoft.com/office/powerpoint/2010/main" xmlns="" val="63605147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381000"/>
            <a:ext cx="7467600" cy="5632311"/>
          </a:xfrm>
          <a:prstGeom prst="rect">
            <a:avLst/>
          </a:prstGeom>
        </p:spPr>
        <p:txBody>
          <a:bodyPr wrap="square">
            <a:spAutoFit/>
          </a:bodyPr>
          <a:lstStyle/>
          <a:p>
            <a:r>
              <a:rPr lang="en-US" sz="4000" dirty="0" smtClean="0"/>
              <a:t>The </a:t>
            </a:r>
            <a:r>
              <a:rPr lang="en-US" sz="4000" b="1" dirty="0" smtClean="0"/>
              <a:t>Recovery Time Objective</a:t>
            </a:r>
            <a:r>
              <a:rPr lang="en-US" sz="4000" dirty="0" smtClean="0"/>
              <a:t> (RTO) is the duration of time and a service level within which a </a:t>
            </a:r>
            <a:r>
              <a:rPr lang="en-US" sz="4000" dirty="0" smtClean="0">
                <a:hlinkClick r:id="rId2" tooltip="Business process"/>
              </a:rPr>
              <a:t>business process</a:t>
            </a:r>
            <a:r>
              <a:rPr lang="en-US" sz="4000" dirty="0" smtClean="0"/>
              <a:t> must be restored after a disaster (or disruption) in order to avoid unacceptable consequences associated with a break in </a:t>
            </a:r>
            <a:r>
              <a:rPr lang="en-US" sz="4000" dirty="0" smtClean="0">
                <a:hlinkClick r:id="rId3" tooltip="Business continuity"/>
              </a:rPr>
              <a:t>business continuity</a:t>
            </a:r>
            <a:r>
              <a:rPr lang="en-US" sz="4000" dirty="0" smtClean="0"/>
              <a:t>.</a:t>
            </a:r>
          </a:p>
          <a:p>
            <a:endParaRPr lang="en-US" sz="4000" dirty="0"/>
          </a:p>
        </p:txBody>
      </p:sp>
      <p:sp>
        <p:nvSpPr>
          <p:cNvPr id="3" name="TextBox 2"/>
          <p:cNvSpPr txBox="1"/>
          <p:nvPr/>
        </p:nvSpPr>
        <p:spPr>
          <a:xfrm>
            <a:off x="1066800" y="6172200"/>
            <a:ext cx="7239000" cy="369332"/>
          </a:xfrm>
          <a:prstGeom prst="rect">
            <a:avLst/>
          </a:prstGeom>
          <a:noFill/>
        </p:spPr>
        <p:txBody>
          <a:bodyPr wrap="square" rtlCol="0">
            <a:spAutoFit/>
          </a:bodyPr>
          <a:lstStyle/>
          <a:p>
            <a:r>
              <a:rPr lang="en-US" dirty="0" smtClean="0">
                <a:solidFill>
                  <a:schemeClr val="bg1"/>
                </a:solidFill>
              </a:rPr>
              <a:t>- Wikipedia, http://en.wikipedia.org/wiki/Recovery_time_objective </a:t>
            </a:r>
            <a:endParaRPr lang="en-US" dirty="0">
              <a:solidFill>
                <a:schemeClr val="bg1"/>
              </a:solidFill>
            </a:endParaRPr>
          </a:p>
        </p:txBody>
      </p:sp>
    </p:spTree>
    <p:extLst>
      <p:ext uri="{BB962C8B-B14F-4D97-AF65-F5344CB8AC3E}">
        <p14:creationId xmlns:p14="http://schemas.microsoft.com/office/powerpoint/2010/main" xmlns="" val="18277827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990600"/>
            <a:ext cx="7467600" cy="4678204"/>
          </a:xfrm>
          <a:prstGeom prst="rect">
            <a:avLst/>
          </a:prstGeom>
        </p:spPr>
        <p:txBody>
          <a:bodyPr wrap="square">
            <a:spAutoFit/>
          </a:bodyPr>
          <a:lstStyle/>
          <a:p>
            <a:r>
              <a:rPr lang="en-US" sz="4000" dirty="0"/>
              <a:t>The time it takes for you to get things running to the point where someone can use them after someone notices that they aren't</a:t>
            </a:r>
            <a:r>
              <a:rPr lang="en-US" sz="4000" dirty="0" smtClean="0"/>
              <a:t>.</a:t>
            </a:r>
          </a:p>
          <a:p>
            <a:endParaRPr lang="en-US" sz="4000" dirty="0"/>
          </a:p>
          <a:p>
            <a:r>
              <a:rPr lang="en-US" sz="4000" dirty="0" smtClean="0"/>
              <a:t>RTO ~ Uptime*</a:t>
            </a:r>
          </a:p>
          <a:p>
            <a:endParaRPr lang="en-US" sz="4000" dirty="0"/>
          </a:p>
          <a:p>
            <a:r>
              <a:rPr lang="en-US" dirty="0" smtClean="0"/>
              <a:t>* 100% uptime is not possible for all clients</a:t>
            </a:r>
            <a:endParaRPr lang="en-US" dirty="0"/>
          </a:p>
        </p:txBody>
      </p:sp>
    </p:spTree>
    <p:extLst>
      <p:ext uri="{BB962C8B-B14F-4D97-AF65-F5344CB8AC3E}">
        <p14:creationId xmlns:p14="http://schemas.microsoft.com/office/powerpoint/2010/main" xmlns="" val="18277827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551985" y="2133600"/>
            <a:ext cx="82296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p:cNvSpPr txBox="1"/>
          <p:nvPr/>
        </p:nvSpPr>
        <p:spPr>
          <a:xfrm>
            <a:off x="1447800" y="1655956"/>
            <a:ext cx="1219200" cy="381000"/>
          </a:xfrm>
          <a:prstGeom prst="rect">
            <a:avLst/>
          </a:prstGeom>
          <a:noFill/>
        </p:spPr>
        <p:txBody>
          <a:bodyPr wrap="square" rtlCol="0">
            <a:spAutoFit/>
          </a:bodyPr>
          <a:lstStyle/>
          <a:p>
            <a:r>
              <a:rPr lang="en-US" dirty="0" smtClean="0"/>
              <a:t>Time</a:t>
            </a:r>
            <a:endParaRPr lang="en-US" dirty="0"/>
          </a:p>
        </p:txBody>
      </p:sp>
      <p:sp>
        <p:nvSpPr>
          <p:cNvPr id="5" name="Right Arrow 4"/>
          <p:cNvSpPr/>
          <p:nvPr/>
        </p:nvSpPr>
        <p:spPr>
          <a:xfrm>
            <a:off x="2380785" y="1661532"/>
            <a:ext cx="1143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Rectangle 5"/>
          <p:cNvSpPr/>
          <p:nvPr/>
        </p:nvSpPr>
        <p:spPr>
          <a:xfrm>
            <a:off x="1764216"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p:cNvSpPr txBox="1"/>
          <p:nvPr/>
        </p:nvSpPr>
        <p:spPr>
          <a:xfrm>
            <a:off x="1036134" y="3351612"/>
            <a:ext cx="1981200" cy="369332"/>
          </a:xfrm>
          <a:prstGeom prst="rect">
            <a:avLst/>
          </a:prstGeom>
          <a:noFill/>
        </p:spPr>
        <p:txBody>
          <a:bodyPr wrap="square" rtlCol="0">
            <a:spAutoFit/>
          </a:bodyPr>
          <a:lstStyle/>
          <a:p>
            <a:r>
              <a:rPr lang="en-US" dirty="0" smtClean="0"/>
              <a:t>Disaster Occurs</a:t>
            </a:r>
            <a:endParaRPr lang="en-US" dirty="0"/>
          </a:p>
        </p:txBody>
      </p:sp>
      <p:sp>
        <p:nvSpPr>
          <p:cNvPr id="8" name="Rectangle 7"/>
          <p:cNvSpPr/>
          <p:nvPr/>
        </p:nvSpPr>
        <p:spPr>
          <a:xfrm>
            <a:off x="3017334" y="2134194"/>
            <a:ext cx="121734" cy="19806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p:cNvSpPr txBox="1"/>
          <p:nvPr/>
        </p:nvSpPr>
        <p:spPr>
          <a:xfrm>
            <a:off x="2338968" y="4267199"/>
            <a:ext cx="1600200" cy="646331"/>
          </a:xfrm>
          <a:prstGeom prst="rect">
            <a:avLst/>
          </a:prstGeom>
          <a:noFill/>
        </p:spPr>
        <p:txBody>
          <a:bodyPr wrap="square" rtlCol="0">
            <a:spAutoFit/>
          </a:bodyPr>
          <a:lstStyle/>
          <a:p>
            <a:r>
              <a:rPr lang="en-US" dirty="0" smtClean="0"/>
              <a:t>Someone notices</a:t>
            </a:r>
            <a:endParaRPr lang="en-US" dirty="0"/>
          </a:p>
        </p:txBody>
      </p:sp>
      <p:sp>
        <p:nvSpPr>
          <p:cNvPr id="10" name="Rectangle 9"/>
          <p:cNvSpPr/>
          <p:nvPr/>
        </p:nvSpPr>
        <p:spPr>
          <a:xfrm>
            <a:off x="5806533"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Box 10"/>
          <p:cNvSpPr txBox="1"/>
          <p:nvPr/>
        </p:nvSpPr>
        <p:spPr>
          <a:xfrm>
            <a:off x="4328067" y="3504012"/>
            <a:ext cx="1981200" cy="369332"/>
          </a:xfrm>
          <a:prstGeom prst="rect">
            <a:avLst/>
          </a:prstGeom>
          <a:noFill/>
        </p:spPr>
        <p:txBody>
          <a:bodyPr wrap="square" rtlCol="0">
            <a:spAutoFit/>
          </a:bodyPr>
          <a:lstStyle/>
          <a:p>
            <a:r>
              <a:rPr lang="en-US" dirty="0" smtClean="0"/>
              <a:t>System Restored</a:t>
            </a:r>
            <a:endParaRPr lang="en-US" dirty="0"/>
          </a:p>
        </p:txBody>
      </p:sp>
      <p:sp>
        <p:nvSpPr>
          <p:cNvPr id="12" name="Rectangle 11"/>
          <p:cNvSpPr/>
          <p:nvPr/>
        </p:nvSpPr>
        <p:spPr>
          <a:xfrm>
            <a:off x="6629400" y="2133600"/>
            <a:ext cx="121734" cy="19806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p:cNvSpPr txBox="1"/>
          <p:nvPr/>
        </p:nvSpPr>
        <p:spPr>
          <a:xfrm>
            <a:off x="5806533" y="4419600"/>
            <a:ext cx="2346867" cy="381000"/>
          </a:xfrm>
          <a:prstGeom prst="rect">
            <a:avLst/>
          </a:prstGeom>
          <a:noFill/>
        </p:spPr>
        <p:txBody>
          <a:bodyPr wrap="square" rtlCol="0">
            <a:spAutoFit/>
          </a:bodyPr>
          <a:lstStyle/>
          <a:p>
            <a:r>
              <a:rPr lang="en-US" dirty="0" smtClean="0"/>
              <a:t>Clients Connect</a:t>
            </a:r>
            <a:endParaRPr lang="en-US" dirty="0"/>
          </a:p>
        </p:txBody>
      </p:sp>
      <p:sp>
        <p:nvSpPr>
          <p:cNvPr id="14" name="TextBox 13"/>
          <p:cNvSpPr txBox="1"/>
          <p:nvPr/>
        </p:nvSpPr>
        <p:spPr>
          <a:xfrm>
            <a:off x="1371600" y="381000"/>
            <a:ext cx="6324600" cy="707886"/>
          </a:xfrm>
          <a:prstGeom prst="rect">
            <a:avLst/>
          </a:prstGeom>
          <a:noFill/>
        </p:spPr>
        <p:txBody>
          <a:bodyPr wrap="square" rtlCol="0">
            <a:spAutoFit/>
          </a:bodyPr>
          <a:lstStyle/>
          <a:p>
            <a:pPr algn="ctr"/>
            <a:r>
              <a:rPr lang="en-US" sz="4000" dirty="0" smtClean="0"/>
              <a:t>RTO Examples</a:t>
            </a:r>
            <a:endParaRPr lang="en-US" sz="4000" dirty="0"/>
          </a:p>
        </p:txBody>
      </p:sp>
    </p:spTree>
    <p:extLst>
      <p:ext uri="{BB962C8B-B14F-4D97-AF65-F5344CB8AC3E}">
        <p14:creationId xmlns:p14="http://schemas.microsoft.com/office/powerpoint/2010/main" xmlns="" val="3081257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551985" y="2133600"/>
            <a:ext cx="82296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p:cNvSpPr txBox="1"/>
          <p:nvPr/>
        </p:nvSpPr>
        <p:spPr>
          <a:xfrm>
            <a:off x="1447800" y="1655956"/>
            <a:ext cx="1219200" cy="381000"/>
          </a:xfrm>
          <a:prstGeom prst="rect">
            <a:avLst/>
          </a:prstGeom>
          <a:noFill/>
        </p:spPr>
        <p:txBody>
          <a:bodyPr wrap="square" rtlCol="0">
            <a:spAutoFit/>
          </a:bodyPr>
          <a:lstStyle/>
          <a:p>
            <a:r>
              <a:rPr lang="en-US" dirty="0" smtClean="0"/>
              <a:t>Time</a:t>
            </a:r>
            <a:endParaRPr lang="en-US" dirty="0"/>
          </a:p>
        </p:txBody>
      </p:sp>
      <p:sp>
        <p:nvSpPr>
          <p:cNvPr id="5" name="Right Arrow 4"/>
          <p:cNvSpPr/>
          <p:nvPr/>
        </p:nvSpPr>
        <p:spPr>
          <a:xfrm>
            <a:off x="2380785" y="1661532"/>
            <a:ext cx="1143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Rectangle 5"/>
          <p:cNvSpPr/>
          <p:nvPr/>
        </p:nvSpPr>
        <p:spPr>
          <a:xfrm>
            <a:off x="3017334" y="5105400"/>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p:cNvSpPr txBox="1"/>
          <p:nvPr/>
        </p:nvSpPr>
        <p:spPr>
          <a:xfrm>
            <a:off x="1036134" y="3351612"/>
            <a:ext cx="1981200" cy="369332"/>
          </a:xfrm>
          <a:prstGeom prst="rect">
            <a:avLst/>
          </a:prstGeom>
          <a:noFill/>
        </p:spPr>
        <p:txBody>
          <a:bodyPr wrap="square" rtlCol="0">
            <a:spAutoFit/>
          </a:bodyPr>
          <a:lstStyle/>
          <a:p>
            <a:r>
              <a:rPr lang="en-US" dirty="0" smtClean="0"/>
              <a:t>Disaster Occurs</a:t>
            </a:r>
            <a:endParaRPr lang="en-US" dirty="0"/>
          </a:p>
        </p:txBody>
      </p:sp>
      <p:sp>
        <p:nvSpPr>
          <p:cNvPr id="8" name="Rectangle 7"/>
          <p:cNvSpPr/>
          <p:nvPr/>
        </p:nvSpPr>
        <p:spPr>
          <a:xfrm>
            <a:off x="3017334" y="2134194"/>
            <a:ext cx="121734" cy="19806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p:cNvSpPr txBox="1"/>
          <p:nvPr/>
        </p:nvSpPr>
        <p:spPr>
          <a:xfrm>
            <a:off x="2338968" y="4267199"/>
            <a:ext cx="1600200" cy="646331"/>
          </a:xfrm>
          <a:prstGeom prst="rect">
            <a:avLst/>
          </a:prstGeom>
          <a:noFill/>
        </p:spPr>
        <p:txBody>
          <a:bodyPr wrap="square" rtlCol="0">
            <a:spAutoFit/>
          </a:bodyPr>
          <a:lstStyle/>
          <a:p>
            <a:r>
              <a:rPr lang="en-US" dirty="0" smtClean="0"/>
              <a:t>Someone notices</a:t>
            </a:r>
            <a:endParaRPr lang="en-US" dirty="0"/>
          </a:p>
        </p:txBody>
      </p:sp>
      <p:sp>
        <p:nvSpPr>
          <p:cNvPr id="10" name="Rectangle 9"/>
          <p:cNvSpPr/>
          <p:nvPr/>
        </p:nvSpPr>
        <p:spPr>
          <a:xfrm>
            <a:off x="5806533"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Box 10"/>
          <p:cNvSpPr txBox="1"/>
          <p:nvPr/>
        </p:nvSpPr>
        <p:spPr>
          <a:xfrm>
            <a:off x="4328067" y="3504012"/>
            <a:ext cx="1981200" cy="369332"/>
          </a:xfrm>
          <a:prstGeom prst="rect">
            <a:avLst/>
          </a:prstGeom>
          <a:noFill/>
        </p:spPr>
        <p:txBody>
          <a:bodyPr wrap="square" rtlCol="0">
            <a:spAutoFit/>
          </a:bodyPr>
          <a:lstStyle/>
          <a:p>
            <a:r>
              <a:rPr lang="en-US" dirty="0" smtClean="0"/>
              <a:t>System Restored</a:t>
            </a:r>
            <a:endParaRPr lang="en-US" dirty="0"/>
          </a:p>
        </p:txBody>
      </p:sp>
      <p:sp>
        <p:nvSpPr>
          <p:cNvPr id="12" name="Rectangle 11"/>
          <p:cNvSpPr/>
          <p:nvPr/>
        </p:nvSpPr>
        <p:spPr>
          <a:xfrm>
            <a:off x="6629400" y="2133600"/>
            <a:ext cx="121734" cy="19806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p:cNvSpPr txBox="1"/>
          <p:nvPr/>
        </p:nvSpPr>
        <p:spPr>
          <a:xfrm>
            <a:off x="5806533" y="4419600"/>
            <a:ext cx="2346867" cy="381000"/>
          </a:xfrm>
          <a:prstGeom prst="rect">
            <a:avLst/>
          </a:prstGeom>
          <a:noFill/>
        </p:spPr>
        <p:txBody>
          <a:bodyPr wrap="square" rtlCol="0">
            <a:spAutoFit/>
          </a:bodyPr>
          <a:lstStyle/>
          <a:p>
            <a:r>
              <a:rPr lang="en-US" dirty="0" smtClean="0"/>
              <a:t>Clients Connect</a:t>
            </a:r>
            <a:endParaRPr lang="en-US" dirty="0"/>
          </a:p>
        </p:txBody>
      </p:sp>
      <p:sp>
        <p:nvSpPr>
          <p:cNvPr id="14" name="Rectangle 13"/>
          <p:cNvSpPr/>
          <p:nvPr/>
        </p:nvSpPr>
        <p:spPr>
          <a:xfrm>
            <a:off x="1752600"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Rectangle 14"/>
          <p:cNvSpPr/>
          <p:nvPr/>
        </p:nvSpPr>
        <p:spPr>
          <a:xfrm>
            <a:off x="5806533" y="5105400"/>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p:cNvSpPr txBox="1"/>
          <p:nvPr/>
        </p:nvSpPr>
        <p:spPr>
          <a:xfrm>
            <a:off x="4038600" y="5529740"/>
            <a:ext cx="727617" cy="369332"/>
          </a:xfrm>
          <a:prstGeom prst="rect">
            <a:avLst/>
          </a:prstGeom>
          <a:noFill/>
        </p:spPr>
        <p:txBody>
          <a:bodyPr wrap="square" rtlCol="0">
            <a:spAutoFit/>
          </a:bodyPr>
          <a:lstStyle/>
          <a:p>
            <a:r>
              <a:rPr lang="en-US" dirty="0" smtClean="0"/>
              <a:t>RTO</a:t>
            </a:r>
            <a:endParaRPr lang="en-US" dirty="0"/>
          </a:p>
        </p:txBody>
      </p:sp>
      <p:sp>
        <p:nvSpPr>
          <p:cNvPr id="17" name="Right Arrow 16"/>
          <p:cNvSpPr/>
          <p:nvPr/>
        </p:nvSpPr>
        <p:spPr>
          <a:xfrm>
            <a:off x="4666785" y="5584270"/>
            <a:ext cx="972015" cy="260272"/>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Left Arrow 17"/>
          <p:cNvSpPr/>
          <p:nvPr/>
        </p:nvSpPr>
        <p:spPr>
          <a:xfrm>
            <a:off x="3192500" y="5584270"/>
            <a:ext cx="746667" cy="222469"/>
          </a:xfrm>
          <a:prstGeom prst="lef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1371600" y="381000"/>
            <a:ext cx="6324600" cy="707886"/>
          </a:xfrm>
          <a:prstGeom prst="rect">
            <a:avLst/>
          </a:prstGeom>
          <a:noFill/>
        </p:spPr>
        <p:txBody>
          <a:bodyPr wrap="square" rtlCol="0">
            <a:spAutoFit/>
          </a:bodyPr>
          <a:lstStyle/>
          <a:p>
            <a:pPr algn="ctr"/>
            <a:r>
              <a:rPr lang="en-US" sz="4000" dirty="0" smtClean="0"/>
              <a:t>RTO Examples</a:t>
            </a:r>
            <a:endParaRPr lang="en-US" sz="4000" dirty="0"/>
          </a:p>
        </p:txBody>
      </p:sp>
    </p:spTree>
    <p:extLst>
      <p:ext uri="{BB962C8B-B14F-4D97-AF65-F5344CB8AC3E}">
        <p14:creationId xmlns:p14="http://schemas.microsoft.com/office/powerpoint/2010/main" xmlns="" val="12057901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551985" y="2133600"/>
            <a:ext cx="82296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p:cNvSpPr txBox="1"/>
          <p:nvPr/>
        </p:nvSpPr>
        <p:spPr>
          <a:xfrm>
            <a:off x="1447800" y="1655956"/>
            <a:ext cx="1219200" cy="381000"/>
          </a:xfrm>
          <a:prstGeom prst="rect">
            <a:avLst/>
          </a:prstGeom>
          <a:noFill/>
        </p:spPr>
        <p:txBody>
          <a:bodyPr wrap="square" rtlCol="0">
            <a:spAutoFit/>
          </a:bodyPr>
          <a:lstStyle/>
          <a:p>
            <a:r>
              <a:rPr lang="en-US" dirty="0" smtClean="0"/>
              <a:t>Time</a:t>
            </a:r>
            <a:endParaRPr lang="en-US" dirty="0"/>
          </a:p>
        </p:txBody>
      </p:sp>
      <p:sp>
        <p:nvSpPr>
          <p:cNvPr id="5" name="Right Arrow 4"/>
          <p:cNvSpPr/>
          <p:nvPr/>
        </p:nvSpPr>
        <p:spPr>
          <a:xfrm>
            <a:off x="2380785" y="1661532"/>
            <a:ext cx="1143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Rectangle 5"/>
          <p:cNvSpPr/>
          <p:nvPr/>
        </p:nvSpPr>
        <p:spPr>
          <a:xfrm>
            <a:off x="3017334" y="5105400"/>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p:cNvSpPr txBox="1"/>
          <p:nvPr/>
        </p:nvSpPr>
        <p:spPr>
          <a:xfrm>
            <a:off x="1036134" y="3351612"/>
            <a:ext cx="1981200" cy="369332"/>
          </a:xfrm>
          <a:prstGeom prst="rect">
            <a:avLst/>
          </a:prstGeom>
          <a:noFill/>
        </p:spPr>
        <p:txBody>
          <a:bodyPr wrap="square" rtlCol="0">
            <a:spAutoFit/>
          </a:bodyPr>
          <a:lstStyle/>
          <a:p>
            <a:r>
              <a:rPr lang="en-US" dirty="0" smtClean="0"/>
              <a:t>Disaster Occurs</a:t>
            </a:r>
            <a:endParaRPr lang="en-US" dirty="0"/>
          </a:p>
        </p:txBody>
      </p:sp>
      <p:sp>
        <p:nvSpPr>
          <p:cNvPr id="8" name="Rectangle 7"/>
          <p:cNvSpPr/>
          <p:nvPr/>
        </p:nvSpPr>
        <p:spPr>
          <a:xfrm>
            <a:off x="3017334" y="2134194"/>
            <a:ext cx="121734" cy="19806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p:cNvSpPr txBox="1"/>
          <p:nvPr/>
        </p:nvSpPr>
        <p:spPr>
          <a:xfrm>
            <a:off x="2338968" y="4267199"/>
            <a:ext cx="1600200" cy="646331"/>
          </a:xfrm>
          <a:prstGeom prst="rect">
            <a:avLst/>
          </a:prstGeom>
          <a:noFill/>
        </p:spPr>
        <p:txBody>
          <a:bodyPr wrap="square" rtlCol="0">
            <a:spAutoFit/>
          </a:bodyPr>
          <a:lstStyle/>
          <a:p>
            <a:r>
              <a:rPr lang="en-US" dirty="0" smtClean="0"/>
              <a:t>Someone notices</a:t>
            </a:r>
            <a:endParaRPr lang="en-US" dirty="0"/>
          </a:p>
        </p:txBody>
      </p:sp>
      <p:sp>
        <p:nvSpPr>
          <p:cNvPr id="10" name="Rectangle 9"/>
          <p:cNvSpPr/>
          <p:nvPr/>
        </p:nvSpPr>
        <p:spPr>
          <a:xfrm>
            <a:off x="5806533"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Box 10"/>
          <p:cNvSpPr txBox="1"/>
          <p:nvPr/>
        </p:nvSpPr>
        <p:spPr>
          <a:xfrm>
            <a:off x="4328067" y="3504012"/>
            <a:ext cx="1981200" cy="369332"/>
          </a:xfrm>
          <a:prstGeom prst="rect">
            <a:avLst/>
          </a:prstGeom>
          <a:noFill/>
        </p:spPr>
        <p:txBody>
          <a:bodyPr wrap="square" rtlCol="0">
            <a:spAutoFit/>
          </a:bodyPr>
          <a:lstStyle/>
          <a:p>
            <a:r>
              <a:rPr lang="en-US" dirty="0" smtClean="0"/>
              <a:t>System Restored</a:t>
            </a:r>
            <a:endParaRPr lang="en-US" dirty="0"/>
          </a:p>
        </p:txBody>
      </p:sp>
      <p:sp>
        <p:nvSpPr>
          <p:cNvPr id="12" name="Rectangle 11"/>
          <p:cNvSpPr/>
          <p:nvPr/>
        </p:nvSpPr>
        <p:spPr>
          <a:xfrm>
            <a:off x="6629400" y="2133600"/>
            <a:ext cx="121734" cy="19806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p:cNvSpPr txBox="1"/>
          <p:nvPr/>
        </p:nvSpPr>
        <p:spPr>
          <a:xfrm>
            <a:off x="5806533" y="4419600"/>
            <a:ext cx="2346867" cy="381000"/>
          </a:xfrm>
          <a:prstGeom prst="rect">
            <a:avLst/>
          </a:prstGeom>
          <a:noFill/>
        </p:spPr>
        <p:txBody>
          <a:bodyPr wrap="square" rtlCol="0">
            <a:spAutoFit/>
          </a:bodyPr>
          <a:lstStyle/>
          <a:p>
            <a:r>
              <a:rPr lang="en-US" dirty="0" smtClean="0"/>
              <a:t>Clients Connect</a:t>
            </a:r>
            <a:endParaRPr lang="en-US" dirty="0"/>
          </a:p>
        </p:txBody>
      </p:sp>
      <p:sp>
        <p:nvSpPr>
          <p:cNvPr id="14" name="Rectangle 13"/>
          <p:cNvSpPr/>
          <p:nvPr/>
        </p:nvSpPr>
        <p:spPr>
          <a:xfrm>
            <a:off x="1752600"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Rectangle 14"/>
          <p:cNvSpPr/>
          <p:nvPr/>
        </p:nvSpPr>
        <p:spPr>
          <a:xfrm>
            <a:off x="6631259" y="5197733"/>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p:cNvSpPr txBox="1"/>
          <p:nvPr/>
        </p:nvSpPr>
        <p:spPr>
          <a:xfrm>
            <a:off x="4038600" y="5529740"/>
            <a:ext cx="727617" cy="369332"/>
          </a:xfrm>
          <a:prstGeom prst="rect">
            <a:avLst/>
          </a:prstGeom>
          <a:noFill/>
        </p:spPr>
        <p:txBody>
          <a:bodyPr wrap="square" rtlCol="0">
            <a:spAutoFit/>
          </a:bodyPr>
          <a:lstStyle/>
          <a:p>
            <a:r>
              <a:rPr lang="en-US" dirty="0" smtClean="0"/>
              <a:t>RTO</a:t>
            </a:r>
            <a:endParaRPr lang="en-US" dirty="0"/>
          </a:p>
        </p:txBody>
      </p:sp>
      <p:sp>
        <p:nvSpPr>
          <p:cNvPr id="17" name="Right Arrow 16"/>
          <p:cNvSpPr/>
          <p:nvPr/>
        </p:nvSpPr>
        <p:spPr>
          <a:xfrm>
            <a:off x="4666785" y="5584270"/>
            <a:ext cx="1828800" cy="260272"/>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Left Arrow 17"/>
          <p:cNvSpPr/>
          <p:nvPr/>
        </p:nvSpPr>
        <p:spPr>
          <a:xfrm>
            <a:off x="3192500" y="5584270"/>
            <a:ext cx="746667" cy="222469"/>
          </a:xfrm>
          <a:prstGeom prst="lef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TextBox 18"/>
          <p:cNvSpPr txBox="1"/>
          <p:nvPr/>
        </p:nvSpPr>
        <p:spPr>
          <a:xfrm>
            <a:off x="1371600" y="381000"/>
            <a:ext cx="6324600" cy="707886"/>
          </a:xfrm>
          <a:prstGeom prst="rect">
            <a:avLst/>
          </a:prstGeom>
          <a:noFill/>
        </p:spPr>
        <p:txBody>
          <a:bodyPr wrap="square" rtlCol="0">
            <a:spAutoFit/>
          </a:bodyPr>
          <a:lstStyle/>
          <a:p>
            <a:pPr algn="ctr"/>
            <a:r>
              <a:rPr lang="en-US" sz="4000" dirty="0" smtClean="0"/>
              <a:t>RTO Examples</a:t>
            </a:r>
            <a:endParaRPr lang="en-US" sz="4000" dirty="0"/>
          </a:p>
        </p:txBody>
      </p:sp>
    </p:spTree>
    <p:extLst>
      <p:ext uri="{BB962C8B-B14F-4D97-AF65-F5344CB8AC3E}">
        <p14:creationId xmlns:p14="http://schemas.microsoft.com/office/powerpoint/2010/main" xmlns="" val="32151061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551985" y="2133600"/>
            <a:ext cx="82296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p:cNvSpPr txBox="1"/>
          <p:nvPr/>
        </p:nvSpPr>
        <p:spPr>
          <a:xfrm>
            <a:off x="1447800" y="1655956"/>
            <a:ext cx="1219200" cy="381000"/>
          </a:xfrm>
          <a:prstGeom prst="rect">
            <a:avLst/>
          </a:prstGeom>
          <a:noFill/>
        </p:spPr>
        <p:txBody>
          <a:bodyPr wrap="square" rtlCol="0">
            <a:spAutoFit/>
          </a:bodyPr>
          <a:lstStyle/>
          <a:p>
            <a:r>
              <a:rPr lang="en-US" dirty="0" smtClean="0"/>
              <a:t>Time</a:t>
            </a:r>
            <a:endParaRPr lang="en-US" dirty="0"/>
          </a:p>
        </p:txBody>
      </p:sp>
      <p:sp>
        <p:nvSpPr>
          <p:cNvPr id="5" name="Right Arrow 4"/>
          <p:cNvSpPr/>
          <p:nvPr/>
        </p:nvSpPr>
        <p:spPr>
          <a:xfrm>
            <a:off x="2380785" y="1661532"/>
            <a:ext cx="1143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Rectangle 5"/>
          <p:cNvSpPr/>
          <p:nvPr/>
        </p:nvSpPr>
        <p:spPr>
          <a:xfrm>
            <a:off x="1725651" y="4975264"/>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p:cNvSpPr txBox="1"/>
          <p:nvPr/>
        </p:nvSpPr>
        <p:spPr>
          <a:xfrm>
            <a:off x="1036134" y="3351612"/>
            <a:ext cx="1981200" cy="369332"/>
          </a:xfrm>
          <a:prstGeom prst="rect">
            <a:avLst/>
          </a:prstGeom>
          <a:noFill/>
        </p:spPr>
        <p:txBody>
          <a:bodyPr wrap="square" rtlCol="0">
            <a:spAutoFit/>
          </a:bodyPr>
          <a:lstStyle/>
          <a:p>
            <a:r>
              <a:rPr lang="en-US" dirty="0" smtClean="0"/>
              <a:t>Disaster Occurs</a:t>
            </a:r>
            <a:endParaRPr lang="en-US" dirty="0"/>
          </a:p>
        </p:txBody>
      </p:sp>
      <p:sp>
        <p:nvSpPr>
          <p:cNvPr id="8" name="Rectangle 7"/>
          <p:cNvSpPr/>
          <p:nvPr/>
        </p:nvSpPr>
        <p:spPr>
          <a:xfrm>
            <a:off x="3017334" y="2134194"/>
            <a:ext cx="121734" cy="19806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p:cNvSpPr txBox="1"/>
          <p:nvPr/>
        </p:nvSpPr>
        <p:spPr>
          <a:xfrm>
            <a:off x="2338968" y="4267199"/>
            <a:ext cx="1600200" cy="646331"/>
          </a:xfrm>
          <a:prstGeom prst="rect">
            <a:avLst/>
          </a:prstGeom>
          <a:noFill/>
        </p:spPr>
        <p:txBody>
          <a:bodyPr wrap="square" rtlCol="0">
            <a:spAutoFit/>
          </a:bodyPr>
          <a:lstStyle/>
          <a:p>
            <a:r>
              <a:rPr lang="en-US" dirty="0" smtClean="0"/>
              <a:t>Someone notices</a:t>
            </a:r>
            <a:endParaRPr lang="en-US" dirty="0"/>
          </a:p>
        </p:txBody>
      </p:sp>
      <p:sp>
        <p:nvSpPr>
          <p:cNvPr id="10" name="Rectangle 9"/>
          <p:cNvSpPr/>
          <p:nvPr/>
        </p:nvSpPr>
        <p:spPr>
          <a:xfrm>
            <a:off x="5806533"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Box 10"/>
          <p:cNvSpPr txBox="1"/>
          <p:nvPr/>
        </p:nvSpPr>
        <p:spPr>
          <a:xfrm>
            <a:off x="4328067" y="3504012"/>
            <a:ext cx="1981200" cy="369332"/>
          </a:xfrm>
          <a:prstGeom prst="rect">
            <a:avLst/>
          </a:prstGeom>
          <a:noFill/>
        </p:spPr>
        <p:txBody>
          <a:bodyPr wrap="square" rtlCol="0">
            <a:spAutoFit/>
          </a:bodyPr>
          <a:lstStyle/>
          <a:p>
            <a:r>
              <a:rPr lang="en-US" dirty="0" smtClean="0"/>
              <a:t>System Restored</a:t>
            </a:r>
            <a:endParaRPr lang="en-US" dirty="0"/>
          </a:p>
        </p:txBody>
      </p:sp>
      <p:sp>
        <p:nvSpPr>
          <p:cNvPr id="12" name="Rectangle 11"/>
          <p:cNvSpPr/>
          <p:nvPr/>
        </p:nvSpPr>
        <p:spPr>
          <a:xfrm>
            <a:off x="6629400" y="2133600"/>
            <a:ext cx="121734" cy="19806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p:cNvSpPr txBox="1"/>
          <p:nvPr/>
        </p:nvSpPr>
        <p:spPr>
          <a:xfrm>
            <a:off x="5806533" y="4419600"/>
            <a:ext cx="2346867" cy="381000"/>
          </a:xfrm>
          <a:prstGeom prst="rect">
            <a:avLst/>
          </a:prstGeom>
          <a:noFill/>
        </p:spPr>
        <p:txBody>
          <a:bodyPr wrap="square" rtlCol="0">
            <a:spAutoFit/>
          </a:bodyPr>
          <a:lstStyle/>
          <a:p>
            <a:r>
              <a:rPr lang="en-US" dirty="0" smtClean="0"/>
              <a:t>Clients Connect</a:t>
            </a:r>
            <a:endParaRPr lang="en-US" dirty="0"/>
          </a:p>
        </p:txBody>
      </p:sp>
      <p:sp>
        <p:nvSpPr>
          <p:cNvPr id="14" name="Rectangle 13"/>
          <p:cNvSpPr/>
          <p:nvPr/>
        </p:nvSpPr>
        <p:spPr>
          <a:xfrm>
            <a:off x="1752600"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Rectangle 14"/>
          <p:cNvSpPr/>
          <p:nvPr/>
        </p:nvSpPr>
        <p:spPr>
          <a:xfrm>
            <a:off x="6631259" y="5197733"/>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p:cNvSpPr txBox="1"/>
          <p:nvPr/>
        </p:nvSpPr>
        <p:spPr>
          <a:xfrm>
            <a:off x="4038600" y="5529740"/>
            <a:ext cx="727617" cy="369332"/>
          </a:xfrm>
          <a:prstGeom prst="rect">
            <a:avLst/>
          </a:prstGeom>
          <a:noFill/>
        </p:spPr>
        <p:txBody>
          <a:bodyPr wrap="square" rtlCol="0">
            <a:spAutoFit/>
          </a:bodyPr>
          <a:lstStyle/>
          <a:p>
            <a:r>
              <a:rPr lang="en-US" dirty="0" smtClean="0"/>
              <a:t>RTO</a:t>
            </a:r>
            <a:endParaRPr lang="en-US" dirty="0"/>
          </a:p>
        </p:txBody>
      </p:sp>
      <p:sp>
        <p:nvSpPr>
          <p:cNvPr id="17" name="Right Arrow 16"/>
          <p:cNvSpPr/>
          <p:nvPr/>
        </p:nvSpPr>
        <p:spPr>
          <a:xfrm>
            <a:off x="4666785" y="5584270"/>
            <a:ext cx="1828800" cy="260272"/>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Left Arrow 17"/>
          <p:cNvSpPr/>
          <p:nvPr/>
        </p:nvSpPr>
        <p:spPr>
          <a:xfrm>
            <a:off x="2026734" y="5584270"/>
            <a:ext cx="1912433" cy="222469"/>
          </a:xfrm>
          <a:prstGeom prst="lef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TextBox 18"/>
          <p:cNvSpPr txBox="1"/>
          <p:nvPr/>
        </p:nvSpPr>
        <p:spPr>
          <a:xfrm>
            <a:off x="1371600" y="381000"/>
            <a:ext cx="6324600" cy="707886"/>
          </a:xfrm>
          <a:prstGeom prst="rect">
            <a:avLst/>
          </a:prstGeom>
          <a:noFill/>
        </p:spPr>
        <p:txBody>
          <a:bodyPr wrap="square" rtlCol="0">
            <a:spAutoFit/>
          </a:bodyPr>
          <a:lstStyle/>
          <a:p>
            <a:pPr algn="ctr"/>
            <a:r>
              <a:rPr lang="en-US" sz="4000" dirty="0" smtClean="0"/>
              <a:t>RTO Examples</a:t>
            </a:r>
            <a:endParaRPr lang="en-US" sz="4000" dirty="0"/>
          </a:p>
        </p:txBody>
      </p:sp>
    </p:spTree>
    <p:extLst>
      <p:ext uri="{BB962C8B-B14F-4D97-AF65-F5344CB8AC3E}">
        <p14:creationId xmlns:p14="http://schemas.microsoft.com/office/powerpoint/2010/main" xmlns="" val="37465689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xmlns="" val="1997404225"/>
              </p:ext>
            </p:extLst>
          </p:nvPr>
        </p:nvGraphicFramePr>
        <p:xfrm>
          <a:off x="1295400" y="1752600"/>
          <a:ext cx="6096000" cy="303276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r>
                        <a:rPr lang="en-US" dirty="0" smtClean="0"/>
                        <a:t>System</a:t>
                      </a:r>
                      <a:endParaRPr lang="en-US" dirty="0"/>
                    </a:p>
                  </a:txBody>
                  <a:tcPr/>
                </a:tc>
                <a:tc>
                  <a:txBody>
                    <a:bodyPr/>
                    <a:lstStyle/>
                    <a:p>
                      <a:r>
                        <a:rPr lang="en-US" dirty="0" smtClean="0"/>
                        <a:t>Response</a:t>
                      </a:r>
                      <a:r>
                        <a:rPr lang="en-US" baseline="0" dirty="0" smtClean="0"/>
                        <a:t> Hours</a:t>
                      </a:r>
                      <a:endParaRPr lang="en-US" dirty="0"/>
                    </a:p>
                  </a:txBody>
                  <a:tcPr/>
                </a:tc>
                <a:tc>
                  <a:txBody>
                    <a:bodyPr/>
                    <a:lstStyle/>
                    <a:p>
                      <a:r>
                        <a:rPr lang="en-US" dirty="0" smtClean="0"/>
                        <a:t>RTO</a:t>
                      </a:r>
                      <a:endParaRPr lang="en-US" dirty="0"/>
                    </a:p>
                  </a:txBody>
                  <a:tcPr/>
                </a:tc>
              </a:tr>
              <a:tr h="370840">
                <a:tc>
                  <a:txBody>
                    <a:bodyPr/>
                    <a:lstStyle/>
                    <a:p>
                      <a:r>
                        <a:rPr lang="en-US" dirty="0" smtClean="0"/>
                        <a:t>Web Order Entry (SQL012)</a:t>
                      </a:r>
                      <a:endParaRPr lang="en-US" dirty="0"/>
                    </a:p>
                  </a:txBody>
                  <a:tcPr/>
                </a:tc>
                <a:tc>
                  <a:txBody>
                    <a:bodyPr/>
                    <a:lstStyle/>
                    <a:p>
                      <a:r>
                        <a:rPr lang="en-US" dirty="0" smtClean="0"/>
                        <a:t>24x7</a:t>
                      </a:r>
                      <a:endParaRPr lang="en-US" dirty="0"/>
                    </a:p>
                  </a:txBody>
                  <a:tcPr/>
                </a:tc>
                <a:tc>
                  <a:txBody>
                    <a:bodyPr/>
                    <a:lstStyle/>
                    <a:p>
                      <a:r>
                        <a:rPr lang="en-US" dirty="0" smtClean="0"/>
                        <a:t>5 minutes</a:t>
                      </a:r>
                      <a:endParaRPr lang="en-US" dirty="0"/>
                    </a:p>
                  </a:txBody>
                  <a:tcPr/>
                </a:tc>
              </a:tr>
              <a:tr h="370840">
                <a:tc>
                  <a:txBody>
                    <a:bodyPr/>
                    <a:lstStyle/>
                    <a:p>
                      <a:r>
                        <a:rPr lang="en-US" dirty="0" smtClean="0"/>
                        <a:t>Web</a:t>
                      </a:r>
                      <a:r>
                        <a:rPr lang="en-US" baseline="0" dirty="0" smtClean="0"/>
                        <a:t> Main (SQL014)</a:t>
                      </a:r>
                      <a:endParaRPr lang="en-US" dirty="0"/>
                    </a:p>
                  </a:txBody>
                  <a:tcPr/>
                </a:tc>
                <a:tc>
                  <a:txBody>
                    <a:bodyPr/>
                    <a:lstStyle/>
                    <a:p>
                      <a:r>
                        <a:rPr lang="en-US" dirty="0" smtClean="0"/>
                        <a:t>24x7</a:t>
                      </a:r>
                      <a:endParaRPr lang="en-US" dirty="0"/>
                    </a:p>
                  </a:txBody>
                  <a:tcPr/>
                </a:tc>
                <a:tc>
                  <a:txBody>
                    <a:bodyPr/>
                    <a:lstStyle/>
                    <a:p>
                      <a:r>
                        <a:rPr lang="en-US" dirty="0" smtClean="0"/>
                        <a:t>40 minutes</a:t>
                      </a:r>
                      <a:endParaRPr lang="en-US" dirty="0"/>
                    </a:p>
                  </a:txBody>
                  <a:tcPr/>
                </a:tc>
              </a:tr>
              <a:tr h="370840">
                <a:tc>
                  <a:txBody>
                    <a:bodyPr/>
                    <a:lstStyle/>
                    <a:p>
                      <a:r>
                        <a:rPr lang="en-US" dirty="0" smtClean="0"/>
                        <a:t>CRM, internal</a:t>
                      </a:r>
                      <a:endParaRPr lang="en-US" dirty="0"/>
                    </a:p>
                  </a:txBody>
                  <a:tcPr/>
                </a:tc>
                <a:tc>
                  <a:txBody>
                    <a:bodyPr/>
                    <a:lstStyle/>
                    <a:p>
                      <a:r>
                        <a:rPr lang="en-US" dirty="0" smtClean="0"/>
                        <a:t>8-5, must respond overnight</a:t>
                      </a:r>
                      <a:endParaRPr lang="en-US" dirty="0"/>
                    </a:p>
                  </a:txBody>
                  <a:tcPr/>
                </a:tc>
                <a:tc>
                  <a:txBody>
                    <a:bodyPr/>
                    <a:lstStyle/>
                    <a:p>
                      <a:r>
                        <a:rPr lang="en-US" dirty="0" smtClean="0"/>
                        <a:t>120 minutes</a:t>
                      </a:r>
                      <a:endParaRPr lang="en-US" dirty="0"/>
                    </a:p>
                  </a:txBody>
                  <a:tcPr/>
                </a:tc>
              </a:tr>
              <a:tr h="370840">
                <a:tc>
                  <a:txBody>
                    <a:bodyPr/>
                    <a:lstStyle/>
                    <a:p>
                      <a:r>
                        <a:rPr lang="en-US" dirty="0" smtClean="0"/>
                        <a:t>Dynamics, internal</a:t>
                      </a:r>
                      <a:endParaRPr lang="en-US" dirty="0"/>
                    </a:p>
                  </a:txBody>
                  <a:tcPr/>
                </a:tc>
                <a:tc>
                  <a:txBody>
                    <a:bodyPr/>
                    <a:lstStyle/>
                    <a:p>
                      <a:r>
                        <a:rPr lang="en-US" dirty="0" smtClean="0"/>
                        <a:t>8-5, weekdays</a:t>
                      </a:r>
                      <a:endParaRPr lang="en-US" dirty="0"/>
                    </a:p>
                  </a:txBody>
                  <a:tcPr/>
                </a:tc>
                <a:tc>
                  <a:txBody>
                    <a:bodyPr/>
                    <a:lstStyle/>
                    <a:p>
                      <a:r>
                        <a:rPr lang="en-US" dirty="0" smtClean="0"/>
                        <a:t>300 minutes</a:t>
                      </a:r>
                      <a:endParaRPr lang="en-US" dirty="0"/>
                    </a:p>
                  </a:txBody>
                  <a:tcPr/>
                </a:tc>
              </a:tr>
              <a:tr h="370840">
                <a:tc>
                  <a:txBody>
                    <a:bodyPr/>
                    <a:lstStyle/>
                    <a:p>
                      <a:r>
                        <a:rPr lang="en-US" dirty="0" smtClean="0"/>
                        <a:t>Development,</a:t>
                      </a:r>
                      <a:r>
                        <a:rPr lang="en-US" baseline="0" dirty="0" smtClean="0"/>
                        <a:t> web</a:t>
                      </a:r>
                      <a:endParaRPr lang="en-US" dirty="0"/>
                    </a:p>
                  </a:txBody>
                  <a:tcPr/>
                </a:tc>
                <a:tc>
                  <a:txBody>
                    <a:bodyPr/>
                    <a:lstStyle/>
                    <a:p>
                      <a:r>
                        <a:rPr lang="en-US" dirty="0" smtClean="0"/>
                        <a:t>8-5, 7 days a week</a:t>
                      </a:r>
                      <a:endParaRPr lang="en-US" dirty="0"/>
                    </a:p>
                  </a:txBody>
                  <a:tcPr/>
                </a:tc>
                <a:tc>
                  <a:txBody>
                    <a:bodyPr/>
                    <a:lstStyle/>
                    <a:p>
                      <a:r>
                        <a:rPr lang="en-US" dirty="0" smtClean="0"/>
                        <a:t>2 days</a:t>
                      </a:r>
                      <a:endParaRPr lang="en-US" dirty="0"/>
                    </a:p>
                  </a:txBody>
                  <a:tcPr/>
                </a:tc>
              </a:tr>
            </a:tbl>
          </a:graphicData>
        </a:graphic>
      </p:graphicFrame>
      <p:sp>
        <p:nvSpPr>
          <p:cNvPr id="4" name="TextBox 3"/>
          <p:cNvSpPr txBox="1"/>
          <p:nvPr/>
        </p:nvSpPr>
        <p:spPr>
          <a:xfrm>
            <a:off x="1371600" y="381000"/>
            <a:ext cx="6324600" cy="707886"/>
          </a:xfrm>
          <a:prstGeom prst="rect">
            <a:avLst/>
          </a:prstGeom>
          <a:noFill/>
        </p:spPr>
        <p:txBody>
          <a:bodyPr wrap="square" rtlCol="0">
            <a:spAutoFit/>
          </a:bodyPr>
          <a:lstStyle/>
          <a:p>
            <a:pPr algn="ctr"/>
            <a:r>
              <a:rPr lang="en-US" sz="4000" dirty="0" smtClean="0">
                <a:solidFill>
                  <a:schemeClr val="bg1"/>
                </a:solidFill>
              </a:rPr>
              <a:t>RTO Examples</a:t>
            </a:r>
            <a:endParaRPr lang="en-US" sz="4000" dirty="0">
              <a:solidFill>
                <a:schemeClr val="bg1"/>
              </a:solidFill>
            </a:endParaRPr>
          </a:p>
        </p:txBody>
      </p:sp>
    </p:spTree>
    <p:extLst>
      <p:ext uri="{BB962C8B-B14F-4D97-AF65-F5344CB8AC3E}">
        <p14:creationId xmlns:p14="http://schemas.microsoft.com/office/powerpoint/2010/main" xmlns="" val="13329514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967335"/>
            <a:ext cx="9144000" cy="923330"/>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nchor="ctr">
            <a:spAutoFit/>
          </a:bodyPr>
          <a:lstStyle/>
          <a:p>
            <a:r>
              <a:rPr lang="en-US" sz="5400" dirty="0" smtClean="0">
                <a:solidFill>
                  <a:schemeClr val="tx1"/>
                </a:solidFill>
              </a:rPr>
              <a:t>Recovery Point Objective (RPO)</a:t>
            </a:r>
            <a:endParaRPr lang="en-US" sz="5400" dirty="0">
              <a:solidFill>
                <a:schemeClr val="tx1"/>
              </a:solidFill>
            </a:endParaRPr>
          </a:p>
        </p:txBody>
      </p:sp>
    </p:spTree>
    <p:extLst>
      <p:ext uri="{BB962C8B-B14F-4D97-AF65-F5344CB8AC3E}">
        <p14:creationId xmlns:p14="http://schemas.microsoft.com/office/powerpoint/2010/main" xmlns="" val="14181411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2459504"/>
            <a:ext cx="7467600" cy="1938992"/>
          </a:xfrm>
          <a:prstGeom prst="rect">
            <a:avLst/>
          </a:prstGeom>
        </p:spPr>
        <p:txBody>
          <a:bodyPr wrap="square">
            <a:spAutoFit/>
          </a:bodyPr>
          <a:lstStyle/>
          <a:p>
            <a:r>
              <a:rPr lang="en-US" sz="4000" b="1" dirty="0" smtClean="0"/>
              <a:t>Recovery Point Objective</a:t>
            </a:r>
            <a:r>
              <a:rPr lang="en-US" sz="4000" dirty="0" smtClean="0"/>
              <a:t> (RPO) describes the acceptable amount of data loss measured in time.</a:t>
            </a:r>
            <a:endParaRPr lang="en-US" sz="4000" dirty="0"/>
          </a:p>
        </p:txBody>
      </p:sp>
      <p:sp>
        <p:nvSpPr>
          <p:cNvPr id="3" name="TextBox 2"/>
          <p:cNvSpPr txBox="1"/>
          <p:nvPr/>
        </p:nvSpPr>
        <p:spPr>
          <a:xfrm>
            <a:off x="762000" y="4343400"/>
            <a:ext cx="7696200" cy="369332"/>
          </a:xfrm>
          <a:prstGeom prst="rect">
            <a:avLst/>
          </a:prstGeom>
          <a:noFill/>
        </p:spPr>
        <p:txBody>
          <a:bodyPr wrap="square" rtlCol="0">
            <a:spAutoFit/>
          </a:bodyPr>
          <a:lstStyle/>
          <a:p>
            <a:r>
              <a:rPr lang="en-US" dirty="0" smtClean="0">
                <a:solidFill>
                  <a:schemeClr val="bg1"/>
                </a:solidFill>
              </a:rPr>
              <a:t>- Wikipedia, http://en.wikipedia.org/wiki/Recovery_point_objective</a:t>
            </a:r>
            <a:endParaRPr lang="en-US" dirty="0">
              <a:solidFill>
                <a:schemeClr val="bg1"/>
              </a:solidFill>
            </a:endParaRPr>
          </a:p>
        </p:txBody>
      </p:sp>
      <p:sp>
        <p:nvSpPr>
          <p:cNvPr id="4" name="TextBox 3"/>
          <p:cNvSpPr txBox="1"/>
          <p:nvPr/>
        </p:nvSpPr>
        <p:spPr>
          <a:xfrm>
            <a:off x="990600" y="5486400"/>
            <a:ext cx="4267200" cy="369332"/>
          </a:xfrm>
          <a:prstGeom prst="rect">
            <a:avLst/>
          </a:prstGeom>
          <a:noFill/>
        </p:spPr>
        <p:txBody>
          <a:bodyPr wrap="square" rtlCol="0">
            <a:spAutoFit/>
          </a:bodyPr>
          <a:lstStyle/>
          <a:p>
            <a:r>
              <a:rPr lang="en-US" dirty="0" smtClean="0">
                <a:solidFill>
                  <a:schemeClr val="bg1"/>
                </a:solidFill>
              </a:rPr>
              <a:t>0% data loss is possible</a:t>
            </a:r>
            <a:endParaRPr lang="en-US" dirty="0">
              <a:solidFill>
                <a:schemeClr val="bg1"/>
              </a:solidFill>
            </a:endParaRPr>
          </a:p>
        </p:txBody>
      </p:sp>
    </p:spTree>
    <p:extLst>
      <p:ext uri="{BB962C8B-B14F-4D97-AF65-F5344CB8AC3E}">
        <p14:creationId xmlns:p14="http://schemas.microsoft.com/office/powerpoint/2010/main" xmlns="" val="189122888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551985" y="2133600"/>
            <a:ext cx="82296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p:cNvSpPr txBox="1"/>
          <p:nvPr/>
        </p:nvSpPr>
        <p:spPr>
          <a:xfrm>
            <a:off x="6369669" y="1471032"/>
            <a:ext cx="1219200" cy="381000"/>
          </a:xfrm>
          <a:prstGeom prst="rect">
            <a:avLst/>
          </a:prstGeom>
          <a:noFill/>
        </p:spPr>
        <p:txBody>
          <a:bodyPr wrap="square" rtlCol="0">
            <a:spAutoFit/>
          </a:bodyPr>
          <a:lstStyle/>
          <a:p>
            <a:r>
              <a:rPr lang="en-US" dirty="0" smtClean="0"/>
              <a:t>Time</a:t>
            </a:r>
            <a:endParaRPr lang="en-US" dirty="0"/>
          </a:p>
        </p:txBody>
      </p:sp>
      <p:sp>
        <p:nvSpPr>
          <p:cNvPr id="5" name="Right Arrow 4"/>
          <p:cNvSpPr/>
          <p:nvPr/>
        </p:nvSpPr>
        <p:spPr>
          <a:xfrm>
            <a:off x="7302654" y="1476608"/>
            <a:ext cx="1143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p:cNvSpPr txBox="1"/>
          <p:nvPr/>
        </p:nvSpPr>
        <p:spPr>
          <a:xfrm>
            <a:off x="2992708" y="3443945"/>
            <a:ext cx="1981200" cy="369332"/>
          </a:xfrm>
          <a:prstGeom prst="rect">
            <a:avLst/>
          </a:prstGeom>
          <a:noFill/>
        </p:spPr>
        <p:txBody>
          <a:bodyPr wrap="square" rtlCol="0">
            <a:spAutoFit/>
          </a:bodyPr>
          <a:lstStyle/>
          <a:p>
            <a:r>
              <a:rPr lang="en-US" dirty="0" smtClean="0"/>
              <a:t>Disaster Occurs</a:t>
            </a:r>
            <a:endParaRPr lang="en-US" dirty="0"/>
          </a:p>
        </p:txBody>
      </p:sp>
      <p:sp>
        <p:nvSpPr>
          <p:cNvPr id="8" name="Rectangle 7"/>
          <p:cNvSpPr/>
          <p:nvPr/>
        </p:nvSpPr>
        <p:spPr>
          <a:xfrm>
            <a:off x="5638800" y="2118732"/>
            <a:ext cx="121734" cy="19806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p:cNvSpPr txBox="1"/>
          <p:nvPr/>
        </p:nvSpPr>
        <p:spPr>
          <a:xfrm>
            <a:off x="5266162" y="4159135"/>
            <a:ext cx="1346975" cy="646331"/>
          </a:xfrm>
          <a:prstGeom prst="rect">
            <a:avLst/>
          </a:prstGeom>
          <a:noFill/>
        </p:spPr>
        <p:txBody>
          <a:bodyPr wrap="square" rtlCol="0">
            <a:spAutoFit/>
          </a:bodyPr>
          <a:lstStyle/>
          <a:p>
            <a:r>
              <a:rPr lang="en-US" dirty="0" smtClean="0"/>
              <a:t>Someone notices</a:t>
            </a:r>
            <a:endParaRPr lang="en-US" dirty="0"/>
          </a:p>
        </p:txBody>
      </p:sp>
      <p:sp>
        <p:nvSpPr>
          <p:cNvPr id="10" name="Rectangle 9"/>
          <p:cNvSpPr/>
          <p:nvPr/>
        </p:nvSpPr>
        <p:spPr>
          <a:xfrm>
            <a:off x="7162800"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Box 10"/>
          <p:cNvSpPr txBox="1"/>
          <p:nvPr/>
        </p:nvSpPr>
        <p:spPr>
          <a:xfrm>
            <a:off x="6610349" y="3430704"/>
            <a:ext cx="1051467" cy="646331"/>
          </a:xfrm>
          <a:prstGeom prst="rect">
            <a:avLst/>
          </a:prstGeom>
          <a:noFill/>
        </p:spPr>
        <p:txBody>
          <a:bodyPr wrap="square" rtlCol="0">
            <a:spAutoFit/>
          </a:bodyPr>
          <a:lstStyle/>
          <a:p>
            <a:r>
              <a:rPr lang="en-US" dirty="0" smtClean="0"/>
              <a:t>System </a:t>
            </a:r>
          </a:p>
          <a:p>
            <a:r>
              <a:rPr lang="en-US" dirty="0" smtClean="0"/>
              <a:t>Restored</a:t>
            </a:r>
            <a:endParaRPr lang="en-US" dirty="0"/>
          </a:p>
        </p:txBody>
      </p:sp>
      <p:sp>
        <p:nvSpPr>
          <p:cNvPr id="12" name="Rectangle 11"/>
          <p:cNvSpPr/>
          <p:nvPr/>
        </p:nvSpPr>
        <p:spPr>
          <a:xfrm>
            <a:off x="7924800" y="2096429"/>
            <a:ext cx="121734" cy="19806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p:cNvSpPr txBox="1"/>
          <p:nvPr/>
        </p:nvSpPr>
        <p:spPr>
          <a:xfrm>
            <a:off x="6966724" y="4159135"/>
            <a:ext cx="1814861" cy="381000"/>
          </a:xfrm>
          <a:prstGeom prst="rect">
            <a:avLst/>
          </a:prstGeom>
          <a:noFill/>
        </p:spPr>
        <p:txBody>
          <a:bodyPr wrap="square" rtlCol="0">
            <a:spAutoFit/>
          </a:bodyPr>
          <a:lstStyle/>
          <a:p>
            <a:r>
              <a:rPr lang="en-US" dirty="0" smtClean="0"/>
              <a:t>Clients Connect</a:t>
            </a:r>
            <a:endParaRPr lang="en-US" dirty="0"/>
          </a:p>
        </p:txBody>
      </p:sp>
      <p:sp>
        <p:nvSpPr>
          <p:cNvPr id="14" name="Rectangle 13"/>
          <p:cNvSpPr/>
          <p:nvPr/>
        </p:nvSpPr>
        <p:spPr>
          <a:xfrm>
            <a:off x="3875513"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Rectangle 18"/>
          <p:cNvSpPr/>
          <p:nvPr/>
        </p:nvSpPr>
        <p:spPr>
          <a:xfrm>
            <a:off x="914400"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0" name="Rectangle 19"/>
          <p:cNvSpPr/>
          <p:nvPr/>
        </p:nvSpPr>
        <p:spPr>
          <a:xfrm>
            <a:off x="1338611" y="2133599"/>
            <a:ext cx="121734" cy="194343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1" name="Rectangle 20"/>
          <p:cNvSpPr/>
          <p:nvPr/>
        </p:nvSpPr>
        <p:spPr>
          <a:xfrm>
            <a:off x="1996533"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 name="TextBox 1"/>
          <p:cNvSpPr txBox="1"/>
          <p:nvPr/>
        </p:nvSpPr>
        <p:spPr>
          <a:xfrm>
            <a:off x="551985" y="3351612"/>
            <a:ext cx="591015" cy="461665"/>
          </a:xfrm>
          <a:prstGeom prst="rect">
            <a:avLst/>
          </a:prstGeom>
          <a:noFill/>
        </p:spPr>
        <p:txBody>
          <a:bodyPr wrap="square" rtlCol="0">
            <a:spAutoFit/>
          </a:bodyPr>
          <a:lstStyle/>
          <a:p>
            <a:r>
              <a:rPr lang="en-US" sz="1200" dirty="0" smtClean="0"/>
              <a:t>T1</a:t>
            </a:r>
          </a:p>
          <a:p>
            <a:r>
              <a:rPr lang="en-US" sz="1200" dirty="0" smtClean="0"/>
              <a:t>Begin</a:t>
            </a:r>
            <a:endParaRPr lang="en-US" sz="1200" dirty="0"/>
          </a:p>
        </p:txBody>
      </p:sp>
      <p:sp>
        <p:nvSpPr>
          <p:cNvPr id="22" name="TextBox 21"/>
          <p:cNvSpPr txBox="1"/>
          <p:nvPr/>
        </p:nvSpPr>
        <p:spPr>
          <a:xfrm>
            <a:off x="975267" y="4020634"/>
            <a:ext cx="685800" cy="461665"/>
          </a:xfrm>
          <a:prstGeom prst="rect">
            <a:avLst/>
          </a:prstGeom>
          <a:noFill/>
        </p:spPr>
        <p:txBody>
          <a:bodyPr wrap="square" rtlCol="0">
            <a:spAutoFit/>
          </a:bodyPr>
          <a:lstStyle/>
          <a:p>
            <a:r>
              <a:rPr lang="en-US" sz="1200" dirty="0" smtClean="0"/>
              <a:t>T1</a:t>
            </a:r>
          </a:p>
          <a:p>
            <a:r>
              <a:rPr lang="en-US" sz="1200" dirty="0" smtClean="0"/>
              <a:t>Commit</a:t>
            </a:r>
            <a:endParaRPr lang="en-US" sz="1200" dirty="0"/>
          </a:p>
        </p:txBody>
      </p:sp>
      <p:sp>
        <p:nvSpPr>
          <p:cNvPr id="23" name="Rectangle 22"/>
          <p:cNvSpPr/>
          <p:nvPr/>
        </p:nvSpPr>
        <p:spPr>
          <a:xfrm>
            <a:off x="2931841" y="2118732"/>
            <a:ext cx="121734" cy="194343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4" name="Rectangle 23"/>
          <p:cNvSpPr/>
          <p:nvPr/>
        </p:nvSpPr>
        <p:spPr>
          <a:xfrm>
            <a:off x="2470925"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5" name="TextBox 24"/>
          <p:cNvSpPr txBox="1"/>
          <p:nvPr/>
        </p:nvSpPr>
        <p:spPr>
          <a:xfrm>
            <a:off x="1638765" y="3397778"/>
            <a:ext cx="591015" cy="461665"/>
          </a:xfrm>
          <a:prstGeom prst="rect">
            <a:avLst/>
          </a:prstGeom>
          <a:noFill/>
        </p:spPr>
        <p:txBody>
          <a:bodyPr wrap="square" rtlCol="0">
            <a:spAutoFit/>
          </a:bodyPr>
          <a:lstStyle/>
          <a:p>
            <a:r>
              <a:rPr lang="en-US" sz="1200" dirty="0" smtClean="0"/>
              <a:t>T2</a:t>
            </a:r>
          </a:p>
          <a:p>
            <a:r>
              <a:rPr lang="en-US" sz="1200" dirty="0" smtClean="0"/>
              <a:t>Begin</a:t>
            </a:r>
            <a:endParaRPr lang="en-US" sz="1200" dirty="0"/>
          </a:p>
        </p:txBody>
      </p:sp>
      <p:sp>
        <p:nvSpPr>
          <p:cNvPr id="26" name="TextBox 25"/>
          <p:cNvSpPr txBox="1"/>
          <p:nvPr/>
        </p:nvSpPr>
        <p:spPr>
          <a:xfrm>
            <a:off x="2236284" y="3417022"/>
            <a:ext cx="591015" cy="461665"/>
          </a:xfrm>
          <a:prstGeom prst="rect">
            <a:avLst/>
          </a:prstGeom>
          <a:noFill/>
        </p:spPr>
        <p:txBody>
          <a:bodyPr wrap="square" rtlCol="0">
            <a:spAutoFit/>
          </a:bodyPr>
          <a:lstStyle/>
          <a:p>
            <a:r>
              <a:rPr lang="en-US" sz="1200" dirty="0" smtClean="0"/>
              <a:t>T3</a:t>
            </a:r>
          </a:p>
          <a:p>
            <a:r>
              <a:rPr lang="en-US" sz="1200" dirty="0" smtClean="0"/>
              <a:t>Begin</a:t>
            </a:r>
            <a:endParaRPr lang="en-US" sz="1200" dirty="0"/>
          </a:p>
        </p:txBody>
      </p:sp>
      <p:sp>
        <p:nvSpPr>
          <p:cNvPr id="27" name="TextBox 26"/>
          <p:cNvSpPr txBox="1"/>
          <p:nvPr/>
        </p:nvSpPr>
        <p:spPr>
          <a:xfrm>
            <a:off x="2655384" y="4159135"/>
            <a:ext cx="685800" cy="461665"/>
          </a:xfrm>
          <a:prstGeom prst="rect">
            <a:avLst/>
          </a:prstGeom>
          <a:noFill/>
        </p:spPr>
        <p:txBody>
          <a:bodyPr wrap="square" rtlCol="0">
            <a:spAutoFit/>
          </a:bodyPr>
          <a:lstStyle/>
          <a:p>
            <a:r>
              <a:rPr lang="en-US" sz="1200" dirty="0" smtClean="0"/>
              <a:t>T2</a:t>
            </a:r>
          </a:p>
          <a:p>
            <a:r>
              <a:rPr lang="en-US" sz="1200" dirty="0" smtClean="0"/>
              <a:t>Commit</a:t>
            </a:r>
            <a:endParaRPr lang="en-US" sz="1200" dirty="0"/>
          </a:p>
        </p:txBody>
      </p:sp>
      <p:sp>
        <p:nvSpPr>
          <p:cNvPr id="28" name="Rectangle 27"/>
          <p:cNvSpPr/>
          <p:nvPr/>
        </p:nvSpPr>
        <p:spPr>
          <a:xfrm>
            <a:off x="1143000" y="1524593"/>
            <a:ext cx="121734" cy="1218012"/>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3" name="TextBox 32"/>
          <p:cNvSpPr txBox="1"/>
          <p:nvPr/>
        </p:nvSpPr>
        <p:spPr>
          <a:xfrm>
            <a:off x="2465350" y="1009367"/>
            <a:ext cx="685800" cy="461665"/>
          </a:xfrm>
          <a:prstGeom prst="rect">
            <a:avLst/>
          </a:prstGeom>
          <a:noFill/>
        </p:spPr>
        <p:txBody>
          <a:bodyPr wrap="square" rtlCol="0">
            <a:spAutoFit/>
          </a:bodyPr>
          <a:lstStyle/>
          <a:p>
            <a:r>
              <a:rPr lang="en-US" sz="1200" dirty="0" smtClean="0"/>
              <a:t>Log Backup</a:t>
            </a:r>
            <a:endParaRPr lang="en-US" sz="1200" dirty="0"/>
          </a:p>
        </p:txBody>
      </p:sp>
      <p:sp>
        <p:nvSpPr>
          <p:cNvPr id="34" name="Rectangle 33"/>
          <p:cNvSpPr/>
          <p:nvPr/>
        </p:nvSpPr>
        <p:spPr>
          <a:xfrm>
            <a:off x="2686516" y="1525188"/>
            <a:ext cx="121734" cy="1218012"/>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5" name="Rectangle 34"/>
          <p:cNvSpPr/>
          <p:nvPr/>
        </p:nvSpPr>
        <p:spPr>
          <a:xfrm>
            <a:off x="609599" y="1009367"/>
            <a:ext cx="134744" cy="1741603"/>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6" name="TextBox 35"/>
          <p:cNvSpPr txBox="1"/>
          <p:nvPr/>
        </p:nvSpPr>
        <p:spPr>
          <a:xfrm>
            <a:off x="401443" y="504775"/>
            <a:ext cx="685800" cy="461665"/>
          </a:xfrm>
          <a:prstGeom prst="rect">
            <a:avLst/>
          </a:prstGeom>
          <a:noFill/>
        </p:spPr>
        <p:txBody>
          <a:bodyPr wrap="square" rtlCol="0">
            <a:spAutoFit/>
          </a:bodyPr>
          <a:lstStyle/>
          <a:p>
            <a:r>
              <a:rPr lang="en-US" sz="1200" dirty="0" smtClean="0"/>
              <a:t>Full Backup</a:t>
            </a:r>
            <a:endParaRPr lang="en-US" sz="1200" dirty="0"/>
          </a:p>
        </p:txBody>
      </p:sp>
      <p:sp>
        <p:nvSpPr>
          <p:cNvPr id="29" name="TextBox 28"/>
          <p:cNvSpPr txBox="1"/>
          <p:nvPr/>
        </p:nvSpPr>
        <p:spPr>
          <a:xfrm>
            <a:off x="977590" y="947854"/>
            <a:ext cx="685800" cy="461665"/>
          </a:xfrm>
          <a:prstGeom prst="rect">
            <a:avLst/>
          </a:prstGeom>
          <a:noFill/>
        </p:spPr>
        <p:txBody>
          <a:bodyPr wrap="square" rtlCol="0">
            <a:spAutoFit/>
          </a:bodyPr>
          <a:lstStyle/>
          <a:p>
            <a:r>
              <a:rPr lang="en-US" sz="1200" dirty="0" smtClean="0"/>
              <a:t>Log Backup</a:t>
            </a:r>
            <a:endParaRPr lang="en-US" sz="1200" dirty="0"/>
          </a:p>
        </p:txBody>
      </p:sp>
      <p:sp>
        <p:nvSpPr>
          <p:cNvPr id="6" name="TextBox 5"/>
          <p:cNvSpPr txBox="1"/>
          <p:nvPr/>
        </p:nvSpPr>
        <p:spPr>
          <a:xfrm>
            <a:off x="1795578" y="294047"/>
            <a:ext cx="5340504" cy="707886"/>
          </a:xfrm>
          <a:prstGeom prst="rect">
            <a:avLst/>
          </a:prstGeom>
          <a:noFill/>
        </p:spPr>
        <p:txBody>
          <a:bodyPr wrap="square" rtlCol="0">
            <a:spAutoFit/>
          </a:bodyPr>
          <a:lstStyle/>
          <a:p>
            <a:pPr algn="ctr"/>
            <a:r>
              <a:rPr lang="en-US" sz="4000" dirty="0" smtClean="0"/>
              <a:t>RPO Examples</a:t>
            </a:r>
            <a:endParaRPr lang="en-US" sz="4000" dirty="0"/>
          </a:p>
        </p:txBody>
      </p:sp>
    </p:spTree>
    <p:extLst>
      <p:ext uri="{BB962C8B-B14F-4D97-AF65-F5344CB8AC3E}">
        <p14:creationId xmlns:p14="http://schemas.microsoft.com/office/powerpoint/2010/main" xmlns="" val="7996447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551985" y="2133600"/>
            <a:ext cx="82296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p:cNvSpPr txBox="1"/>
          <p:nvPr/>
        </p:nvSpPr>
        <p:spPr>
          <a:xfrm>
            <a:off x="6369669" y="1471032"/>
            <a:ext cx="1219200" cy="381000"/>
          </a:xfrm>
          <a:prstGeom prst="rect">
            <a:avLst/>
          </a:prstGeom>
          <a:noFill/>
        </p:spPr>
        <p:txBody>
          <a:bodyPr wrap="square" rtlCol="0">
            <a:spAutoFit/>
          </a:bodyPr>
          <a:lstStyle/>
          <a:p>
            <a:r>
              <a:rPr lang="en-US" dirty="0" smtClean="0"/>
              <a:t>Time</a:t>
            </a:r>
            <a:endParaRPr lang="en-US" dirty="0"/>
          </a:p>
        </p:txBody>
      </p:sp>
      <p:sp>
        <p:nvSpPr>
          <p:cNvPr id="5" name="Right Arrow 4"/>
          <p:cNvSpPr/>
          <p:nvPr/>
        </p:nvSpPr>
        <p:spPr>
          <a:xfrm>
            <a:off x="7302654" y="1476608"/>
            <a:ext cx="1143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p:cNvSpPr txBox="1"/>
          <p:nvPr/>
        </p:nvSpPr>
        <p:spPr>
          <a:xfrm>
            <a:off x="2992708" y="3443945"/>
            <a:ext cx="1981200" cy="369332"/>
          </a:xfrm>
          <a:prstGeom prst="rect">
            <a:avLst/>
          </a:prstGeom>
          <a:noFill/>
        </p:spPr>
        <p:txBody>
          <a:bodyPr wrap="square" rtlCol="0">
            <a:spAutoFit/>
          </a:bodyPr>
          <a:lstStyle/>
          <a:p>
            <a:r>
              <a:rPr lang="en-US" dirty="0" smtClean="0"/>
              <a:t>Disaster Occurs</a:t>
            </a:r>
            <a:endParaRPr lang="en-US" dirty="0"/>
          </a:p>
        </p:txBody>
      </p:sp>
      <p:sp>
        <p:nvSpPr>
          <p:cNvPr id="8" name="Rectangle 7"/>
          <p:cNvSpPr/>
          <p:nvPr/>
        </p:nvSpPr>
        <p:spPr>
          <a:xfrm>
            <a:off x="5638800" y="2118732"/>
            <a:ext cx="121734" cy="19806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p:cNvSpPr txBox="1"/>
          <p:nvPr/>
        </p:nvSpPr>
        <p:spPr>
          <a:xfrm>
            <a:off x="5266162" y="4159135"/>
            <a:ext cx="1346975" cy="646331"/>
          </a:xfrm>
          <a:prstGeom prst="rect">
            <a:avLst/>
          </a:prstGeom>
          <a:noFill/>
        </p:spPr>
        <p:txBody>
          <a:bodyPr wrap="square" rtlCol="0">
            <a:spAutoFit/>
          </a:bodyPr>
          <a:lstStyle/>
          <a:p>
            <a:r>
              <a:rPr lang="en-US" dirty="0" smtClean="0"/>
              <a:t>Someone notices</a:t>
            </a:r>
            <a:endParaRPr lang="en-US" dirty="0"/>
          </a:p>
        </p:txBody>
      </p:sp>
      <p:sp>
        <p:nvSpPr>
          <p:cNvPr id="10" name="Rectangle 9"/>
          <p:cNvSpPr/>
          <p:nvPr/>
        </p:nvSpPr>
        <p:spPr>
          <a:xfrm>
            <a:off x="7162800"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Box 10"/>
          <p:cNvSpPr txBox="1"/>
          <p:nvPr/>
        </p:nvSpPr>
        <p:spPr>
          <a:xfrm>
            <a:off x="6610349" y="3430704"/>
            <a:ext cx="1051467" cy="646331"/>
          </a:xfrm>
          <a:prstGeom prst="rect">
            <a:avLst/>
          </a:prstGeom>
          <a:noFill/>
        </p:spPr>
        <p:txBody>
          <a:bodyPr wrap="square" rtlCol="0">
            <a:spAutoFit/>
          </a:bodyPr>
          <a:lstStyle/>
          <a:p>
            <a:r>
              <a:rPr lang="en-US" dirty="0" smtClean="0"/>
              <a:t>System </a:t>
            </a:r>
          </a:p>
          <a:p>
            <a:r>
              <a:rPr lang="en-US" dirty="0" smtClean="0"/>
              <a:t>Restored</a:t>
            </a:r>
            <a:endParaRPr lang="en-US" dirty="0"/>
          </a:p>
        </p:txBody>
      </p:sp>
      <p:sp>
        <p:nvSpPr>
          <p:cNvPr id="12" name="Rectangle 11"/>
          <p:cNvSpPr/>
          <p:nvPr/>
        </p:nvSpPr>
        <p:spPr>
          <a:xfrm>
            <a:off x="7924800" y="2096429"/>
            <a:ext cx="121734" cy="19806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p:cNvSpPr txBox="1"/>
          <p:nvPr/>
        </p:nvSpPr>
        <p:spPr>
          <a:xfrm>
            <a:off x="6966724" y="4159135"/>
            <a:ext cx="1814861" cy="381000"/>
          </a:xfrm>
          <a:prstGeom prst="rect">
            <a:avLst/>
          </a:prstGeom>
          <a:noFill/>
        </p:spPr>
        <p:txBody>
          <a:bodyPr wrap="square" rtlCol="0">
            <a:spAutoFit/>
          </a:bodyPr>
          <a:lstStyle/>
          <a:p>
            <a:r>
              <a:rPr lang="en-US" dirty="0" smtClean="0"/>
              <a:t>Clients Connect</a:t>
            </a:r>
            <a:endParaRPr lang="en-US" dirty="0"/>
          </a:p>
        </p:txBody>
      </p:sp>
      <p:sp>
        <p:nvSpPr>
          <p:cNvPr id="14" name="Rectangle 13"/>
          <p:cNvSpPr/>
          <p:nvPr/>
        </p:nvSpPr>
        <p:spPr>
          <a:xfrm>
            <a:off x="3875513"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p:cNvSpPr txBox="1"/>
          <p:nvPr/>
        </p:nvSpPr>
        <p:spPr>
          <a:xfrm>
            <a:off x="4246291" y="5574419"/>
            <a:ext cx="727617" cy="369332"/>
          </a:xfrm>
          <a:prstGeom prst="rect">
            <a:avLst/>
          </a:prstGeom>
          <a:noFill/>
        </p:spPr>
        <p:txBody>
          <a:bodyPr wrap="square" rtlCol="0">
            <a:spAutoFit/>
          </a:bodyPr>
          <a:lstStyle/>
          <a:p>
            <a:r>
              <a:rPr lang="en-US" dirty="0" smtClean="0"/>
              <a:t>RPO?</a:t>
            </a:r>
            <a:endParaRPr lang="en-US" dirty="0"/>
          </a:p>
        </p:txBody>
      </p:sp>
      <p:sp>
        <p:nvSpPr>
          <p:cNvPr id="19" name="Rectangle 18"/>
          <p:cNvSpPr/>
          <p:nvPr/>
        </p:nvSpPr>
        <p:spPr>
          <a:xfrm>
            <a:off x="914400"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0" name="Rectangle 19"/>
          <p:cNvSpPr/>
          <p:nvPr/>
        </p:nvSpPr>
        <p:spPr>
          <a:xfrm>
            <a:off x="1338611" y="2133599"/>
            <a:ext cx="121734" cy="194343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1" name="Rectangle 20"/>
          <p:cNvSpPr/>
          <p:nvPr/>
        </p:nvSpPr>
        <p:spPr>
          <a:xfrm>
            <a:off x="1996533"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 name="TextBox 1"/>
          <p:cNvSpPr txBox="1"/>
          <p:nvPr/>
        </p:nvSpPr>
        <p:spPr>
          <a:xfrm>
            <a:off x="551985" y="3351612"/>
            <a:ext cx="591015" cy="461665"/>
          </a:xfrm>
          <a:prstGeom prst="rect">
            <a:avLst/>
          </a:prstGeom>
          <a:noFill/>
        </p:spPr>
        <p:txBody>
          <a:bodyPr wrap="square" rtlCol="0">
            <a:spAutoFit/>
          </a:bodyPr>
          <a:lstStyle/>
          <a:p>
            <a:r>
              <a:rPr lang="en-US" sz="1200" dirty="0" smtClean="0"/>
              <a:t>T1</a:t>
            </a:r>
          </a:p>
          <a:p>
            <a:r>
              <a:rPr lang="en-US" sz="1200" dirty="0" smtClean="0"/>
              <a:t>Begin</a:t>
            </a:r>
            <a:endParaRPr lang="en-US" sz="1200" dirty="0"/>
          </a:p>
        </p:txBody>
      </p:sp>
      <p:sp>
        <p:nvSpPr>
          <p:cNvPr id="22" name="TextBox 21"/>
          <p:cNvSpPr txBox="1"/>
          <p:nvPr/>
        </p:nvSpPr>
        <p:spPr>
          <a:xfrm>
            <a:off x="975267" y="4020634"/>
            <a:ext cx="685800" cy="461665"/>
          </a:xfrm>
          <a:prstGeom prst="rect">
            <a:avLst/>
          </a:prstGeom>
          <a:noFill/>
        </p:spPr>
        <p:txBody>
          <a:bodyPr wrap="square" rtlCol="0">
            <a:spAutoFit/>
          </a:bodyPr>
          <a:lstStyle/>
          <a:p>
            <a:r>
              <a:rPr lang="en-US" sz="1200" dirty="0" smtClean="0"/>
              <a:t>T1</a:t>
            </a:r>
          </a:p>
          <a:p>
            <a:r>
              <a:rPr lang="en-US" sz="1200" dirty="0" smtClean="0"/>
              <a:t>Commit</a:t>
            </a:r>
            <a:endParaRPr lang="en-US" sz="1200" dirty="0"/>
          </a:p>
        </p:txBody>
      </p:sp>
      <p:sp>
        <p:nvSpPr>
          <p:cNvPr id="23" name="Rectangle 22"/>
          <p:cNvSpPr/>
          <p:nvPr/>
        </p:nvSpPr>
        <p:spPr>
          <a:xfrm>
            <a:off x="2931841" y="2118732"/>
            <a:ext cx="121734" cy="194343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4" name="Rectangle 23"/>
          <p:cNvSpPr/>
          <p:nvPr/>
        </p:nvSpPr>
        <p:spPr>
          <a:xfrm>
            <a:off x="2470925"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5" name="TextBox 24"/>
          <p:cNvSpPr txBox="1"/>
          <p:nvPr/>
        </p:nvSpPr>
        <p:spPr>
          <a:xfrm>
            <a:off x="1638765" y="3397778"/>
            <a:ext cx="591015" cy="461665"/>
          </a:xfrm>
          <a:prstGeom prst="rect">
            <a:avLst/>
          </a:prstGeom>
          <a:noFill/>
        </p:spPr>
        <p:txBody>
          <a:bodyPr wrap="square" rtlCol="0">
            <a:spAutoFit/>
          </a:bodyPr>
          <a:lstStyle/>
          <a:p>
            <a:r>
              <a:rPr lang="en-US" sz="1200" dirty="0" smtClean="0"/>
              <a:t>T2</a:t>
            </a:r>
          </a:p>
          <a:p>
            <a:r>
              <a:rPr lang="en-US" sz="1200" dirty="0" smtClean="0"/>
              <a:t>Begin</a:t>
            </a:r>
            <a:endParaRPr lang="en-US" sz="1200" dirty="0"/>
          </a:p>
        </p:txBody>
      </p:sp>
      <p:sp>
        <p:nvSpPr>
          <p:cNvPr id="26" name="TextBox 25"/>
          <p:cNvSpPr txBox="1"/>
          <p:nvPr/>
        </p:nvSpPr>
        <p:spPr>
          <a:xfrm>
            <a:off x="2236284" y="3417022"/>
            <a:ext cx="591015" cy="461665"/>
          </a:xfrm>
          <a:prstGeom prst="rect">
            <a:avLst/>
          </a:prstGeom>
          <a:noFill/>
        </p:spPr>
        <p:txBody>
          <a:bodyPr wrap="square" rtlCol="0">
            <a:spAutoFit/>
          </a:bodyPr>
          <a:lstStyle/>
          <a:p>
            <a:r>
              <a:rPr lang="en-US" sz="1200" dirty="0" smtClean="0"/>
              <a:t>T3</a:t>
            </a:r>
          </a:p>
          <a:p>
            <a:r>
              <a:rPr lang="en-US" sz="1200" dirty="0" smtClean="0"/>
              <a:t>Begin</a:t>
            </a:r>
            <a:endParaRPr lang="en-US" sz="1200" dirty="0"/>
          </a:p>
        </p:txBody>
      </p:sp>
      <p:sp>
        <p:nvSpPr>
          <p:cNvPr id="27" name="TextBox 26"/>
          <p:cNvSpPr txBox="1"/>
          <p:nvPr/>
        </p:nvSpPr>
        <p:spPr>
          <a:xfrm>
            <a:off x="2655384" y="4159135"/>
            <a:ext cx="685800" cy="461665"/>
          </a:xfrm>
          <a:prstGeom prst="rect">
            <a:avLst/>
          </a:prstGeom>
          <a:noFill/>
        </p:spPr>
        <p:txBody>
          <a:bodyPr wrap="square" rtlCol="0">
            <a:spAutoFit/>
          </a:bodyPr>
          <a:lstStyle/>
          <a:p>
            <a:r>
              <a:rPr lang="en-US" sz="1200" dirty="0" smtClean="0"/>
              <a:t>T2</a:t>
            </a:r>
          </a:p>
          <a:p>
            <a:r>
              <a:rPr lang="en-US" sz="1200" dirty="0" smtClean="0"/>
              <a:t>Commit</a:t>
            </a:r>
            <a:endParaRPr lang="en-US" sz="1200" dirty="0"/>
          </a:p>
        </p:txBody>
      </p:sp>
      <p:sp>
        <p:nvSpPr>
          <p:cNvPr id="28" name="Rectangle 27"/>
          <p:cNvSpPr/>
          <p:nvPr/>
        </p:nvSpPr>
        <p:spPr>
          <a:xfrm>
            <a:off x="1143000" y="1524593"/>
            <a:ext cx="121734" cy="1218012"/>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1" name="TextBox 30"/>
          <p:cNvSpPr txBox="1"/>
          <p:nvPr/>
        </p:nvSpPr>
        <p:spPr>
          <a:xfrm>
            <a:off x="977590" y="947854"/>
            <a:ext cx="685800" cy="461665"/>
          </a:xfrm>
          <a:prstGeom prst="rect">
            <a:avLst/>
          </a:prstGeom>
          <a:noFill/>
        </p:spPr>
        <p:txBody>
          <a:bodyPr wrap="square" rtlCol="0">
            <a:spAutoFit/>
          </a:bodyPr>
          <a:lstStyle/>
          <a:p>
            <a:r>
              <a:rPr lang="en-US" sz="1200" dirty="0" smtClean="0"/>
              <a:t>Log Backup</a:t>
            </a:r>
            <a:endParaRPr lang="en-US" sz="1200" dirty="0"/>
          </a:p>
        </p:txBody>
      </p:sp>
      <p:sp>
        <p:nvSpPr>
          <p:cNvPr id="33" name="TextBox 32"/>
          <p:cNvSpPr txBox="1"/>
          <p:nvPr/>
        </p:nvSpPr>
        <p:spPr>
          <a:xfrm>
            <a:off x="2465350" y="1009367"/>
            <a:ext cx="685800" cy="461665"/>
          </a:xfrm>
          <a:prstGeom prst="rect">
            <a:avLst/>
          </a:prstGeom>
          <a:noFill/>
        </p:spPr>
        <p:txBody>
          <a:bodyPr wrap="square" rtlCol="0">
            <a:spAutoFit/>
          </a:bodyPr>
          <a:lstStyle/>
          <a:p>
            <a:r>
              <a:rPr lang="en-US" sz="1200" dirty="0" smtClean="0"/>
              <a:t>Log Backup</a:t>
            </a:r>
            <a:endParaRPr lang="en-US" sz="1200" dirty="0"/>
          </a:p>
        </p:txBody>
      </p:sp>
      <p:sp>
        <p:nvSpPr>
          <p:cNvPr id="34" name="Rectangle 33"/>
          <p:cNvSpPr/>
          <p:nvPr/>
        </p:nvSpPr>
        <p:spPr>
          <a:xfrm>
            <a:off x="2686516" y="1525188"/>
            <a:ext cx="121734" cy="1218012"/>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2" name="Rectangle 31"/>
          <p:cNvSpPr/>
          <p:nvPr/>
        </p:nvSpPr>
        <p:spPr>
          <a:xfrm>
            <a:off x="609599" y="1009367"/>
            <a:ext cx="134744" cy="1741603"/>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5" name="TextBox 34"/>
          <p:cNvSpPr txBox="1"/>
          <p:nvPr/>
        </p:nvSpPr>
        <p:spPr>
          <a:xfrm>
            <a:off x="401443" y="504775"/>
            <a:ext cx="685800" cy="461665"/>
          </a:xfrm>
          <a:prstGeom prst="rect">
            <a:avLst/>
          </a:prstGeom>
          <a:noFill/>
        </p:spPr>
        <p:txBody>
          <a:bodyPr wrap="square" rtlCol="0">
            <a:spAutoFit/>
          </a:bodyPr>
          <a:lstStyle/>
          <a:p>
            <a:r>
              <a:rPr lang="en-US" sz="1200" dirty="0" smtClean="0"/>
              <a:t>Full Backup</a:t>
            </a:r>
            <a:endParaRPr lang="en-US" sz="1200" dirty="0"/>
          </a:p>
        </p:txBody>
      </p:sp>
      <p:sp>
        <p:nvSpPr>
          <p:cNvPr id="30" name="TextBox 29"/>
          <p:cNvSpPr txBox="1"/>
          <p:nvPr/>
        </p:nvSpPr>
        <p:spPr>
          <a:xfrm>
            <a:off x="1795578" y="304800"/>
            <a:ext cx="5340504" cy="707886"/>
          </a:xfrm>
          <a:prstGeom prst="rect">
            <a:avLst/>
          </a:prstGeom>
          <a:noFill/>
        </p:spPr>
        <p:txBody>
          <a:bodyPr wrap="square" rtlCol="0">
            <a:spAutoFit/>
          </a:bodyPr>
          <a:lstStyle/>
          <a:p>
            <a:pPr algn="ctr"/>
            <a:r>
              <a:rPr lang="en-US" sz="4000" dirty="0" smtClean="0"/>
              <a:t>RPO Examples</a:t>
            </a:r>
            <a:endParaRPr lang="en-US" sz="4000" dirty="0"/>
          </a:p>
        </p:txBody>
      </p:sp>
    </p:spTree>
    <p:extLst>
      <p:ext uri="{BB962C8B-B14F-4D97-AF65-F5344CB8AC3E}">
        <p14:creationId xmlns:p14="http://schemas.microsoft.com/office/powerpoint/2010/main" xmlns="" val="166149301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551985" y="2133600"/>
            <a:ext cx="82296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p:cNvSpPr txBox="1"/>
          <p:nvPr/>
        </p:nvSpPr>
        <p:spPr>
          <a:xfrm>
            <a:off x="6369669" y="1471032"/>
            <a:ext cx="1219200" cy="381000"/>
          </a:xfrm>
          <a:prstGeom prst="rect">
            <a:avLst/>
          </a:prstGeom>
          <a:noFill/>
        </p:spPr>
        <p:txBody>
          <a:bodyPr wrap="square" rtlCol="0">
            <a:spAutoFit/>
          </a:bodyPr>
          <a:lstStyle/>
          <a:p>
            <a:r>
              <a:rPr lang="en-US" dirty="0" smtClean="0"/>
              <a:t>Time</a:t>
            </a:r>
            <a:endParaRPr lang="en-US" dirty="0"/>
          </a:p>
        </p:txBody>
      </p:sp>
      <p:sp>
        <p:nvSpPr>
          <p:cNvPr id="5" name="Right Arrow 4"/>
          <p:cNvSpPr/>
          <p:nvPr/>
        </p:nvSpPr>
        <p:spPr>
          <a:xfrm>
            <a:off x="7302654" y="1476608"/>
            <a:ext cx="1143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p:cNvSpPr txBox="1"/>
          <p:nvPr/>
        </p:nvSpPr>
        <p:spPr>
          <a:xfrm>
            <a:off x="2992708" y="3443945"/>
            <a:ext cx="1981200" cy="369332"/>
          </a:xfrm>
          <a:prstGeom prst="rect">
            <a:avLst/>
          </a:prstGeom>
          <a:noFill/>
        </p:spPr>
        <p:txBody>
          <a:bodyPr wrap="square" rtlCol="0">
            <a:spAutoFit/>
          </a:bodyPr>
          <a:lstStyle/>
          <a:p>
            <a:r>
              <a:rPr lang="en-US" dirty="0" smtClean="0"/>
              <a:t>Disaster Occurs</a:t>
            </a:r>
            <a:endParaRPr lang="en-US" dirty="0"/>
          </a:p>
        </p:txBody>
      </p:sp>
      <p:sp>
        <p:nvSpPr>
          <p:cNvPr id="8" name="Rectangle 7"/>
          <p:cNvSpPr/>
          <p:nvPr/>
        </p:nvSpPr>
        <p:spPr>
          <a:xfrm>
            <a:off x="5638800" y="2118732"/>
            <a:ext cx="121734" cy="19806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p:cNvSpPr txBox="1"/>
          <p:nvPr/>
        </p:nvSpPr>
        <p:spPr>
          <a:xfrm>
            <a:off x="5266162" y="4159135"/>
            <a:ext cx="1346975" cy="646331"/>
          </a:xfrm>
          <a:prstGeom prst="rect">
            <a:avLst/>
          </a:prstGeom>
          <a:noFill/>
        </p:spPr>
        <p:txBody>
          <a:bodyPr wrap="square" rtlCol="0">
            <a:spAutoFit/>
          </a:bodyPr>
          <a:lstStyle/>
          <a:p>
            <a:r>
              <a:rPr lang="en-US" dirty="0" smtClean="0"/>
              <a:t>Someone notices</a:t>
            </a:r>
            <a:endParaRPr lang="en-US" dirty="0"/>
          </a:p>
        </p:txBody>
      </p:sp>
      <p:sp>
        <p:nvSpPr>
          <p:cNvPr id="10" name="Rectangle 9"/>
          <p:cNvSpPr/>
          <p:nvPr/>
        </p:nvSpPr>
        <p:spPr>
          <a:xfrm>
            <a:off x="7162800"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Box 10"/>
          <p:cNvSpPr txBox="1"/>
          <p:nvPr/>
        </p:nvSpPr>
        <p:spPr>
          <a:xfrm>
            <a:off x="6610349" y="3430704"/>
            <a:ext cx="1051467" cy="646331"/>
          </a:xfrm>
          <a:prstGeom prst="rect">
            <a:avLst/>
          </a:prstGeom>
          <a:noFill/>
        </p:spPr>
        <p:txBody>
          <a:bodyPr wrap="square" rtlCol="0">
            <a:spAutoFit/>
          </a:bodyPr>
          <a:lstStyle/>
          <a:p>
            <a:r>
              <a:rPr lang="en-US" dirty="0" smtClean="0"/>
              <a:t>System </a:t>
            </a:r>
          </a:p>
          <a:p>
            <a:r>
              <a:rPr lang="en-US" dirty="0" smtClean="0"/>
              <a:t>Restored</a:t>
            </a:r>
            <a:endParaRPr lang="en-US" dirty="0"/>
          </a:p>
        </p:txBody>
      </p:sp>
      <p:sp>
        <p:nvSpPr>
          <p:cNvPr id="12" name="Rectangle 11"/>
          <p:cNvSpPr/>
          <p:nvPr/>
        </p:nvSpPr>
        <p:spPr>
          <a:xfrm>
            <a:off x="7924800" y="2096429"/>
            <a:ext cx="121734" cy="19806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p:cNvSpPr txBox="1"/>
          <p:nvPr/>
        </p:nvSpPr>
        <p:spPr>
          <a:xfrm>
            <a:off x="6966724" y="4159135"/>
            <a:ext cx="1814861" cy="381000"/>
          </a:xfrm>
          <a:prstGeom prst="rect">
            <a:avLst/>
          </a:prstGeom>
          <a:noFill/>
        </p:spPr>
        <p:txBody>
          <a:bodyPr wrap="square" rtlCol="0">
            <a:spAutoFit/>
          </a:bodyPr>
          <a:lstStyle/>
          <a:p>
            <a:r>
              <a:rPr lang="en-US" dirty="0" smtClean="0"/>
              <a:t>Clients Connect</a:t>
            </a:r>
            <a:endParaRPr lang="en-US" dirty="0"/>
          </a:p>
        </p:txBody>
      </p:sp>
      <p:sp>
        <p:nvSpPr>
          <p:cNvPr id="14" name="Rectangle 13"/>
          <p:cNvSpPr/>
          <p:nvPr/>
        </p:nvSpPr>
        <p:spPr>
          <a:xfrm>
            <a:off x="3875513"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Rectangle 14"/>
          <p:cNvSpPr/>
          <p:nvPr/>
        </p:nvSpPr>
        <p:spPr>
          <a:xfrm>
            <a:off x="8472138" y="5116905"/>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p:cNvSpPr txBox="1"/>
          <p:nvPr/>
        </p:nvSpPr>
        <p:spPr>
          <a:xfrm>
            <a:off x="5444117" y="5560147"/>
            <a:ext cx="727617" cy="369332"/>
          </a:xfrm>
          <a:prstGeom prst="rect">
            <a:avLst/>
          </a:prstGeom>
          <a:noFill/>
        </p:spPr>
        <p:txBody>
          <a:bodyPr wrap="square" rtlCol="0">
            <a:spAutoFit/>
          </a:bodyPr>
          <a:lstStyle/>
          <a:p>
            <a:r>
              <a:rPr lang="en-US" dirty="0" smtClean="0"/>
              <a:t>RPO</a:t>
            </a:r>
            <a:endParaRPr lang="en-US" dirty="0"/>
          </a:p>
        </p:txBody>
      </p:sp>
      <p:sp>
        <p:nvSpPr>
          <p:cNvPr id="17" name="Right Arrow 16"/>
          <p:cNvSpPr/>
          <p:nvPr/>
        </p:nvSpPr>
        <p:spPr>
          <a:xfrm>
            <a:off x="6134563" y="5614677"/>
            <a:ext cx="2076450" cy="260272"/>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Left Arrow 17"/>
          <p:cNvSpPr/>
          <p:nvPr/>
        </p:nvSpPr>
        <p:spPr>
          <a:xfrm>
            <a:off x="3421100" y="5652480"/>
            <a:ext cx="1912433" cy="222469"/>
          </a:xfrm>
          <a:prstGeom prst="lef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Rectangle 18"/>
          <p:cNvSpPr/>
          <p:nvPr/>
        </p:nvSpPr>
        <p:spPr>
          <a:xfrm>
            <a:off x="914400"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0" name="Rectangle 19"/>
          <p:cNvSpPr/>
          <p:nvPr/>
        </p:nvSpPr>
        <p:spPr>
          <a:xfrm>
            <a:off x="1338611" y="2133599"/>
            <a:ext cx="121734" cy="194343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1" name="Rectangle 20"/>
          <p:cNvSpPr/>
          <p:nvPr/>
        </p:nvSpPr>
        <p:spPr>
          <a:xfrm>
            <a:off x="1996533"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 name="TextBox 1"/>
          <p:cNvSpPr txBox="1"/>
          <p:nvPr/>
        </p:nvSpPr>
        <p:spPr>
          <a:xfrm>
            <a:off x="551985" y="3351612"/>
            <a:ext cx="591015" cy="461665"/>
          </a:xfrm>
          <a:prstGeom prst="rect">
            <a:avLst/>
          </a:prstGeom>
          <a:noFill/>
        </p:spPr>
        <p:txBody>
          <a:bodyPr wrap="square" rtlCol="0">
            <a:spAutoFit/>
          </a:bodyPr>
          <a:lstStyle/>
          <a:p>
            <a:r>
              <a:rPr lang="en-US" sz="1200" dirty="0" smtClean="0"/>
              <a:t>T1</a:t>
            </a:r>
          </a:p>
          <a:p>
            <a:r>
              <a:rPr lang="en-US" sz="1200" dirty="0" smtClean="0"/>
              <a:t>Begin</a:t>
            </a:r>
            <a:endParaRPr lang="en-US" sz="1200" dirty="0"/>
          </a:p>
        </p:txBody>
      </p:sp>
      <p:sp>
        <p:nvSpPr>
          <p:cNvPr id="22" name="TextBox 21"/>
          <p:cNvSpPr txBox="1"/>
          <p:nvPr/>
        </p:nvSpPr>
        <p:spPr>
          <a:xfrm>
            <a:off x="975267" y="4020634"/>
            <a:ext cx="685800" cy="461665"/>
          </a:xfrm>
          <a:prstGeom prst="rect">
            <a:avLst/>
          </a:prstGeom>
          <a:noFill/>
        </p:spPr>
        <p:txBody>
          <a:bodyPr wrap="square" rtlCol="0">
            <a:spAutoFit/>
          </a:bodyPr>
          <a:lstStyle/>
          <a:p>
            <a:r>
              <a:rPr lang="en-US" sz="1200" dirty="0" smtClean="0"/>
              <a:t>T1</a:t>
            </a:r>
          </a:p>
          <a:p>
            <a:r>
              <a:rPr lang="en-US" sz="1200" dirty="0" smtClean="0"/>
              <a:t>Commit</a:t>
            </a:r>
            <a:endParaRPr lang="en-US" sz="1200" dirty="0"/>
          </a:p>
        </p:txBody>
      </p:sp>
      <p:sp>
        <p:nvSpPr>
          <p:cNvPr id="23" name="Rectangle 22"/>
          <p:cNvSpPr/>
          <p:nvPr/>
        </p:nvSpPr>
        <p:spPr>
          <a:xfrm>
            <a:off x="2931841" y="2118732"/>
            <a:ext cx="121734" cy="194343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4" name="Rectangle 23"/>
          <p:cNvSpPr/>
          <p:nvPr/>
        </p:nvSpPr>
        <p:spPr>
          <a:xfrm>
            <a:off x="2470925"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5" name="TextBox 24"/>
          <p:cNvSpPr txBox="1"/>
          <p:nvPr/>
        </p:nvSpPr>
        <p:spPr>
          <a:xfrm>
            <a:off x="1638765" y="3397778"/>
            <a:ext cx="591015" cy="461665"/>
          </a:xfrm>
          <a:prstGeom prst="rect">
            <a:avLst/>
          </a:prstGeom>
          <a:noFill/>
        </p:spPr>
        <p:txBody>
          <a:bodyPr wrap="square" rtlCol="0">
            <a:spAutoFit/>
          </a:bodyPr>
          <a:lstStyle/>
          <a:p>
            <a:r>
              <a:rPr lang="en-US" sz="1200" dirty="0" smtClean="0"/>
              <a:t>T2</a:t>
            </a:r>
          </a:p>
          <a:p>
            <a:r>
              <a:rPr lang="en-US" sz="1200" dirty="0" smtClean="0"/>
              <a:t>Begin</a:t>
            </a:r>
            <a:endParaRPr lang="en-US" sz="1200" dirty="0"/>
          </a:p>
        </p:txBody>
      </p:sp>
      <p:sp>
        <p:nvSpPr>
          <p:cNvPr id="26" name="TextBox 25"/>
          <p:cNvSpPr txBox="1"/>
          <p:nvPr/>
        </p:nvSpPr>
        <p:spPr>
          <a:xfrm>
            <a:off x="2236284" y="3417022"/>
            <a:ext cx="591015" cy="461665"/>
          </a:xfrm>
          <a:prstGeom prst="rect">
            <a:avLst/>
          </a:prstGeom>
          <a:noFill/>
        </p:spPr>
        <p:txBody>
          <a:bodyPr wrap="square" rtlCol="0">
            <a:spAutoFit/>
          </a:bodyPr>
          <a:lstStyle/>
          <a:p>
            <a:r>
              <a:rPr lang="en-US" sz="1200" dirty="0" smtClean="0"/>
              <a:t>T3</a:t>
            </a:r>
          </a:p>
          <a:p>
            <a:r>
              <a:rPr lang="en-US" sz="1200" dirty="0" smtClean="0"/>
              <a:t>Begin</a:t>
            </a:r>
            <a:endParaRPr lang="en-US" sz="1200" dirty="0"/>
          </a:p>
        </p:txBody>
      </p:sp>
      <p:sp>
        <p:nvSpPr>
          <p:cNvPr id="27" name="TextBox 26"/>
          <p:cNvSpPr txBox="1"/>
          <p:nvPr/>
        </p:nvSpPr>
        <p:spPr>
          <a:xfrm>
            <a:off x="2655384" y="4159135"/>
            <a:ext cx="685800" cy="461665"/>
          </a:xfrm>
          <a:prstGeom prst="rect">
            <a:avLst/>
          </a:prstGeom>
          <a:noFill/>
        </p:spPr>
        <p:txBody>
          <a:bodyPr wrap="square" rtlCol="0">
            <a:spAutoFit/>
          </a:bodyPr>
          <a:lstStyle/>
          <a:p>
            <a:r>
              <a:rPr lang="en-US" sz="1200" dirty="0" smtClean="0"/>
              <a:t>T2</a:t>
            </a:r>
          </a:p>
          <a:p>
            <a:r>
              <a:rPr lang="en-US" sz="1200" dirty="0" smtClean="0"/>
              <a:t>Commit</a:t>
            </a:r>
            <a:endParaRPr lang="en-US" sz="1200" dirty="0"/>
          </a:p>
        </p:txBody>
      </p:sp>
      <p:sp>
        <p:nvSpPr>
          <p:cNvPr id="28" name="Rectangle 27"/>
          <p:cNvSpPr/>
          <p:nvPr/>
        </p:nvSpPr>
        <p:spPr>
          <a:xfrm>
            <a:off x="1143000" y="1524593"/>
            <a:ext cx="121734" cy="1218012"/>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1" name="TextBox 30"/>
          <p:cNvSpPr txBox="1"/>
          <p:nvPr/>
        </p:nvSpPr>
        <p:spPr>
          <a:xfrm>
            <a:off x="860967" y="914400"/>
            <a:ext cx="685800" cy="461665"/>
          </a:xfrm>
          <a:prstGeom prst="rect">
            <a:avLst/>
          </a:prstGeom>
          <a:noFill/>
        </p:spPr>
        <p:txBody>
          <a:bodyPr wrap="square" rtlCol="0">
            <a:spAutoFit/>
          </a:bodyPr>
          <a:lstStyle/>
          <a:p>
            <a:r>
              <a:rPr lang="en-US" sz="1200" dirty="0" smtClean="0"/>
              <a:t>Log Backup</a:t>
            </a:r>
            <a:endParaRPr lang="en-US" sz="1200" dirty="0"/>
          </a:p>
        </p:txBody>
      </p:sp>
      <p:sp>
        <p:nvSpPr>
          <p:cNvPr id="33" name="TextBox 32"/>
          <p:cNvSpPr txBox="1"/>
          <p:nvPr/>
        </p:nvSpPr>
        <p:spPr>
          <a:xfrm>
            <a:off x="2465350" y="1009367"/>
            <a:ext cx="685800" cy="461665"/>
          </a:xfrm>
          <a:prstGeom prst="rect">
            <a:avLst/>
          </a:prstGeom>
          <a:noFill/>
        </p:spPr>
        <p:txBody>
          <a:bodyPr wrap="square" rtlCol="0">
            <a:spAutoFit/>
          </a:bodyPr>
          <a:lstStyle/>
          <a:p>
            <a:r>
              <a:rPr lang="en-US" sz="1200" dirty="0" smtClean="0"/>
              <a:t>Log Backup</a:t>
            </a:r>
            <a:endParaRPr lang="en-US" sz="1200" dirty="0"/>
          </a:p>
        </p:txBody>
      </p:sp>
      <p:sp>
        <p:nvSpPr>
          <p:cNvPr id="34" name="Rectangle 33"/>
          <p:cNvSpPr/>
          <p:nvPr/>
        </p:nvSpPr>
        <p:spPr>
          <a:xfrm>
            <a:off x="2686516" y="1525188"/>
            <a:ext cx="121734" cy="1218012"/>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2" name="Rectangle 31"/>
          <p:cNvSpPr/>
          <p:nvPr/>
        </p:nvSpPr>
        <p:spPr>
          <a:xfrm>
            <a:off x="8445654"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5" name="TextBox 34"/>
          <p:cNvSpPr txBox="1"/>
          <p:nvPr/>
        </p:nvSpPr>
        <p:spPr>
          <a:xfrm>
            <a:off x="8211013" y="3504011"/>
            <a:ext cx="591015" cy="461665"/>
          </a:xfrm>
          <a:prstGeom prst="rect">
            <a:avLst/>
          </a:prstGeom>
          <a:noFill/>
        </p:spPr>
        <p:txBody>
          <a:bodyPr wrap="square" rtlCol="0">
            <a:spAutoFit/>
          </a:bodyPr>
          <a:lstStyle/>
          <a:p>
            <a:r>
              <a:rPr lang="en-US" sz="1200" dirty="0" smtClean="0"/>
              <a:t>T4</a:t>
            </a:r>
          </a:p>
          <a:p>
            <a:r>
              <a:rPr lang="en-US" sz="1200" dirty="0" smtClean="0"/>
              <a:t>Begin</a:t>
            </a:r>
            <a:endParaRPr lang="en-US" sz="1200" dirty="0"/>
          </a:p>
        </p:txBody>
      </p:sp>
      <p:sp>
        <p:nvSpPr>
          <p:cNvPr id="36" name="Rectangle 35"/>
          <p:cNvSpPr/>
          <p:nvPr/>
        </p:nvSpPr>
        <p:spPr>
          <a:xfrm>
            <a:off x="609599" y="1009367"/>
            <a:ext cx="134744" cy="1741603"/>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7" name="TextBox 36"/>
          <p:cNvSpPr txBox="1"/>
          <p:nvPr/>
        </p:nvSpPr>
        <p:spPr>
          <a:xfrm>
            <a:off x="401443" y="504775"/>
            <a:ext cx="685800" cy="461665"/>
          </a:xfrm>
          <a:prstGeom prst="rect">
            <a:avLst/>
          </a:prstGeom>
          <a:noFill/>
        </p:spPr>
        <p:txBody>
          <a:bodyPr wrap="square" rtlCol="0">
            <a:spAutoFit/>
          </a:bodyPr>
          <a:lstStyle/>
          <a:p>
            <a:r>
              <a:rPr lang="en-US" sz="1200" dirty="0" smtClean="0"/>
              <a:t>Full Backup</a:t>
            </a:r>
            <a:endParaRPr lang="en-US" sz="1200" dirty="0"/>
          </a:p>
        </p:txBody>
      </p:sp>
      <p:sp>
        <p:nvSpPr>
          <p:cNvPr id="38" name="TextBox 37"/>
          <p:cNvSpPr txBox="1"/>
          <p:nvPr/>
        </p:nvSpPr>
        <p:spPr>
          <a:xfrm>
            <a:off x="1795578" y="294047"/>
            <a:ext cx="5340504" cy="707886"/>
          </a:xfrm>
          <a:prstGeom prst="rect">
            <a:avLst/>
          </a:prstGeom>
          <a:noFill/>
        </p:spPr>
        <p:txBody>
          <a:bodyPr wrap="square" rtlCol="0">
            <a:spAutoFit/>
          </a:bodyPr>
          <a:lstStyle/>
          <a:p>
            <a:pPr algn="ctr"/>
            <a:r>
              <a:rPr lang="en-US" sz="4000" dirty="0" smtClean="0"/>
              <a:t>RPO Examples</a:t>
            </a:r>
            <a:endParaRPr lang="en-US" sz="4000" dirty="0"/>
          </a:p>
        </p:txBody>
      </p:sp>
    </p:spTree>
    <p:extLst>
      <p:ext uri="{BB962C8B-B14F-4D97-AF65-F5344CB8AC3E}">
        <p14:creationId xmlns:p14="http://schemas.microsoft.com/office/powerpoint/2010/main" xmlns="" val="384627102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38"/>
          <p:cNvSpPr txBox="1"/>
          <p:nvPr/>
        </p:nvSpPr>
        <p:spPr>
          <a:xfrm>
            <a:off x="1795578" y="294047"/>
            <a:ext cx="5340504" cy="707886"/>
          </a:xfrm>
          <a:prstGeom prst="rect">
            <a:avLst/>
          </a:prstGeom>
          <a:noFill/>
        </p:spPr>
        <p:txBody>
          <a:bodyPr wrap="square" rtlCol="0">
            <a:spAutoFit/>
          </a:bodyPr>
          <a:lstStyle/>
          <a:p>
            <a:pPr algn="ctr"/>
            <a:r>
              <a:rPr lang="en-US" sz="4000" dirty="0" smtClean="0"/>
              <a:t>RPO Examples</a:t>
            </a:r>
            <a:endParaRPr lang="en-US" sz="4000" dirty="0"/>
          </a:p>
        </p:txBody>
      </p:sp>
      <p:sp>
        <p:nvSpPr>
          <p:cNvPr id="3" name="Rounded Rectangle 2"/>
          <p:cNvSpPr/>
          <p:nvPr/>
        </p:nvSpPr>
        <p:spPr>
          <a:xfrm>
            <a:off x="551985" y="2133600"/>
            <a:ext cx="82296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p:cNvSpPr txBox="1"/>
          <p:nvPr/>
        </p:nvSpPr>
        <p:spPr>
          <a:xfrm>
            <a:off x="6369669" y="1471032"/>
            <a:ext cx="1219200" cy="381000"/>
          </a:xfrm>
          <a:prstGeom prst="rect">
            <a:avLst/>
          </a:prstGeom>
          <a:noFill/>
        </p:spPr>
        <p:txBody>
          <a:bodyPr wrap="square" rtlCol="0">
            <a:spAutoFit/>
          </a:bodyPr>
          <a:lstStyle/>
          <a:p>
            <a:r>
              <a:rPr lang="en-US" dirty="0" smtClean="0"/>
              <a:t>Time</a:t>
            </a:r>
            <a:endParaRPr lang="en-US" dirty="0"/>
          </a:p>
        </p:txBody>
      </p:sp>
      <p:sp>
        <p:nvSpPr>
          <p:cNvPr id="5" name="Right Arrow 4"/>
          <p:cNvSpPr/>
          <p:nvPr/>
        </p:nvSpPr>
        <p:spPr>
          <a:xfrm>
            <a:off x="7302654" y="1476608"/>
            <a:ext cx="1143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p:cNvSpPr txBox="1"/>
          <p:nvPr/>
        </p:nvSpPr>
        <p:spPr>
          <a:xfrm>
            <a:off x="2992708" y="3443945"/>
            <a:ext cx="1981200" cy="369332"/>
          </a:xfrm>
          <a:prstGeom prst="rect">
            <a:avLst/>
          </a:prstGeom>
          <a:noFill/>
        </p:spPr>
        <p:txBody>
          <a:bodyPr wrap="square" rtlCol="0">
            <a:spAutoFit/>
          </a:bodyPr>
          <a:lstStyle/>
          <a:p>
            <a:r>
              <a:rPr lang="en-US" dirty="0" smtClean="0"/>
              <a:t>Disaster Occurs</a:t>
            </a:r>
            <a:endParaRPr lang="en-US" dirty="0"/>
          </a:p>
        </p:txBody>
      </p:sp>
      <p:sp>
        <p:nvSpPr>
          <p:cNvPr id="8" name="Rectangle 7"/>
          <p:cNvSpPr/>
          <p:nvPr/>
        </p:nvSpPr>
        <p:spPr>
          <a:xfrm>
            <a:off x="5638800" y="2118732"/>
            <a:ext cx="121734" cy="19806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p:cNvSpPr txBox="1"/>
          <p:nvPr/>
        </p:nvSpPr>
        <p:spPr>
          <a:xfrm>
            <a:off x="5266162" y="4159135"/>
            <a:ext cx="1346975" cy="646331"/>
          </a:xfrm>
          <a:prstGeom prst="rect">
            <a:avLst/>
          </a:prstGeom>
          <a:noFill/>
        </p:spPr>
        <p:txBody>
          <a:bodyPr wrap="square" rtlCol="0">
            <a:spAutoFit/>
          </a:bodyPr>
          <a:lstStyle/>
          <a:p>
            <a:r>
              <a:rPr lang="en-US" dirty="0" smtClean="0"/>
              <a:t>Someone notices</a:t>
            </a:r>
            <a:endParaRPr lang="en-US" dirty="0"/>
          </a:p>
        </p:txBody>
      </p:sp>
      <p:sp>
        <p:nvSpPr>
          <p:cNvPr id="10" name="Rectangle 9"/>
          <p:cNvSpPr/>
          <p:nvPr/>
        </p:nvSpPr>
        <p:spPr>
          <a:xfrm>
            <a:off x="7162800"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Box 10"/>
          <p:cNvSpPr txBox="1"/>
          <p:nvPr/>
        </p:nvSpPr>
        <p:spPr>
          <a:xfrm>
            <a:off x="6610349" y="3430704"/>
            <a:ext cx="1051467" cy="646331"/>
          </a:xfrm>
          <a:prstGeom prst="rect">
            <a:avLst/>
          </a:prstGeom>
          <a:noFill/>
        </p:spPr>
        <p:txBody>
          <a:bodyPr wrap="square" rtlCol="0">
            <a:spAutoFit/>
          </a:bodyPr>
          <a:lstStyle/>
          <a:p>
            <a:r>
              <a:rPr lang="en-US" dirty="0" smtClean="0"/>
              <a:t>System </a:t>
            </a:r>
          </a:p>
          <a:p>
            <a:r>
              <a:rPr lang="en-US" dirty="0" smtClean="0"/>
              <a:t>Restored</a:t>
            </a:r>
            <a:endParaRPr lang="en-US" dirty="0"/>
          </a:p>
        </p:txBody>
      </p:sp>
      <p:sp>
        <p:nvSpPr>
          <p:cNvPr id="12" name="Rectangle 11"/>
          <p:cNvSpPr/>
          <p:nvPr/>
        </p:nvSpPr>
        <p:spPr>
          <a:xfrm>
            <a:off x="7924800" y="2096429"/>
            <a:ext cx="121734" cy="19806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p:cNvSpPr txBox="1"/>
          <p:nvPr/>
        </p:nvSpPr>
        <p:spPr>
          <a:xfrm>
            <a:off x="6966724" y="4159135"/>
            <a:ext cx="1814861" cy="381000"/>
          </a:xfrm>
          <a:prstGeom prst="rect">
            <a:avLst/>
          </a:prstGeom>
          <a:noFill/>
        </p:spPr>
        <p:txBody>
          <a:bodyPr wrap="square" rtlCol="0">
            <a:spAutoFit/>
          </a:bodyPr>
          <a:lstStyle/>
          <a:p>
            <a:r>
              <a:rPr lang="en-US" dirty="0" smtClean="0"/>
              <a:t>Clients Connect</a:t>
            </a:r>
            <a:endParaRPr lang="en-US" dirty="0"/>
          </a:p>
        </p:txBody>
      </p:sp>
      <p:sp>
        <p:nvSpPr>
          <p:cNvPr id="14" name="Rectangle 13"/>
          <p:cNvSpPr/>
          <p:nvPr/>
        </p:nvSpPr>
        <p:spPr>
          <a:xfrm>
            <a:off x="3875513"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Rectangle 14"/>
          <p:cNvSpPr/>
          <p:nvPr/>
        </p:nvSpPr>
        <p:spPr>
          <a:xfrm>
            <a:off x="8472138" y="5116905"/>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c</a:t>
            </a:r>
            <a:endParaRPr lang="en-US" dirty="0">
              <a:solidFill>
                <a:schemeClr val="tx1"/>
              </a:solidFill>
            </a:endParaRPr>
          </a:p>
        </p:txBody>
      </p:sp>
      <p:sp>
        <p:nvSpPr>
          <p:cNvPr id="16" name="TextBox 15"/>
          <p:cNvSpPr txBox="1"/>
          <p:nvPr/>
        </p:nvSpPr>
        <p:spPr>
          <a:xfrm>
            <a:off x="5444117" y="5560147"/>
            <a:ext cx="727617" cy="369332"/>
          </a:xfrm>
          <a:prstGeom prst="rect">
            <a:avLst/>
          </a:prstGeom>
          <a:noFill/>
        </p:spPr>
        <p:txBody>
          <a:bodyPr wrap="square" rtlCol="0">
            <a:spAutoFit/>
          </a:bodyPr>
          <a:lstStyle/>
          <a:p>
            <a:r>
              <a:rPr lang="en-US" dirty="0" smtClean="0"/>
              <a:t>RPO</a:t>
            </a:r>
            <a:endParaRPr lang="en-US" dirty="0"/>
          </a:p>
        </p:txBody>
      </p:sp>
      <p:sp>
        <p:nvSpPr>
          <p:cNvPr id="17" name="Right Arrow 16"/>
          <p:cNvSpPr/>
          <p:nvPr/>
        </p:nvSpPr>
        <p:spPr>
          <a:xfrm>
            <a:off x="6134563" y="5614677"/>
            <a:ext cx="2076450" cy="260272"/>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Left Arrow 17"/>
          <p:cNvSpPr/>
          <p:nvPr/>
        </p:nvSpPr>
        <p:spPr>
          <a:xfrm>
            <a:off x="3151150" y="5652480"/>
            <a:ext cx="2182383" cy="222469"/>
          </a:xfrm>
          <a:prstGeom prst="lef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Rectangle 18"/>
          <p:cNvSpPr/>
          <p:nvPr/>
        </p:nvSpPr>
        <p:spPr>
          <a:xfrm>
            <a:off x="914400"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0" name="Rectangle 19"/>
          <p:cNvSpPr/>
          <p:nvPr/>
        </p:nvSpPr>
        <p:spPr>
          <a:xfrm>
            <a:off x="1338611" y="2133599"/>
            <a:ext cx="121734" cy="194343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1" name="Rectangle 20"/>
          <p:cNvSpPr/>
          <p:nvPr/>
        </p:nvSpPr>
        <p:spPr>
          <a:xfrm>
            <a:off x="1996533"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 name="TextBox 1"/>
          <p:cNvSpPr txBox="1"/>
          <p:nvPr/>
        </p:nvSpPr>
        <p:spPr>
          <a:xfrm>
            <a:off x="551985" y="3351612"/>
            <a:ext cx="591015" cy="461665"/>
          </a:xfrm>
          <a:prstGeom prst="rect">
            <a:avLst/>
          </a:prstGeom>
          <a:noFill/>
        </p:spPr>
        <p:txBody>
          <a:bodyPr wrap="square" rtlCol="0">
            <a:spAutoFit/>
          </a:bodyPr>
          <a:lstStyle/>
          <a:p>
            <a:r>
              <a:rPr lang="en-US" sz="1200" dirty="0" smtClean="0"/>
              <a:t>T1</a:t>
            </a:r>
          </a:p>
          <a:p>
            <a:r>
              <a:rPr lang="en-US" sz="1200" dirty="0" smtClean="0"/>
              <a:t>Begin</a:t>
            </a:r>
            <a:endParaRPr lang="en-US" sz="1200" dirty="0"/>
          </a:p>
        </p:txBody>
      </p:sp>
      <p:sp>
        <p:nvSpPr>
          <p:cNvPr id="22" name="TextBox 21"/>
          <p:cNvSpPr txBox="1"/>
          <p:nvPr/>
        </p:nvSpPr>
        <p:spPr>
          <a:xfrm>
            <a:off x="975267" y="4020634"/>
            <a:ext cx="685800" cy="461665"/>
          </a:xfrm>
          <a:prstGeom prst="rect">
            <a:avLst/>
          </a:prstGeom>
          <a:noFill/>
        </p:spPr>
        <p:txBody>
          <a:bodyPr wrap="square" rtlCol="0">
            <a:spAutoFit/>
          </a:bodyPr>
          <a:lstStyle/>
          <a:p>
            <a:r>
              <a:rPr lang="en-US" sz="1200" dirty="0" smtClean="0"/>
              <a:t>T1</a:t>
            </a:r>
          </a:p>
          <a:p>
            <a:r>
              <a:rPr lang="en-US" sz="1200" dirty="0" smtClean="0"/>
              <a:t>Commit</a:t>
            </a:r>
            <a:endParaRPr lang="en-US" sz="1200" dirty="0"/>
          </a:p>
        </p:txBody>
      </p:sp>
      <p:sp>
        <p:nvSpPr>
          <p:cNvPr id="23" name="Rectangle 22"/>
          <p:cNvSpPr/>
          <p:nvPr/>
        </p:nvSpPr>
        <p:spPr>
          <a:xfrm>
            <a:off x="2931841" y="2118732"/>
            <a:ext cx="121734" cy="194343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4" name="Rectangle 23"/>
          <p:cNvSpPr/>
          <p:nvPr/>
        </p:nvSpPr>
        <p:spPr>
          <a:xfrm>
            <a:off x="2470925"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5" name="TextBox 24"/>
          <p:cNvSpPr txBox="1"/>
          <p:nvPr/>
        </p:nvSpPr>
        <p:spPr>
          <a:xfrm>
            <a:off x="1638765" y="3397778"/>
            <a:ext cx="591015" cy="461665"/>
          </a:xfrm>
          <a:prstGeom prst="rect">
            <a:avLst/>
          </a:prstGeom>
          <a:noFill/>
        </p:spPr>
        <p:txBody>
          <a:bodyPr wrap="square" rtlCol="0">
            <a:spAutoFit/>
          </a:bodyPr>
          <a:lstStyle/>
          <a:p>
            <a:r>
              <a:rPr lang="en-US" sz="1200" dirty="0" smtClean="0"/>
              <a:t>T2</a:t>
            </a:r>
          </a:p>
          <a:p>
            <a:r>
              <a:rPr lang="en-US" sz="1200" dirty="0" smtClean="0"/>
              <a:t>Begin</a:t>
            </a:r>
            <a:endParaRPr lang="en-US" sz="1200" dirty="0"/>
          </a:p>
        </p:txBody>
      </p:sp>
      <p:sp>
        <p:nvSpPr>
          <p:cNvPr id="26" name="TextBox 25"/>
          <p:cNvSpPr txBox="1"/>
          <p:nvPr/>
        </p:nvSpPr>
        <p:spPr>
          <a:xfrm>
            <a:off x="2236284" y="3417022"/>
            <a:ext cx="591015" cy="461665"/>
          </a:xfrm>
          <a:prstGeom prst="rect">
            <a:avLst/>
          </a:prstGeom>
          <a:noFill/>
        </p:spPr>
        <p:txBody>
          <a:bodyPr wrap="square" rtlCol="0">
            <a:spAutoFit/>
          </a:bodyPr>
          <a:lstStyle/>
          <a:p>
            <a:r>
              <a:rPr lang="en-US" sz="1200" dirty="0" smtClean="0"/>
              <a:t>T3</a:t>
            </a:r>
          </a:p>
          <a:p>
            <a:r>
              <a:rPr lang="en-US" sz="1200" dirty="0" smtClean="0"/>
              <a:t>Begin</a:t>
            </a:r>
            <a:endParaRPr lang="en-US" sz="1200" dirty="0"/>
          </a:p>
        </p:txBody>
      </p:sp>
      <p:sp>
        <p:nvSpPr>
          <p:cNvPr id="27" name="TextBox 26"/>
          <p:cNvSpPr txBox="1"/>
          <p:nvPr/>
        </p:nvSpPr>
        <p:spPr>
          <a:xfrm>
            <a:off x="2655384" y="4159135"/>
            <a:ext cx="685800" cy="461665"/>
          </a:xfrm>
          <a:prstGeom prst="rect">
            <a:avLst/>
          </a:prstGeom>
          <a:noFill/>
        </p:spPr>
        <p:txBody>
          <a:bodyPr wrap="square" rtlCol="0">
            <a:spAutoFit/>
          </a:bodyPr>
          <a:lstStyle/>
          <a:p>
            <a:r>
              <a:rPr lang="en-US" sz="1200" dirty="0" smtClean="0"/>
              <a:t>T2</a:t>
            </a:r>
          </a:p>
          <a:p>
            <a:r>
              <a:rPr lang="en-US" sz="1200" dirty="0" smtClean="0"/>
              <a:t>Commit</a:t>
            </a:r>
            <a:endParaRPr lang="en-US" sz="1200" dirty="0"/>
          </a:p>
        </p:txBody>
      </p:sp>
      <p:sp>
        <p:nvSpPr>
          <p:cNvPr id="28" name="Rectangle 27"/>
          <p:cNvSpPr/>
          <p:nvPr/>
        </p:nvSpPr>
        <p:spPr>
          <a:xfrm>
            <a:off x="1143000" y="1524593"/>
            <a:ext cx="121734" cy="1218012"/>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1" name="TextBox 30"/>
          <p:cNvSpPr txBox="1"/>
          <p:nvPr/>
        </p:nvSpPr>
        <p:spPr>
          <a:xfrm>
            <a:off x="860967" y="914400"/>
            <a:ext cx="685800" cy="461665"/>
          </a:xfrm>
          <a:prstGeom prst="rect">
            <a:avLst/>
          </a:prstGeom>
          <a:noFill/>
        </p:spPr>
        <p:txBody>
          <a:bodyPr wrap="square" rtlCol="0">
            <a:spAutoFit/>
          </a:bodyPr>
          <a:lstStyle/>
          <a:p>
            <a:r>
              <a:rPr lang="en-US" sz="1200" dirty="0" smtClean="0"/>
              <a:t>Log Backup</a:t>
            </a:r>
            <a:endParaRPr lang="en-US" sz="1200" dirty="0"/>
          </a:p>
        </p:txBody>
      </p:sp>
      <p:sp>
        <p:nvSpPr>
          <p:cNvPr id="33" name="TextBox 32"/>
          <p:cNvSpPr txBox="1"/>
          <p:nvPr/>
        </p:nvSpPr>
        <p:spPr>
          <a:xfrm>
            <a:off x="2465350" y="1009367"/>
            <a:ext cx="685800" cy="461665"/>
          </a:xfrm>
          <a:prstGeom prst="rect">
            <a:avLst/>
          </a:prstGeom>
          <a:noFill/>
        </p:spPr>
        <p:txBody>
          <a:bodyPr wrap="square" rtlCol="0">
            <a:spAutoFit/>
          </a:bodyPr>
          <a:lstStyle/>
          <a:p>
            <a:r>
              <a:rPr lang="en-US" sz="1200" dirty="0" smtClean="0"/>
              <a:t>Log Backup</a:t>
            </a:r>
            <a:endParaRPr lang="en-US" sz="1200" dirty="0"/>
          </a:p>
        </p:txBody>
      </p:sp>
      <p:sp>
        <p:nvSpPr>
          <p:cNvPr id="34" name="Rectangle 33"/>
          <p:cNvSpPr/>
          <p:nvPr/>
        </p:nvSpPr>
        <p:spPr>
          <a:xfrm>
            <a:off x="2686516" y="1525188"/>
            <a:ext cx="121734" cy="1218012"/>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2" name="Rectangle 31"/>
          <p:cNvSpPr/>
          <p:nvPr/>
        </p:nvSpPr>
        <p:spPr>
          <a:xfrm>
            <a:off x="8445654"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5" name="TextBox 34"/>
          <p:cNvSpPr txBox="1"/>
          <p:nvPr/>
        </p:nvSpPr>
        <p:spPr>
          <a:xfrm>
            <a:off x="8211013" y="3504011"/>
            <a:ext cx="591015" cy="461665"/>
          </a:xfrm>
          <a:prstGeom prst="rect">
            <a:avLst/>
          </a:prstGeom>
          <a:noFill/>
        </p:spPr>
        <p:txBody>
          <a:bodyPr wrap="square" rtlCol="0">
            <a:spAutoFit/>
          </a:bodyPr>
          <a:lstStyle/>
          <a:p>
            <a:r>
              <a:rPr lang="en-US" sz="1200" dirty="0" smtClean="0"/>
              <a:t>T4</a:t>
            </a:r>
          </a:p>
          <a:p>
            <a:r>
              <a:rPr lang="en-US" sz="1200" dirty="0" smtClean="0"/>
              <a:t>Begin</a:t>
            </a:r>
            <a:endParaRPr lang="en-US" sz="1200" dirty="0"/>
          </a:p>
        </p:txBody>
      </p:sp>
      <p:sp>
        <p:nvSpPr>
          <p:cNvPr id="6" name="TextBox 5"/>
          <p:cNvSpPr txBox="1"/>
          <p:nvPr/>
        </p:nvSpPr>
        <p:spPr>
          <a:xfrm>
            <a:off x="2367078" y="6104084"/>
            <a:ext cx="3750525" cy="461665"/>
          </a:xfrm>
          <a:prstGeom prst="rect">
            <a:avLst/>
          </a:prstGeom>
          <a:noFill/>
        </p:spPr>
        <p:txBody>
          <a:bodyPr wrap="square" rtlCol="0">
            <a:spAutoFit/>
          </a:bodyPr>
          <a:lstStyle/>
          <a:p>
            <a:r>
              <a:rPr lang="en-US" sz="2400" dirty="0" smtClean="0"/>
              <a:t>With Tail Log</a:t>
            </a:r>
            <a:endParaRPr lang="en-US" sz="2400" dirty="0"/>
          </a:p>
        </p:txBody>
      </p:sp>
      <p:sp>
        <p:nvSpPr>
          <p:cNvPr id="36" name="Rectangle 35"/>
          <p:cNvSpPr/>
          <p:nvPr/>
        </p:nvSpPr>
        <p:spPr>
          <a:xfrm>
            <a:off x="2941597" y="4620800"/>
            <a:ext cx="121734" cy="14026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7" name="Rectangle 36"/>
          <p:cNvSpPr/>
          <p:nvPr/>
        </p:nvSpPr>
        <p:spPr>
          <a:xfrm>
            <a:off x="609599" y="1009367"/>
            <a:ext cx="134744" cy="1741603"/>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8" name="TextBox 37"/>
          <p:cNvSpPr txBox="1"/>
          <p:nvPr/>
        </p:nvSpPr>
        <p:spPr>
          <a:xfrm>
            <a:off x="401443" y="504775"/>
            <a:ext cx="685800" cy="461665"/>
          </a:xfrm>
          <a:prstGeom prst="rect">
            <a:avLst/>
          </a:prstGeom>
          <a:noFill/>
        </p:spPr>
        <p:txBody>
          <a:bodyPr wrap="square" rtlCol="0">
            <a:spAutoFit/>
          </a:bodyPr>
          <a:lstStyle/>
          <a:p>
            <a:r>
              <a:rPr lang="en-US" sz="1200" dirty="0" smtClean="0"/>
              <a:t>Full Backup</a:t>
            </a:r>
            <a:endParaRPr lang="en-US" sz="1200" dirty="0"/>
          </a:p>
        </p:txBody>
      </p:sp>
    </p:spTree>
    <p:extLst>
      <p:ext uri="{BB962C8B-B14F-4D97-AF65-F5344CB8AC3E}">
        <p14:creationId xmlns:p14="http://schemas.microsoft.com/office/powerpoint/2010/main" xmlns="" val="396212184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551985" y="2133600"/>
            <a:ext cx="82296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p:cNvSpPr txBox="1"/>
          <p:nvPr/>
        </p:nvSpPr>
        <p:spPr>
          <a:xfrm>
            <a:off x="6369669" y="1471032"/>
            <a:ext cx="1219200" cy="381000"/>
          </a:xfrm>
          <a:prstGeom prst="rect">
            <a:avLst/>
          </a:prstGeom>
          <a:noFill/>
        </p:spPr>
        <p:txBody>
          <a:bodyPr wrap="square" rtlCol="0">
            <a:spAutoFit/>
          </a:bodyPr>
          <a:lstStyle/>
          <a:p>
            <a:r>
              <a:rPr lang="en-US" dirty="0" smtClean="0"/>
              <a:t>Time</a:t>
            </a:r>
            <a:endParaRPr lang="en-US" dirty="0"/>
          </a:p>
        </p:txBody>
      </p:sp>
      <p:sp>
        <p:nvSpPr>
          <p:cNvPr id="5" name="Right Arrow 4"/>
          <p:cNvSpPr/>
          <p:nvPr/>
        </p:nvSpPr>
        <p:spPr>
          <a:xfrm>
            <a:off x="7302654" y="1476608"/>
            <a:ext cx="1143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p:cNvSpPr txBox="1"/>
          <p:nvPr/>
        </p:nvSpPr>
        <p:spPr>
          <a:xfrm>
            <a:off x="2992708" y="3443945"/>
            <a:ext cx="1981200" cy="369332"/>
          </a:xfrm>
          <a:prstGeom prst="rect">
            <a:avLst/>
          </a:prstGeom>
          <a:noFill/>
        </p:spPr>
        <p:txBody>
          <a:bodyPr wrap="square" rtlCol="0">
            <a:spAutoFit/>
          </a:bodyPr>
          <a:lstStyle/>
          <a:p>
            <a:r>
              <a:rPr lang="en-US" dirty="0" smtClean="0"/>
              <a:t>Disaster Occurs</a:t>
            </a:r>
            <a:endParaRPr lang="en-US" dirty="0"/>
          </a:p>
        </p:txBody>
      </p:sp>
      <p:sp>
        <p:nvSpPr>
          <p:cNvPr id="8" name="Rectangle 7"/>
          <p:cNvSpPr/>
          <p:nvPr/>
        </p:nvSpPr>
        <p:spPr>
          <a:xfrm>
            <a:off x="5638800" y="2118732"/>
            <a:ext cx="121734" cy="19806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p:cNvSpPr txBox="1"/>
          <p:nvPr/>
        </p:nvSpPr>
        <p:spPr>
          <a:xfrm>
            <a:off x="5266162" y="4159135"/>
            <a:ext cx="1346975" cy="646331"/>
          </a:xfrm>
          <a:prstGeom prst="rect">
            <a:avLst/>
          </a:prstGeom>
          <a:noFill/>
        </p:spPr>
        <p:txBody>
          <a:bodyPr wrap="square" rtlCol="0">
            <a:spAutoFit/>
          </a:bodyPr>
          <a:lstStyle/>
          <a:p>
            <a:r>
              <a:rPr lang="en-US" dirty="0" smtClean="0"/>
              <a:t>Someone notices</a:t>
            </a:r>
            <a:endParaRPr lang="en-US" dirty="0"/>
          </a:p>
        </p:txBody>
      </p:sp>
      <p:sp>
        <p:nvSpPr>
          <p:cNvPr id="10" name="Rectangle 9"/>
          <p:cNvSpPr/>
          <p:nvPr/>
        </p:nvSpPr>
        <p:spPr>
          <a:xfrm>
            <a:off x="7162800"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Box 10"/>
          <p:cNvSpPr txBox="1"/>
          <p:nvPr/>
        </p:nvSpPr>
        <p:spPr>
          <a:xfrm>
            <a:off x="6610349" y="3430704"/>
            <a:ext cx="1051467" cy="646331"/>
          </a:xfrm>
          <a:prstGeom prst="rect">
            <a:avLst/>
          </a:prstGeom>
          <a:noFill/>
        </p:spPr>
        <p:txBody>
          <a:bodyPr wrap="square" rtlCol="0">
            <a:spAutoFit/>
          </a:bodyPr>
          <a:lstStyle/>
          <a:p>
            <a:r>
              <a:rPr lang="en-US" dirty="0" smtClean="0"/>
              <a:t>System </a:t>
            </a:r>
          </a:p>
          <a:p>
            <a:r>
              <a:rPr lang="en-US" dirty="0" smtClean="0"/>
              <a:t>Restored</a:t>
            </a:r>
            <a:endParaRPr lang="en-US" dirty="0"/>
          </a:p>
        </p:txBody>
      </p:sp>
      <p:sp>
        <p:nvSpPr>
          <p:cNvPr id="12" name="Rectangle 11"/>
          <p:cNvSpPr/>
          <p:nvPr/>
        </p:nvSpPr>
        <p:spPr>
          <a:xfrm>
            <a:off x="7924800" y="2096429"/>
            <a:ext cx="121734" cy="19806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p:cNvSpPr txBox="1"/>
          <p:nvPr/>
        </p:nvSpPr>
        <p:spPr>
          <a:xfrm>
            <a:off x="6966724" y="4159135"/>
            <a:ext cx="1814861" cy="381000"/>
          </a:xfrm>
          <a:prstGeom prst="rect">
            <a:avLst/>
          </a:prstGeom>
          <a:noFill/>
        </p:spPr>
        <p:txBody>
          <a:bodyPr wrap="square" rtlCol="0">
            <a:spAutoFit/>
          </a:bodyPr>
          <a:lstStyle/>
          <a:p>
            <a:r>
              <a:rPr lang="en-US" dirty="0" smtClean="0"/>
              <a:t>Clients Connect</a:t>
            </a:r>
            <a:endParaRPr lang="en-US" dirty="0"/>
          </a:p>
        </p:txBody>
      </p:sp>
      <p:sp>
        <p:nvSpPr>
          <p:cNvPr id="14" name="Rectangle 13"/>
          <p:cNvSpPr/>
          <p:nvPr/>
        </p:nvSpPr>
        <p:spPr>
          <a:xfrm>
            <a:off x="3875513"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Rectangle 14"/>
          <p:cNvSpPr/>
          <p:nvPr/>
        </p:nvSpPr>
        <p:spPr>
          <a:xfrm>
            <a:off x="8472138" y="5116905"/>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p:cNvSpPr txBox="1"/>
          <p:nvPr/>
        </p:nvSpPr>
        <p:spPr>
          <a:xfrm>
            <a:off x="5444117" y="5560147"/>
            <a:ext cx="727617" cy="369332"/>
          </a:xfrm>
          <a:prstGeom prst="rect">
            <a:avLst/>
          </a:prstGeom>
          <a:noFill/>
        </p:spPr>
        <p:txBody>
          <a:bodyPr wrap="square" rtlCol="0">
            <a:spAutoFit/>
          </a:bodyPr>
          <a:lstStyle/>
          <a:p>
            <a:r>
              <a:rPr lang="en-US" dirty="0" smtClean="0"/>
              <a:t>RPO</a:t>
            </a:r>
            <a:endParaRPr lang="en-US" dirty="0"/>
          </a:p>
        </p:txBody>
      </p:sp>
      <p:sp>
        <p:nvSpPr>
          <p:cNvPr id="17" name="Right Arrow 16"/>
          <p:cNvSpPr/>
          <p:nvPr/>
        </p:nvSpPr>
        <p:spPr>
          <a:xfrm>
            <a:off x="6134563" y="5614677"/>
            <a:ext cx="2076450" cy="260272"/>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Left Arrow 17"/>
          <p:cNvSpPr/>
          <p:nvPr/>
        </p:nvSpPr>
        <p:spPr>
          <a:xfrm>
            <a:off x="1460346" y="5652480"/>
            <a:ext cx="3873188" cy="222469"/>
          </a:xfrm>
          <a:prstGeom prst="lef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Rectangle 18"/>
          <p:cNvSpPr/>
          <p:nvPr/>
        </p:nvSpPr>
        <p:spPr>
          <a:xfrm>
            <a:off x="914400"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0" name="Rectangle 19"/>
          <p:cNvSpPr/>
          <p:nvPr/>
        </p:nvSpPr>
        <p:spPr>
          <a:xfrm>
            <a:off x="1338611" y="2133599"/>
            <a:ext cx="121734" cy="194343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1" name="Rectangle 20"/>
          <p:cNvSpPr/>
          <p:nvPr/>
        </p:nvSpPr>
        <p:spPr>
          <a:xfrm>
            <a:off x="1996533"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 name="TextBox 1"/>
          <p:cNvSpPr txBox="1"/>
          <p:nvPr/>
        </p:nvSpPr>
        <p:spPr>
          <a:xfrm>
            <a:off x="551985" y="3351612"/>
            <a:ext cx="591015" cy="461665"/>
          </a:xfrm>
          <a:prstGeom prst="rect">
            <a:avLst/>
          </a:prstGeom>
          <a:noFill/>
        </p:spPr>
        <p:txBody>
          <a:bodyPr wrap="square" rtlCol="0">
            <a:spAutoFit/>
          </a:bodyPr>
          <a:lstStyle/>
          <a:p>
            <a:r>
              <a:rPr lang="en-US" sz="1200" dirty="0" smtClean="0"/>
              <a:t>T1</a:t>
            </a:r>
          </a:p>
          <a:p>
            <a:r>
              <a:rPr lang="en-US" sz="1200" dirty="0" smtClean="0"/>
              <a:t>Begin</a:t>
            </a:r>
            <a:endParaRPr lang="en-US" sz="1200" dirty="0"/>
          </a:p>
        </p:txBody>
      </p:sp>
      <p:sp>
        <p:nvSpPr>
          <p:cNvPr id="22" name="TextBox 21"/>
          <p:cNvSpPr txBox="1"/>
          <p:nvPr/>
        </p:nvSpPr>
        <p:spPr>
          <a:xfrm>
            <a:off x="975267" y="4020634"/>
            <a:ext cx="685800" cy="461665"/>
          </a:xfrm>
          <a:prstGeom prst="rect">
            <a:avLst/>
          </a:prstGeom>
          <a:noFill/>
        </p:spPr>
        <p:txBody>
          <a:bodyPr wrap="square" rtlCol="0">
            <a:spAutoFit/>
          </a:bodyPr>
          <a:lstStyle/>
          <a:p>
            <a:r>
              <a:rPr lang="en-US" sz="1200" dirty="0" smtClean="0"/>
              <a:t>T1</a:t>
            </a:r>
          </a:p>
          <a:p>
            <a:r>
              <a:rPr lang="en-US" sz="1200" dirty="0" smtClean="0"/>
              <a:t>Commit</a:t>
            </a:r>
            <a:endParaRPr lang="en-US" sz="1200" dirty="0"/>
          </a:p>
        </p:txBody>
      </p:sp>
      <p:sp>
        <p:nvSpPr>
          <p:cNvPr id="23" name="Rectangle 22"/>
          <p:cNvSpPr/>
          <p:nvPr/>
        </p:nvSpPr>
        <p:spPr>
          <a:xfrm>
            <a:off x="2931841" y="2118732"/>
            <a:ext cx="121734" cy="194343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4" name="Rectangle 23"/>
          <p:cNvSpPr/>
          <p:nvPr/>
        </p:nvSpPr>
        <p:spPr>
          <a:xfrm>
            <a:off x="2470925"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5" name="TextBox 24"/>
          <p:cNvSpPr txBox="1"/>
          <p:nvPr/>
        </p:nvSpPr>
        <p:spPr>
          <a:xfrm>
            <a:off x="1638765" y="3397778"/>
            <a:ext cx="591015" cy="461665"/>
          </a:xfrm>
          <a:prstGeom prst="rect">
            <a:avLst/>
          </a:prstGeom>
          <a:noFill/>
        </p:spPr>
        <p:txBody>
          <a:bodyPr wrap="square" rtlCol="0">
            <a:spAutoFit/>
          </a:bodyPr>
          <a:lstStyle/>
          <a:p>
            <a:r>
              <a:rPr lang="en-US" sz="1200" dirty="0" smtClean="0"/>
              <a:t>T2</a:t>
            </a:r>
          </a:p>
          <a:p>
            <a:r>
              <a:rPr lang="en-US" sz="1200" dirty="0" smtClean="0"/>
              <a:t>Begin</a:t>
            </a:r>
            <a:endParaRPr lang="en-US" sz="1200" dirty="0"/>
          </a:p>
        </p:txBody>
      </p:sp>
      <p:sp>
        <p:nvSpPr>
          <p:cNvPr id="26" name="TextBox 25"/>
          <p:cNvSpPr txBox="1"/>
          <p:nvPr/>
        </p:nvSpPr>
        <p:spPr>
          <a:xfrm>
            <a:off x="2236284" y="3417022"/>
            <a:ext cx="591015" cy="461665"/>
          </a:xfrm>
          <a:prstGeom prst="rect">
            <a:avLst/>
          </a:prstGeom>
          <a:noFill/>
        </p:spPr>
        <p:txBody>
          <a:bodyPr wrap="square" rtlCol="0">
            <a:spAutoFit/>
          </a:bodyPr>
          <a:lstStyle/>
          <a:p>
            <a:r>
              <a:rPr lang="en-US" sz="1200" dirty="0" smtClean="0"/>
              <a:t>T3</a:t>
            </a:r>
          </a:p>
          <a:p>
            <a:r>
              <a:rPr lang="en-US" sz="1200" dirty="0" smtClean="0"/>
              <a:t>Begin</a:t>
            </a:r>
            <a:endParaRPr lang="en-US" sz="1200" dirty="0"/>
          </a:p>
        </p:txBody>
      </p:sp>
      <p:sp>
        <p:nvSpPr>
          <p:cNvPr id="27" name="TextBox 26"/>
          <p:cNvSpPr txBox="1"/>
          <p:nvPr/>
        </p:nvSpPr>
        <p:spPr>
          <a:xfrm>
            <a:off x="2655384" y="4159135"/>
            <a:ext cx="685800" cy="461665"/>
          </a:xfrm>
          <a:prstGeom prst="rect">
            <a:avLst/>
          </a:prstGeom>
          <a:noFill/>
        </p:spPr>
        <p:txBody>
          <a:bodyPr wrap="square" rtlCol="0">
            <a:spAutoFit/>
          </a:bodyPr>
          <a:lstStyle/>
          <a:p>
            <a:r>
              <a:rPr lang="en-US" sz="1200" dirty="0" smtClean="0"/>
              <a:t>T2</a:t>
            </a:r>
          </a:p>
          <a:p>
            <a:r>
              <a:rPr lang="en-US" sz="1200" dirty="0" smtClean="0"/>
              <a:t>Commit</a:t>
            </a:r>
            <a:endParaRPr lang="en-US" sz="1200" dirty="0"/>
          </a:p>
        </p:txBody>
      </p:sp>
      <p:sp>
        <p:nvSpPr>
          <p:cNvPr id="28" name="Rectangle 27"/>
          <p:cNvSpPr/>
          <p:nvPr/>
        </p:nvSpPr>
        <p:spPr>
          <a:xfrm>
            <a:off x="1143000" y="1524593"/>
            <a:ext cx="121734" cy="1218012"/>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1" name="TextBox 30"/>
          <p:cNvSpPr txBox="1"/>
          <p:nvPr/>
        </p:nvSpPr>
        <p:spPr>
          <a:xfrm>
            <a:off x="860967" y="914400"/>
            <a:ext cx="685800" cy="461665"/>
          </a:xfrm>
          <a:prstGeom prst="rect">
            <a:avLst/>
          </a:prstGeom>
          <a:noFill/>
        </p:spPr>
        <p:txBody>
          <a:bodyPr wrap="square" rtlCol="0">
            <a:spAutoFit/>
          </a:bodyPr>
          <a:lstStyle/>
          <a:p>
            <a:r>
              <a:rPr lang="en-US" sz="1200" dirty="0" smtClean="0"/>
              <a:t>Log Backup</a:t>
            </a:r>
            <a:endParaRPr lang="en-US" sz="1200" dirty="0"/>
          </a:p>
        </p:txBody>
      </p:sp>
      <p:sp>
        <p:nvSpPr>
          <p:cNvPr id="33" name="TextBox 32"/>
          <p:cNvSpPr txBox="1"/>
          <p:nvPr/>
        </p:nvSpPr>
        <p:spPr>
          <a:xfrm>
            <a:off x="2465350" y="1009367"/>
            <a:ext cx="685800" cy="461665"/>
          </a:xfrm>
          <a:prstGeom prst="rect">
            <a:avLst/>
          </a:prstGeom>
          <a:noFill/>
        </p:spPr>
        <p:txBody>
          <a:bodyPr wrap="square" rtlCol="0">
            <a:spAutoFit/>
          </a:bodyPr>
          <a:lstStyle/>
          <a:p>
            <a:r>
              <a:rPr lang="en-US" sz="1200" dirty="0" smtClean="0"/>
              <a:t>Log Backup</a:t>
            </a:r>
            <a:endParaRPr lang="en-US" sz="1200" dirty="0"/>
          </a:p>
        </p:txBody>
      </p:sp>
      <p:sp>
        <p:nvSpPr>
          <p:cNvPr id="34" name="Rectangle 33"/>
          <p:cNvSpPr/>
          <p:nvPr/>
        </p:nvSpPr>
        <p:spPr>
          <a:xfrm>
            <a:off x="2686516" y="1525188"/>
            <a:ext cx="121734" cy="1218012"/>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2" name="Rectangle 31"/>
          <p:cNvSpPr/>
          <p:nvPr/>
        </p:nvSpPr>
        <p:spPr>
          <a:xfrm>
            <a:off x="8445654"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5" name="TextBox 34"/>
          <p:cNvSpPr txBox="1"/>
          <p:nvPr/>
        </p:nvSpPr>
        <p:spPr>
          <a:xfrm>
            <a:off x="8211013" y="3504011"/>
            <a:ext cx="591015" cy="461665"/>
          </a:xfrm>
          <a:prstGeom prst="rect">
            <a:avLst/>
          </a:prstGeom>
          <a:noFill/>
        </p:spPr>
        <p:txBody>
          <a:bodyPr wrap="square" rtlCol="0">
            <a:spAutoFit/>
          </a:bodyPr>
          <a:lstStyle/>
          <a:p>
            <a:r>
              <a:rPr lang="en-US" sz="1200" dirty="0" smtClean="0"/>
              <a:t>T4</a:t>
            </a:r>
          </a:p>
          <a:p>
            <a:r>
              <a:rPr lang="en-US" sz="1200" dirty="0" smtClean="0"/>
              <a:t>Begin</a:t>
            </a:r>
            <a:endParaRPr lang="en-US" sz="1200" dirty="0"/>
          </a:p>
        </p:txBody>
      </p:sp>
      <p:sp>
        <p:nvSpPr>
          <p:cNvPr id="6" name="TextBox 5"/>
          <p:cNvSpPr txBox="1"/>
          <p:nvPr/>
        </p:nvSpPr>
        <p:spPr>
          <a:xfrm>
            <a:off x="1522605" y="6334917"/>
            <a:ext cx="6766467" cy="461665"/>
          </a:xfrm>
          <a:prstGeom prst="rect">
            <a:avLst/>
          </a:prstGeom>
          <a:noFill/>
        </p:spPr>
        <p:txBody>
          <a:bodyPr wrap="square" rtlCol="0">
            <a:spAutoFit/>
          </a:bodyPr>
          <a:lstStyle/>
          <a:p>
            <a:r>
              <a:rPr lang="en-US" sz="2400" dirty="0" smtClean="0"/>
              <a:t>Without Tail Log, with Log Backup 2</a:t>
            </a:r>
            <a:endParaRPr lang="en-US" sz="2400" dirty="0"/>
          </a:p>
        </p:txBody>
      </p:sp>
      <p:sp>
        <p:nvSpPr>
          <p:cNvPr id="36" name="Rectangle 35"/>
          <p:cNvSpPr/>
          <p:nvPr/>
        </p:nvSpPr>
        <p:spPr>
          <a:xfrm>
            <a:off x="1306085" y="4526801"/>
            <a:ext cx="121734" cy="180811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7" name="Rectangle 36"/>
          <p:cNvSpPr/>
          <p:nvPr/>
        </p:nvSpPr>
        <p:spPr>
          <a:xfrm>
            <a:off x="609599" y="1009367"/>
            <a:ext cx="134744" cy="1741603"/>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8" name="TextBox 37"/>
          <p:cNvSpPr txBox="1"/>
          <p:nvPr/>
        </p:nvSpPr>
        <p:spPr>
          <a:xfrm>
            <a:off x="401443" y="504775"/>
            <a:ext cx="685800" cy="461665"/>
          </a:xfrm>
          <a:prstGeom prst="rect">
            <a:avLst/>
          </a:prstGeom>
          <a:noFill/>
        </p:spPr>
        <p:txBody>
          <a:bodyPr wrap="square" rtlCol="0">
            <a:spAutoFit/>
          </a:bodyPr>
          <a:lstStyle/>
          <a:p>
            <a:r>
              <a:rPr lang="en-US" sz="1200" dirty="0" smtClean="0"/>
              <a:t>Full Backup</a:t>
            </a:r>
            <a:endParaRPr lang="en-US" sz="1200" dirty="0"/>
          </a:p>
        </p:txBody>
      </p:sp>
      <p:sp>
        <p:nvSpPr>
          <p:cNvPr id="39" name="TextBox 38"/>
          <p:cNvSpPr txBox="1"/>
          <p:nvPr/>
        </p:nvSpPr>
        <p:spPr>
          <a:xfrm>
            <a:off x="1795578" y="294047"/>
            <a:ext cx="5340504" cy="707886"/>
          </a:xfrm>
          <a:prstGeom prst="rect">
            <a:avLst/>
          </a:prstGeom>
          <a:noFill/>
        </p:spPr>
        <p:txBody>
          <a:bodyPr wrap="square" rtlCol="0">
            <a:spAutoFit/>
          </a:bodyPr>
          <a:lstStyle/>
          <a:p>
            <a:pPr algn="ctr"/>
            <a:r>
              <a:rPr lang="en-US" sz="4000" dirty="0" smtClean="0"/>
              <a:t>RPO Examples</a:t>
            </a:r>
            <a:endParaRPr lang="en-US" sz="4000" dirty="0"/>
          </a:p>
        </p:txBody>
      </p:sp>
    </p:spTree>
    <p:extLst>
      <p:ext uri="{BB962C8B-B14F-4D97-AF65-F5344CB8AC3E}">
        <p14:creationId xmlns:p14="http://schemas.microsoft.com/office/powerpoint/2010/main" xmlns="" val="167000248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551985" y="2133600"/>
            <a:ext cx="82296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p:cNvSpPr txBox="1"/>
          <p:nvPr/>
        </p:nvSpPr>
        <p:spPr>
          <a:xfrm>
            <a:off x="6369669" y="1471032"/>
            <a:ext cx="1219200" cy="381000"/>
          </a:xfrm>
          <a:prstGeom prst="rect">
            <a:avLst/>
          </a:prstGeom>
          <a:noFill/>
        </p:spPr>
        <p:txBody>
          <a:bodyPr wrap="square" rtlCol="0">
            <a:spAutoFit/>
          </a:bodyPr>
          <a:lstStyle/>
          <a:p>
            <a:r>
              <a:rPr lang="en-US" dirty="0" smtClean="0"/>
              <a:t>Time</a:t>
            </a:r>
            <a:endParaRPr lang="en-US" dirty="0"/>
          </a:p>
        </p:txBody>
      </p:sp>
      <p:sp>
        <p:nvSpPr>
          <p:cNvPr id="5" name="Right Arrow 4"/>
          <p:cNvSpPr/>
          <p:nvPr/>
        </p:nvSpPr>
        <p:spPr>
          <a:xfrm>
            <a:off x="7302654" y="1476608"/>
            <a:ext cx="1143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p:cNvSpPr txBox="1"/>
          <p:nvPr/>
        </p:nvSpPr>
        <p:spPr>
          <a:xfrm>
            <a:off x="2992708" y="3443945"/>
            <a:ext cx="1981200" cy="369332"/>
          </a:xfrm>
          <a:prstGeom prst="rect">
            <a:avLst/>
          </a:prstGeom>
          <a:noFill/>
        </p:spPr>
        <p:txBody>
          <a:bodyPr wrap="square" rtlCol="0">
            <a:spAutoFit/>
          </a:bodyPr>
          <a:lstStyle/>
          <a:p>
            <a:r>
              <a:rPr lang="en-US" dirty="0" smtClean="0"/>
              <a:t>Disaster Occurs</a:t>
            </a:r>
            <a:endParaRPr lang="en-US" dirty="0"/>
          </a:p>
        </p:txBody>
      </p:sp>
      <p:sp>
        <p:nvSpPr>
          <p:cNvPr id="8" name="Rectangle 7"/>
          <p:cNvSpPr/>
          <p:nvPr/>
        </p:nvSpPr>
        <p:spPr>
          <a:xfrm>
            <a:off x="5638800" y="2118732"/>
            <a:ext cx="121734" cy="19806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p:cNvSpPr txBox="1"/>
          <p:nvPr/>
        </p:nvSpPr>
        <p:spPr>
          <a:xfrm>
            <a:off x="5266162" y="4159135"/>
            <a:ext cx="1346975" cy="646331"/>
          </a:xfrm>
          <a:prstGeom prst="rect">
            <a:avLst/>
          </a:prstGeom>
          <a:noFill/>
        </p:spPr>
        <p:txBody>
          <a:bodyPr wrap="square" rtlCol="0">
            <a:spAutoFit/>
          </a:bodyPr>
          <a:lstStyle/>
          <a:p>
            <a:r>
              <a:rPr lang="en-US" dirty="0" smtClean="0"/>
              <a:t>Someone notices</a:t>
            </a:r>
            <a:endParaRPr lang="en-US" dirty="0"/>
          </a:p>
        </p:txBody>
      </p:sp>
      <p:sp>
        <p:nvSpPr>
          <p:cNvPr id="10" name="Rectangle 9"/>
          <p:cNvSpPr/>
          <p:nvPr/>
        </p:nvSpPr>
        <p:spPr>
          <a:xfrm>
            <a:off x="7162800"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Box 10"/>
          <p:cNvSpPr txBox="1"/>
          <p:nvPr/>
        </p:nvSpPr>
        <p:spPr>
          <a:xfrm>
            <a:off x="6610349" y="3430704"/>
            <a:ext cx="1051467" cy="646331"/>
          </a:xfrm>
          <a:prstGeom prst="rect">
            <a:avLst/>
          </a:prstGeom>
          <a:noFill/>
        </p:spPr>
        <p:txBody>
          <a:bodyPr wrap="square" rtlCol="0">
            <a:spAutoFit/>
          </a:bodyPr>
          <a:lstStyle/>
          <a:p>
            <a:r>
              <a:rPr lang="en-US" dirty="0" smtClean="0"/>
              <a:t>System </a:t>
            </a:r>
          </a:p>
          <a:p>
            <a:r>
              <a:rPr lang="en-US" dirty="0" smtClean="0"/>
              <a:t>Restored</a:t>
            </a:r>
            <a:endParaRPr lang="en-US" dirty="0"/>
          </a:p>
        </p:txBody>
      </p:sp>
      <p:sp>
        <p:nvSpPr>
          <p:cNvPr id="12" name="Rectangle 11"/>
          <p:cNvSpPr/>
          <p:nvPr/>
        </p:nvSpPr>
        <p:spPr>
          <a:xfrm>
            <a:off x="7924800" y="2096429"/>
            <a:ext cx="121734" cy="19806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p:cNvSpPr txBox="1"/>
          <p:nvPr/>
        </p:nvSpPr>
        <p:spPr>
          <a:xfrm>
            <a:off x="6966724" y="4159135"/>
            <a:ext cx="1814861" cy="381000"/>
          </a:xfrm>
          <a:prstGeom prst="rect">
            <a:avLst/>
          </a:prstGeom>
          <a:noFill/>
        </p:spPr>
        <p:txBody>
          <a:bodyPr wrap="square" rtlCol="0">
            <a:spAutoFit/>
          </a:bodyPr>
          <a:lstStyle/>
          <a:p>
            <a:r>
              <a:rPr lang="en-US" dirty="0" smtClean="0"/>
              <a:t>Clients Connect</a:t>
            </a:r>
            <a:endParaRPr lang="en-US" dirty="0"/>
          </a:p>
        </p:txBody>
      </p:sp>
      <p:sp>
        <p:nvSpPr>
          <p:cNvPr id="14" name="Rectangle 13"/>
          <p:cNvSpPr/>
          <p:nvPr/>
        </p:nvSpPr>
        <p:spPr>
          <a:xfrm>
            <a:off x="3875513"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Rectangle 14"/>
          <p:cNvSpPr/>
          <p:nvPr/>
        </p:nvSpPr>
        <p:spPr>
          <a:xfrm>
            <a:off x="8472138" y="5116905"/>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p:cNvSpPr txBox="1"/>
          <p:nvPr/>
        </p:nvSpPr>
        <p:spPr>
          <a:xfrm>
            <a:off x="5444117" y="5560147"/>
            <a:ext cx="727617" cy="369332"/>
          </a:xfrm>
          <a:prstGeom prst="rect">
            <a:avLst/>
          </a:prstGeom>
          <a:noFill/>
        </p:spPr>
        <p:txBody>
          <a:bodyPr wrap="square" rtlCol="0">
            <a:spAutoFit/>
          </a:bodyPr>
          <a:lstStyle/>
          <a:p>
            <a:r>
              <a:rPr lang="en-US" dirty="0" smtClean="0"/>
              <a:t>RPO</a:t>
            </a:r>
            <a:endParaRPr lang="en-US" dirty="0"/>
          </a:p>
        </p:txBody>
      </p:sp>
      <p:sp>
        <p:nvSpPr>
          <p:cNvPr id="17" name="Right Arrow 16"/>
          <p:cNvSpPr/>
          <p:nvPr/>
        </p:nvSpPr>
        <p:spPr>
          <a:xfrm>
            <a:off x="6134563" y="5614677"/>
            <a:ext cx="2076450" cy="260272"/>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Left Arrow 17"/>
          <p:cNvSpPr/>
          <p:nvPr/>
        </p:nvSpPr>
        <p:spPr>
          <a:xfrm>
            <a:off x="673720" y="5614678"/>
            <a:ext cx="4659814" cy="260272"/>
          </a:xfrm>
          <a:prstGeom prst="lef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Rectangle 18"/>
          <p:cNvSpPr/>
          <p:nvPr/>
        </p:nvSpPr>
        <p:spPr>
          <a:xfrm>
            <a:off x="914400"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0" name="Rectangle 19"/>
          <p:cNvSpPr/>
          <p:nvPr/>
        </p:nvSpPr>
        <p:spPr>
          <a:xfrm>
            <a:off x="1338611" y="2133599"/>
            <a:ext cx="121734" cy="194343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1" name="Rectangle 20"/>
          <p:cNvSpPr/>
          <p:nvPr/>
        </p:nvSpPr>
        <p:spPr>
          <a:xfrm>
            <a:off x="1996533"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 name="TextBox 1"/>
          <p:cNvSpPr txBox="1"/>
          <p:nvPr/>
        </p:nvSpPr>
        <p:spPr>
          <a:xfrm>
            <a:off x="551985" y="3351612"/>
            <a:ext cx="591015" cy="461665"/>
          </a:xfrm>
          <a:prstGeom prst="rect">
            <a:avLst/>
          </a:prstGeom>
          <a:noFill/>
        </p:spPr>
        <p:txBody>
          <a:bodyPr wrap="square" rtlCol="0">
            <a:spAutoFit/>
          </a:bodyPr>
          <a:lstStyle/>
          <a:p>
            <a:r>
              <a:rPr lang="en-US" sz="1200" dirty="0" smtClean="0"/>
              <a:t>T1</a:t>
            </a:r>
          </a:p>
          <a:p>
            <a:r>
              <a:rPr lang="en-US" sz="1200" dirty="0" smtClean="0"/>
              <a:t>Begin</a:t>
            </a:r>
            <a:endParaRPr lang="en-US" sz="1200" dirty="0"/>
          </a:p>
        </p:txBody>
      </p:sp>
      <p:sp>
        <p:nvSpPr>
          <p:cNvPr id="22" name="TextBox 21"/>
          <p:cNvSpPr txBox="1"/>
          <p:nvPr/>
        </p:nvSpPr>
        <p:spPr>
          <a:xfrm>
            <a:off x="975267" y="4020634"/>
            <a:ext cx="685800" cy="461665"/>
          </a:xfrm>
          <a:prstGeom prst="rect">
            <a:avLst/>
          </a:prstGeom>
          <a:noFill/>
        </p:spPr>
        <p:txBody>
          <a:bodyPr wrap="square" rtlCol="0">
            <a:spAutoFit/>
          </a:bodyPr>
          <a:lstStyle/>
          <a:p>
            <a:r>
              <a:rPr lang="en-US" sz="1200" dirty="0" smtClean="0"/>
              <a:t>T1</a:t>
            </a:r>
          </a:p>
          <a:p>
            <a:r>
              <a:rPr lang="en-US" sz="1200" dirty="0" smtClean="0"/>
              <a:t>Commit</a:t>
            </a:r>
            <a:endParaRPr lang="en-US" sz="1200" dirty="0"/>
          </a:p>
        </p:txBody>
      </p:sp>
      <p:sp>
        <p:nvSpPr>
          <p:cNvPr id="23" name="Rectangle 22"/>
          <p:cNvSpPr/>
          <p:nvPr/>
        </p:nvSpPr>
        <p:spPr>
          <a:xfrm>
            <a:off x="2931841" y="2118732"/>
            <a:ext cx="121734" cy="194343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4" name="Rectangle 23"/>
          <p:cNvSpPr/>
          <p:nvPr/>
        </p:nvSpPr>
        <p:spPr>
          <a:xfrm>
            <a:off x="2470925"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5" name="TextBox 24"/>
          <p:cNvSpPr txBox="1"/>
          <p:nvPr/>
        </p:nvSpPr>
        <p:spPr>
          <a:xfrm>
            <a:off x="1638765" y="3397778"/>
            <a:ext cx="591015" cy="461665"/>
          </a:xfrm>
          <a:prstGeom prst="rect">
            <a:avLst/>
          </a:prstGeom>
          <a:noFill/>
        </p:spPr>
        <p:txBody>
          <a:bodyPr wrap="square" rtlCol="0">
            <a:spAutoFit/>
          </a:bodyPr>
          <a:lstStyle/>
          <a:p>
            <a:r>
              <a:rPr lang="en-US" sz="1200" dirty="0" smtClean="0"/>
              <a:t>T2</a:t>
            </a:r>
          </a:p>
          <a:p>
            <a:r>
              <a:rPr lang="en-US" sz="1200" dirty="0" smtClean="0"/>
              <a:t>Begin</a:t>
            </a:r>
            <a:endParaRPr lang="en-US" sz="1200" dirty="0"/>
          </a:p>
        </p:txBody>
      </p:sp>
      <p:sp>
        <p:nvSpPr>
          <p:cNvPr id="26" name="TextBox 25"/>
          <p:cNvSpPr txBox="1"/>
          <p:nvPr/>
        </p:nvSpPr>
        <p:spPr>
          <a:xfrm>
            <a:off x="2236284" y="3417022"/>
            <a:ext cx="591015" cy="461665"/>
          </a:xfrm>
          <a:prstGeom prst="rect">
            <a:avLst/>
          </a:prstGeom>
          <a:noFill/>
        </p:spPr>
        <p:txBody>
          <a:bodyPr wrap="square" rtlCol="0">
            <a:spAutoFit/>
          </a:bodyPr>
          <a:lstStyle/>
          <a:p>
            <a:r>
              <a:rPr lang="en-US" sz="1200" dirty="0" smtClean="0"/>
              <a:t>T3</a:t>
            </a:r>
          </a:p>
          <a:p>
            <a:r>
              <a:rPr lang="en-US" sz="1200" dirty="0" smtClean="0"/>
              <a:t>Begin</a:t>
            </a:r>
            <a:endParaRPr lang="en-US" sz="1200" dirty="0"/>
          </a:p>
        </p:txBody>
      </p:sp>
      <p:sp>
        <p:nvSpPr>
          <p:cNvPr id="27" name="TextBox 26"/>
          <p:cNvSpPr txBox="1"/>
          <p:nvPr/>
        </p:nvSpPr>
        <p:spPr>
          <a:xfrm>
            <a:off x="2655384" y="4159135"/>
            <a:ext cx="685800" cy="461665"/>
          </a:xfrm>
          <a:prstGeom prst="rect">
            <a:avLst/>
          </a:prstGeom>
          <a:noFill/>
        </p:spPr>
        <p:txBody>
          <a:bodyPr wrap="square" rtlCol="0">
            <a:spAutoFit/>
          </a:bodyPr>
          <a:lstStyle/>
          <a:p>
            <a:r>
              <a:rPr lang="en-US" sz="1200" dirty="0" smtClean="0"/>
              <a:t>T2</a:t>
            </a:r>
          </a:p>
          <a:p>
            <a:r>
              <a:rPr lang="en-US" sz="1200" dirty="0" smtClean="0"/>
              <a:t>Commit</a:t>
            </a:r>
            <a:endParaRPr lang="en-US" sz="1200" dirty="0"/>
          </a:p>
        </p:txBody>
      </p:sp>
      <p:sp>
        <p:nvSpPr>
          <p:cNvPr id="28" name="Rectangle 27"/>
          <p:cNvSpPr/>
          <p:nvPr/>
        </p:nvSpPr>
        <p:spPr>
          <a:xfrm>
            <a:off x="1143000" y="1524593"/>
            <a:ext cx="121734" cy="1218012"/>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1" name="TextBox 30"/>
          <p:cNvSpPr txBox="1"/>
          <p:nvPr/>
        </p:nvSpPr>
        <p:spPr>
          <a:xfrm>
            <a:off x="860967" y="914400"/>
            <a:ext cx="685800" cy="461665"/>
          </a:xfrm>
          <a:prstGeom prst="rect">
            <a:avLst/>
          </a:prstGeom>
          <a:noFill/>
        </p:spPr>
        <p:txBody>
          <a:bodyPr wrap="square" rtlCol="0">
            <a:spAutoFit/>
          </a:bodyPr>
          <a:lstStyle/>
          <a:p>
            <a:r>
              <a:rPr lang="en-US" sz="1200" dirty="0" smtClean="0"/>
              <a:t>Log Backup</a:t>
            </a:r>
            <a:endParaRPr lang="en-US" sz="1200" dirty="0"/>
          </a:p>
        </p:txBody>
      </p:sp>
      <p:sp>
        <p:nvSpPr>
          <p:cNvPr id="33" name="TextBox 32"/>
          <p:cNvSpPr txBox="1"/>
          <p:nvPr/>
        </p:nvSpPr>
        <p:spPr>
          <a:xfrm>
            <a:off x="2465350" y="1009367"/>
            <a:ext cx="685800" cy="461665"/>
          </a:xfrm>
          <a:prstGeom prst="rect">
            <a:avLst/>
          </a:prstGeom>
          <a:noFill/>
        </p:spPr>
        <p:txBody>
          <a:bodyPr wrap="square" rtlCol="0">
            <a:spAutoFit/>
          </a:bodyPr>
          <a:lstStyle/>
          <a:p>
            <a:r>
              <a:rPr lang="en-US" sz="1200" dirty="0" smtClean="0"/>
              <a:t>Log Backup</a:t>
            </a:r>
            <a:endParaRPr lang="en-US" sz="1200" dirty="0"/>
          </a:p>
        </p:txBody>
      </p:sp>
      <p:sp>
        <p:nvSpPr>
          <p:cNvPr id="34" name="Rectangle 33"/>
          <p:cNvSpPr/>
          <p:nvPr/>
        </p:nvSpPr>
        <p:spPr>
          <a:xfrm>
            <a:off x="2686516" y="1525188"/>
            <a:ext cx="121734" cy="1218012"/>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2" name="Rectangle 31"/>
          <p:cNvSpPr/>
          <p:nvPr/>
        </p:nvSpPr>
        <p:spPr>
          <a:xfrm>
            <a:off x="8445654"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5" name="TextBox 34"/>
          <p:cNvSpPr txBox="1"/>
          <p:nvPr/>
        </p:nvSpPr>
        <p:spPr>
          <a:xfrm>
            <a:off x="8211013" y="3504011"/>
            <a:ext cx="591015" cy="461665"/>
          </a:xfrm>
          <a:prstGeom prst="rect">
            <a:avLst/>
          </a:prstGeom>
          <a:noFill/>
        </p:spPr>
        <p:txBody>
          <a:bodyPr wrap="square" rtlCol="0">
            <a:spAutoFit/>
          </a:bodyPr>
          <a:lstStyle/>
          <a:p>
            <a:r>
              <a:rPr lang="en-US" sz="1200" dirty="0" smtClean="0"/>
              <a:t>T4</a:t>
            </a:r>
          </a:p>
          <a:p>
            <a:r>
              <a:rPr lang="en-US" sz="1200" dirty="0" smtClean="0"/>
              <a:t>Begin</a:t>
            </a:r>
            <a:endParaRPr lang="en-US" sz="1200" dirty="0"/>
          </a:p>
        </p:txBody>
      </p:sp>
      <p:sp>
        <p:nvSpPr>
          <p:cNvPr id="36" name="TextBox 35"/>
          <p:cNvSpPr txBox="1"/>
          <p:nvPr/>
        </p:nvSpPr>
        <p:spPr>
          <a:xfrm>
            <a:off x="672789" y="6172200"/>
            <a:ext cx="7772400" cy="461665"/>
          </a:xfrm>
          <a:prstGeom prst="rect">
            <a:avLst/>
          </a:prstGeom>
          <a:noFill/>
        </p:spPr>
        <p:txBody>
          <a:bodyPr wrap="square" rtlCol="0">
            <a:spAutoFit/>
          </a:bodyPr>
          <a:lstStyle/>
          <a:p>
            <a:r>
              <a:rPr lang="en-US" sz="2400" dirty="0" smtClean="0"/>
              <a:t>Without Tail Log, without Log Backup 2, with log backup 1</a:t>
            </a:r>
            <a:endParaRPr lang="en-US" sz="2400" dirty="0"/>
          </a:p>
        </p:txBody>
      </p:sp>
      <p:sp>
        <p:nvSpPr>
          <p:cNvPr id="37" name="Rectangle 36"/>
          <p:cNvSpPr/>
          <p:nvPr/>
        </p:nvSpPr>
        <p:spPr>
          <a:xfrm>
            <a:off x="551985" y="5116905"/>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Rectangle 37"/>
          <p:cNvSpPr/>
          <p:nvPr/>
        </p:nvSpPr>
        <p:spPr>
          <a:xfrm>
            <a:off x="609599" y="1009367"/>
            <a:ext cx="134744" cy="1741603"/>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9" name="TextBox 38"/>
          <p:cNvSpPr txBox="1"/>
          <p:nvPr/>
        </p:nvSpPr>
        <p:spPr>
          <a:xfrm>
            <a:off x="401443" y="504775"/>
            <a:ext cx="685800" cy="461665"/>
          </a:xfrm>
          <a:prstGeom prst="rect">
            <a:avLst/>
          </a:prstGeom>
          <a:noFill/>
        </p:spPr>
        <p:txBody>
          <a:bodyPr wrap="square" rtlCol="0">
            <a:spAutoFit/>
          </a:bodyPr>
          <a:lstStyle/>
          <a:p>
            <a:r>
              <a:rPr lang="en-US" sz="1200" dirty="0" smtClean="0"/>
              <a:t>Full Backup</a:t>
            </a:r>
            <a:endParaRPr lang="en-US" sz="1200" dirty="0"/>
          </a:p>
        </p:txBody>
      </p:sp>
      <p:sp>
        <p:nvSpPr>
          <p:cNvPr id="40" name="TextBox 39"/>
          <p:cNvSpPr txBox="1"/>
          <p:nvPr/>
        </p:nvSpPr>
        <p:spPr>
          <a:xfrm>
            <a:off x="1795578" y="294047"/>
            <a:ext cx="5340504" cy="707886"/>
          </a:xfrm>
          <a:prstGeom prst="rect">
            <a:avLst/>
          </a:prstGeom>
          <a:noFill/>
        </p:spPr>
        <p:txBody>
          <a:bodyPr wrap="square" rtlCol="0">
            <a:spAutoFit/>
          </a:bodyPr>
          <a:lstStyle/>
          <a:p>
            <a:pPr algn="ctr"/>
            <a:r>
              <a:rPr lang="en-US" sz="4000" dirty="0" smtClean="0"/>
              <a:t>RPO Examples</a:t>
            </a:r>
            <a:endParaRPr lang="en-US" sz="4000" dirty="0"/>
          </a:p>
        </p:txBody>
      </p:sp>
    </p:spTree>
    <p:extLst>
      <p:ext uri="{BB962C8B-B14F-4D97-AF65-F5344CB8AC3E}">
        <p14:creationId xmlns:p14="http://schemas.microsoft.com/office/powerpoint/2010/main" xmlns="" val="78012217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551985" y="2133600"/>
            <a:ext cx="82296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p:cNvSpPr txBox="1"/>
          <p:nvPr/>
        </p:nvSpPr>
        <p:spPr>
          <a:xfrm>
            <a:off x="6369669" y="1471032"/>
            <a:ext cx="1219200" cy="381000"/>
          </a:xfrm>
          <a:prstGeom prst="rect">
            <a:avLst/>
          </a:prstGeom>
          <a:noFill/>
        </p:spPr>
        <p:txBody>
          <a:bodyPr wrap="square" rtlCol="0">
            <a:spAutoFit/>
          </a:bodyPr>
          <a:lstStyle/>
          <a:p>
            <a:r>
              <a:rPr lang="en-US" dirty="0" smtClean="0"/>
              <a:t>Time</a:t>
            </a:r>
            <a:endParaRPr lang="en-US" dirty="0"/>
          </a:p>
        </p:txBody>
      </p:sp>
      <p:sp>
        <p:nvSpPr>
          <p:cNvPr id="5" name="Right Arrow 4"/>
          <p:cNvSpPr/>
          <p:nvPr/>
        </p:nvSpPr>
        <p:spPr>
          <a:xfrm>
            <a:off x="7302654" y="1476608"/>
            <a:ext cx="1143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p:cNvSpPr txBox="1"/>
          <p:nvPr/>
        </p:nvSpPr>
        <p:spPr>
          <a:xfrm>
            <a:off x="2992708" y="3443945"/>
            <a:ext cx="1981200" cy="369332"/>
          </a:xfrm>
          <a:prstGeom prst="rect">
            <a:avLst/>
          </a:prstGeom>
          <a:noFill/>
        </p:spPr>
        <p:txBody>
          <a:bodyPr wrap="square" rtlCol="0">
            <a:spAutoFit/>
          </a:bodyPr>
          <a:lstStyle/>
          <a:p>
            <a:r>
              <a:rPr lang="en-US" dirty="0" smtClean="0"/>
              <a:t>Disaster Occurs</a:t>
            </a:r>
            <a:endParaRPr lang="en-US" dirty="0"/>
          </a:p>
        </p:txBody>
      </p:sp>
      <p:sp>
        <p:nvSpPr>
          <p:cNvPr id="8" name="Rectangle 7"/>
          <p:cNvSpPr/>
          <p:nvPr/>
        </p:nvSpPr>
        <p:spPr>
          <a:xfrm>
            <a:off x="5638800" y="2118732"/>
            <a:ext cx="121734" cy="19806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p:cNvSpPr txBox="1"/>
          <p:nvPr/>
        </p:nvSpPr>
        <p:spPr>
          <a:xfrm>
            <a:off x="5266162" y="4159135"/>
            <a:ext cx="1346975" cy="646331"/>
          </a:xfrm>
          <a:prstGeom prst="rect">
            <a:avLst/>
          </a:prstGeom>
          <a:noFill/>
        </p:spPr>
        <p:txBody>
          <a:bodyPr wrap="square" rtlCol="0">
            <a:spAutoFit/>
          </a:bodyPr>
          <a:lstStyle/>
          <a:p>
            <a:r>
              <a:rPr lang="en-US" dirty="0" smtClean="0"/>
              <a:t>Someone notices</a:t>
            </a:r>
            <a:endParaRPr lang="en-US" dirty="0"/>
          </a:p>
        </p:txBody>
      </p:sp>
      <p:sp>
        <p:nvSpPr>
          <p:cNvPr id="10" name="Rectangle 9"/>
          <p:cNvSpPr/>
          <p:nvPr/>
        </p:nvSpPr>
        <p:spPr>
          <a:xfrm>
            <a:off x="7162800"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Box 10"/>
          <p:cNvSpPr txBox="1"/>
          <p:nvPr/>
        </p:nvSpPr>
        <p:spPr>
          <a:xfrm>
            <a:off x="6610349" y="3430704"/>
            <a:ext cx="1051467" cy="646331"/>
          </a:xfrm>
          <a:prstGeom prst="rect">
            <a:avLst/>
          </a:prstGeom>
          <a:noFill/>
        </p:spPr>
        <p:txBody>
          <a:bodyPr wrap="square" rtlCol="0">
            <a:spAutoFit/>
          </a:bodyPr>
          <a:lstStyle/>
          <a:p>
            <a:r>
              <a:rPr lang="en-US" dirty="0" smtClean="0"/>
              <a:t>System </a:t>
            </a:r>
          </a:p>
          <a:p>
            <a:r>
              <a:rPr lang="en-US" dirty="0" smtClean="0"/>
              <a:t>Restored</a:t>
            </a:r>
            <a:endParaRPr lang="en-US" dirty="0"/>
          </a:p>
        </p:txBody>
      </p:sp>
      <p:sp>
        <p:nvSpPr>
          <p:cNvPr id="12" name="Rectangle 11"/>
          <p:cNvSpPr/>
          <p:nvPr/>
        </p:nvSpPr>
        <p:spPr>
          <a:xfrm>
            <a:off x="7924800" y="2096429"/>
            <a:ext cx="121734" cy="19806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p:cNvSpPr txBox="1"/>
          <p:nvPr/>
        </p:nvSpPr>
        <p:spPr>
          <a:xfrm>
            <a:off x="6966724" y="4159135"/>
            <a:ext cx="1814861" cy="381000"/>
          </a:xfrm>
          <a:prstGeom prst="rect">
            <a:avLst/>
          </a:prstGeom>
          <a:noFill/>
        </p:spPr>
        <p:txBody>
          <a:bodyPr wrap="square" rtlCol="0">
            <a:spAutoFit/>
          </a:bodyPr>
          <a:lstStyle/>
          <a:p>
            <a:r>
              <a:rPr lang="en-US" dirty="0" smtClean="0"/>
              <a:t>Clients Connect</a:t>
            </a:r>
            <a:endParaRPr lang="en-US" dirty="0"/>
          </a:p>
        </p:txBody>
      </p:sp>
      <p:sp>
        <p:nvSpPr>
          <p:cNvPr id="14" name="Rectangle 13"/>
          <p:cNvSpPr/>
          <p:nvPr/>
        </p:nvSpPr>
        <p:spPr>
          <a:xfrm>
            <a:off x="3875513"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Rectangle 14"/>
          <p:cNvSpPr/>
          <p:nvPr/>
        </p:nvSpPr>
        <p:spPr>
          <a:xfrm>
            <a:off x="8472138" y="5116905"/>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p:cNvSpPr txBox="1"/>
          <p:nvPr/>
        </p:nvSpPr>
        <p:spPr>
          <a:xfrm>
            <a:off x="5444117" y="5560147"/>
            <a:ext cx="727617" cy="369332"/>
          </a:xfrm>
          <a:prstGeom prst="rect">
            <a:avLst/>
          </a:prstGeom>
          <a:noFill/>
        </p:spPr>
        <p:txBody>
          <a:bodyPr wrap="square" rtlCol="0">
            <a:spAutoFit/>
          </a:bodyPr>
          <a:lstStyle/>
          <a:p>
            <a:r>
              <a:rPr lang="en-US" dirty="0" smtClean="0"/>
              <a:t>RTO</a:t>
            </a:r>
            <a:endParaRPr lang="en-US" dirty="0"/>
          </a:p>
        </p:txBody>
      </p:sp>
      <p:sp>
        <p:nvSpPr>
          <p:cNvPr id="17" name="Right Arrow 16"/>
          <p:cNvSpPr/>
          <p:nvPr/>
        </p:nvSpPr>
        <p:spPr>
          <a:xfrm>
            <a:off x="6134563" y="5614677"/>
            <a:ext cx="2076450" cy="260272"/>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Left Arrow 17"/>
          <p:cNvSpPr/>
          <p:nvPr/>
        </p:nvSpPr>
        <p:spPr>
          <a:xfrm>
            <a:off x="304800" y="5614677"/>
            <a:ext cx="5028733" cy="260273"/>
          </a:xfrm>
          <a:prstGeom prst="lef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Rectangle 18"/>
          <p:cNvSpPr/>
          <p:nvPr/>
        </p:nvSpPr>
        <p:spPr>
          <a:xfrm>
            <a:off x="914400"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0" name="Rectangle 19"/>
          <p:cNvSpPr/>
          <p:nvPr/>
        </p:nvSpPr>
        <p:spPr>
          <a:xfrm>
            <a:off x="1338611" y="2133599"/>
            <a:ext cx="121734" cy="194343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1" name="Rectangle 20"/>
          <p:cNvSpPr/>
          <p:nvPr/>
        </p:nvSpPr>
        <p:spPr>
          <a:xfrm>
            <a:off x="1996533"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 name="TextBox 1"/>
          <p:cNvSpPr txBox="1"/>
          <p:nvPr/>
        </p:nvSpPr>
        <p:spPr>
          <a:xfrm>
            <a:off x="551985" y="3351612"/>
            <a:ext cx="591015" cy="461665"/>
          </a:xfrm>
          <a:prstGeom prst="rect">
            <a:avLst/>
          </a:prstGeom>
          <a:noFill/>
        </p:spPr>
        <p:txBody>
          <a:bodyPr wrap="square" rtlCol="0">
            <a:spAutoFit/>
          </a:bodyPr>
          <a:lstStyle/>
          <a:p>
            <a:r>
              <a:rPr lang="en-US" sz="1200" dirty="0" smtClean="0"/>
              <a:t>T1</a:t>
            </a:r>
          </a:p>
          <a:p>
            <a:r>
              <a:rPr lang="en-US" sz="1200" dirty="0" smtClean="0"/>
              <a:t>Begin</a:t>
            </a:r>
            <a:endParaRPr lang="en-US" sz="1200" dirty="0"/>
          </a:p>
        </p:txBody>
      </p:sp>
      <p:sp>
        <p:nvSpPr>
          <p:cNvPr id="22" name="TextBox 21"/>
          <p:cNvSpPr txBox="1"/>
          <p:nvPr/>
        </p:nvSpPr>
        <p:spPr>
          <a:xfrm>
            <a:off x="975267" y="4020634"/>
            <a:ext cx="685800" cy="461665"/>
          </a:xfrm>
          <a:prstGeom prst="rect">
            <a:avLst/>
          </a:prstGeom>
          <a:noFill/>
        </p:spPr>
        <p:txBody>
          <a:bodyPr wrap="square" rtlCol="0">
            <a:spAutoFit/>
          </a:bodyPr>
          <a:lstStyle/>
          <a:p>
            <a:r>
              <a:rPr lang="en-US" sz="1200" dirty="0" smtClean="0"/>
              <a:t>T1</a:t>
            </a:r>
          </a:p>
          <a:p>
            <a:r>
              <a:rPr lang="en-US" sz="1200" dirty="0" smtClean="0"/>
              <a:t>Commit</a:t>
            </a:r>
            <a:endParaRPr lang="en-US" sz="1200" dirty="0"/>
          </a:p>
        </p:txBody>
      </p:sp>
      <p:sp>
        <p:nvSpPr>
          <p:cNvPr id="23" name="Rectangle 22"/>
          <p:cNvSpPr/>
          <p:nvPr/>
        </p:nvSpPr>
        <p:spPr>
          <a:xfrm>
            <a:off x="2931841" y="2118732"/>
            <a:ext cx="121734" cy="194343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4" name="Rectangle 23"/>
          <p:cNvSpPr/>
          <p:nvPr/>
        </p:nvSpPr>
        <p:spPr>
          <a:xfrm>
            <a:off x="2470925"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5" name="TextBox 24"/>
          <p:cNvSpPr txBox="1"/>
          <p:nvPr/>
        </p:nvSpPr>
        <p:spPr>
          <a:xfrm>
            <a:off x="1638765" y="3397778"/>
            <a:ext cx="591015" cy="461665"/>
          </a:xfrm>
          <a:prstGeom prst="rect">
            <a:avLst/>
          </a:prstGeom>
          <a:noFill/>
        </p:spPr>
        <p:txBody>
          <a:bodyPr wrap="square" rtlCol="0">
            <a:spAutoFit/>
          </a:bodyPr>
          <a:lstStyle/>
          <a:p>
            <a:r>
              <a:rPr lang="en-US" sz="1200" dirty="0" smtClean="0"/>
              <a:t>T2</a:t>
            </a:r>
          </a:p>
          <a:p>
            <a:r>
              <a:rPr lang="en-US" sz="1200" dirty="0" smtClean="0"/>
              <a:t>Begin</a:t>
            </a:r>
            <a:endParaRPr lang="en-US" sz="1200" dirty="0"/>
          </a:p>
        </p:txBody>
      </p:sp>
      <p:sp>
        <p:nvSpPr>
          <p:cNvPr id="26" name="TextBox 25"/>
          <p:cNvSpPr txBox="1"/>
          <p:nvPr/>
        </p:nvSpPr>
        <p:spPr>
          <a:xfrm>
            <a:off x="2236284" y="3417022"/>
            <a:ext cx="591015" cy="461665"/>
          </a:xfrm>
          <a:prstGeom prst="rect">
            <a:avLst/>
          </a:prstGeom>
          <a:noFill/>
        </p:spPr>
        <p:txBody>
          <a:bodyPr wrap="square" rtlCol="0">
            <a:spAutoFit/>
          </a:bodyPr>
          <a:lstStyle/>
          <a:p>
            <a:r>
              <a:rPr lang="en-US" sz="1200" dirty="0" smtClean="0"/>
              <a:t>T3</a:t>
            </a:r>
          </a:p>
          <a:p>
            <a:r>
              <a:rPr lang="en-US" sz="1200" dirty="0" smtClean="0"/>
              <a:t>Begin</a:t>
            </a:r>
            <a:endParaRPr lang="en-US" sz="1200" dirty="0"/>
          </a:p>
        </p:txBody>
      </p:sp>
      <p:sp>
        <p:nvSpPr>
          <p:cNvPr id="27" name="TextBox 26"/>
          <p:cNvSpPr txBox="1"/>
          <p:nvPr/>
        </p:nvSpPr>
        <p:spPr>
          <a:xfrm>
            <a:off x="2655384" y="4159135"/>
            <a:ext cx="685800" cy="461665"/>
          </a:xfrm>
          <a:prstGeom prst="rect">
            <a:avLst/>
          </a:prstGeom>
          <a:noFill/>
        </p:spPr>
        <p:txBody>
          <a:bodyPr wrap="square" rtlCol="0">
            <a:spAutoFit/>
          </a:bodyPr>
          <a:lstStyle/>
          <a:p>
            <a:r>
              <a:rPr lang="en-US" sz="1200" dirty="0" smtClean="0"/>
              <a:t>T2</a:t>
            </a:r>
          </a:p>
          <a:p>
            <a:r>
              <a:rPr lang="en-US" sz="1200" dirty="0" smtClean="0"/>
              <a:t>Commit</a:t>
            </a:r>
            <a:endParaRPr lang="en-US" sz="1200" dirty="0"/>
          </a:p>
        </p:txBody>
      </p:sp>
      <p:sp>
        <p:nvSpPr>
          <p:cNvPr id="28" name="Rectangle 27"/>
          <p:cNvSpPr/>
          <p:nvPr/>
        </p:nvSpPr>
        <p:spPr>
          <a:xfrm>
            <a:off x="1143000" y="1524593"/>
            <a:ext cx="121734" cy="1218012"/>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1" name="TextBox 30"/>
          <p:cNvSpPr txBox="1"/>
          <p:nvPr/>
        </p:nvSpPr>
        <p:spPr>
          <a:xfrm>
            <a:off x="860967" y="914400"/>
            <a:ext cx="685800" cy="461665"/>
          </a:xfrm>
          <a:prstGeom prst="rect">
            <a:avLst/>
          </a:prstGeom>
          <a:noFill/>
        </p:spPr>
        <p:txBody>
          <a:bodyPr wrap="square" rtlCol="0">
            <a:spAutoFit/>
          </a:bodyPr>
          <a:lstStyle/>
          <a:p>
            <a:r>
              <a:rPr lang="en-US" sz="1200" dirty="0" smtClean="0"/>
              <a:t>Log Backup</a:t>
            </a:r>
            <a:endParaRPr lang="en-US" sz="1200" dirty="0"/>
          </a:p>
        </p:txBody>
      </p:sp>
      <p:sp>
        <p:nvSpPr>
          <p:cNvPr id="33" name="TextBox 32"/>
          <p:cNvSpPr txBox="1"/>
          <p:nvPr/>
        </p:nvSpPr>
        <p:spPr>
          <a:xfrm>
            <a:off x="2465350" y="1009367"/>
            <a:ext cx="685800" cy="461665"/>
          </a:xfrm>
          <a:prstGeom prst="rect">
            <a:avLst/>
          </a:prstGeom>
          <a:noFill/>
        </p:spPr>
        <p:txBody>
          <a:bodyPr wrap="square" rtlCol="0">
            <a:spAutoFit/>
          </a:bodyPr>
          <a:lstStyle/>
          <a:p>
            <a:r>
              <a:rPr lang="en-US" sz="1200" dirty="0" smtClean="0"/>
              <a:t>Log Backup</a:t>
            </a:r>
            <a:endParaRPr lang="en-US" sz="1200" dirty="0"/>
          </a:p>
        </p:txBody>
      </p:sp>
      <p:sp>
        <p:nvSpPr>
          <p:cNvPr id="34" name="Rectangle 33"/>
          <p:cNvSpPr/>
          <p:nvPr/>
        </p:nvSpPr>
        <p:spPr>
          <a:xfrm>
            <a:off x="2686516" y="1525188"/>
            <a:ext cx="121734" cy="1218012"/>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2" name="Rectangle 31"/>
          <p:cNvSpPr/>
          <p:nvPr/>
        </p:nvSpPr>
        <p:spPr>
          <a:xfrm>
            <a:off x="8445654" y="2118732"/>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5" name="TextBox 34"/>
          <p:cNvSpPr txBox="1"/>
          <p:nvPr/>
        </p:nvSpPr>
        <p:spPr>
          <a:xfrm>
            <a:off x="8211013" y="3504011"/>
            <a:ext cx="591015" cy="461665"/>
          </a:xfrm>
          <a:prstGeom prst="rect">
            <a:avLst/>
          </a:prstGeom>
          <a:noFill/>
        </p:spPr>
        <p:txBody>
          <a:bodyPr wrap="square" rtlCol="0">
            <a:spAutoFit/>
          </a:bodyPr>
          <a:lstStyle/>
          <a:p>
            <a:r>
              <a:rPr lang="en-US" sz="1200" dirty="0" smtClean="0"/>
              <a:t>T4</a:t>
            </a:r>
          </a:p>
          <a:p>
            <a:r>
              <a:rPr lang="en-US" sz="1200" dirty="0" smtClean="0"/>
              <a:t>Begin</a:t>
            </a:r>
            <a:endParaRPr lang="en-US" sz="1200" dirty="0"/>
          </a:p>
        </p:txBody>
      </p:sp>
      <p:sp>
        <p:nvSpPr>
          <p:cNvPr id="36" name="Rectangle 35"/>
          <p:cNvSpPr/>
          <p:nvPr/>
        </p:nvSpPr>
        <p:spPr>
          <a:xfrm>
            <a:off x="609599" y="1009367"/>
            <a:ext cx="134744" cy="1741603"/>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7" name="TextBox 36"/>
          <p:cNvSpPr txBox="1"/>
          <p:nvPr/>
        </p:nvSpPr>
        <p:spPr>
          <a:xfrm>
            <a:off x="401443" y="504775"/>
            <a:ext cx="685800" cy="461665"/>
          </a:xfrm>
          <a:prstGeom prst="rect">
            <a:avLst/>
          </a:prstGeom>
          <a:noFill/>
        </p:spPr>
        <p:txBody>
          <a:bodyPr wrap="square" rtlCol="0">
            <a:spAutoFit/>
          </a:bodyPr>
          <a:lstStyle/>
          <a:p>
            <a:r>
              <a:rPr lang="en-US" sz="1200" dirty="0" smtClean="0"/>
              <a:t>Full Backup</a:t>
            </a:r>
            <a:endParaRPr lang="en-US" sz="1200" dirty="0"/>
          </a:p>
        </p:txBody>
      </p:sp>
      <p:sp>
        <p:nvSpPr>
          <p:cNvPr id="6" name="TextBox 5"/>
          <p:cNvSpPr txBox="1"/>
          <p:nvPr/>
        </p:nvSpPr>
        <p:spPr>
          <a:xfrm>
            <a:off x="3151150" y="6104084"/>
            <a:ext cx="2933235" cy="461665"/>
          </a:xfrm>
          <a:prstGeom prst="rect">
            <a:avLst/>
          </a:prstGeom>
          <a:noFill/>
        </p:spPr>
        <p:txBody>
          <a:bodyPr wrap="square" rtlCol="0">
            <a:spAutoFit/>
          </a:bodyPr>
          <a:lstStyle/>
          <a:p>
            <a:r>
              <a:rPr lang="en-US" sz="2400" dirty="0" smtClean="0"/>
              <a:t>Full Backup Corrupt</a:t>
            </a:r>
            <a:endParaRPr lang="en-US" sz="2400" dirty="0"/>
          </a:p>
        </p:txBody>
      </p:sp>
      <p:sp>
        <p:nvSpPr>
          <p:cNvPr id="29" name="TextBox 28"/>
          <p:cNvSpPr txBox="1"/>
          <p:nvPr/>
        </p:nvSpPr>
        <p:spPr>
          <a:xfrm>
            <a:off x="0" y="5560147"/>
            <a:ext cx="304800" cy="369332"/>
          </a:xfrm>
          <a:prstGeom prst="rect">
            <a:avLst/>
          </a:prstGeom>
          <a:noFill/>
        </p:spPr>
        <p:txBody>
          <a:bodyPr wrap="square" rtlCol="0">
            <a:spAutoFit/>
          </a:bodyPr>
          <a:lstStyle/>
          <a:p>
            <a:r>
              <a:rPr lang="en-US" dirty="0" smtClean="0"/>
              <a:t>?</a:t>
            </a:r>
            <a:endParaRPr lang="en-US" dirty="0"/>
          </a:p>
        </p:txBody>
      </p:sp>
      <p:sp>
        <p:nvSpPr>
          <p:cNvPr id="38" name="TextBox 37"/>
          <p:cNvSpPr txBox="1"/>
          <p:nvPr/>
        </p:nvSpPr>
        <p:spPr>
          <a:xfrm>
            <a:off x="1795578" y="294047"/>
            <a:ext cx="5340504" cy="707886"/>
          </a:xfrm>
          <a:prstGeom prst="rect">
            <a:avLst/>
          </a:prstGeom>
          <a:noFill/>
        </p:spPr>
        <p:txBody>
          <a:bodyPr wrap="square" rtlCol="0">
            <a:spAutoFit/>
          </a:bodyPr>
          <a:lstStyle/>
          <a:p>
            <a:pPr algn="ctr"/>
            <a:r>
              <a:rPr lang="en-US" sz="4000" dirty="0" smtClean="0"/>
              <a:t>RPO Examples</a:t>
            </a:r>
            <a:endParaRPr lang="en-US" sz="4000" dirty="0"/>
          </a:p>
        </p:txBody>
      </p:sp>
    </p:spTree>
    <p:extLst>
      <p:ext uri="{BB962C8B-B14F-4D97-AF65-F5344CB8AC3E}">
        <p14:creationId xmlns:p14="http://schemas.microsoft.com/office/powerpoint/2010/main" xmlns="" val="254864268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xmlns="" val="3850462643"/>
              </p:ext>
            </p:extLst>
          </p:nvPr>
        </p:nvGraphicFramePr>
        <p:xfrm>
          <a:off x="617730" y="1295400"/>
          <a:ext cx="7696200" cy="4378960"/>
        </p:xfrm>
        <a:graphic>
          <a:graphicData uri="http://schemas.openxmlformats.org/drawingml/2006/table">
            <a:tbl>
              <a:tblPr firstRow="1" bandRow="1">
                <a:tableStyleId>{5C22544A-7EE6-4342-B048-85BDC9FD1C3A}</a:tableStyleId>
              </a:tblPr>
              <a:tblGrid>
                <a:gridCol w="1924050"/>
                <a:gridCol w="1924050"/>
                <a:gridCol w="1924050"/>
                <a:gridCol w="1924050"/>
              </a:tblGrid>
              <a:tr h="1173480">
                <a:tc>
                  <a:txBody>
                    <a:bodyPr/>
                    <a:lstStyle/>
                    <a:p>
                      <a:r>
                        <a:rPr lang="en-US" dirty="0" smtClean="0"/>
                        <a:t>System</a:t>
                      </a:r>
                      <a:endParaRPr lang="en-US" dirty="0"/>
                    </a:p>
                  </a:txBody>
                  <a:tcPr/>
                </a:tc>
                <a:tc>
                  <a:txBody>
                    <a:bodyPr/>
                    <a:lstStyle/>
                    <a:p>
                      <a:r>
                        <a:rPr lang="en-US" dirty="0" smtClean="0"/>
                        <a:t>Response</a:t>
                      </a:r>
                      <a:r>
                        <a:rPr lang="en-US" baseline="0" dirty="0" smtClean="0"/>
                        <a:t> Hours</a:t>
                      </a:r>
                      <a:endParaRPr lang="en-US" dirty="0"/>
                    </a:p>
                  </a:txBody>
                  <a:tcPr/>
                </a:tc>
                <a:tc>
                  <a:txBody>
                    <a:bodyPr/>
                    <a:lstStyle/>
                    <a:p>
                      <a:r>
                        <a:rPr lang="en-US" dirty="0" smtClean="0"/>
                        <a:t>RTO</a:t>
                      </a:r>
                      <a:endParaRPr lang="en-US" dirty="0"/>
                    </a:p>
                  </a:txBody>
                  <a:tcPr/>
                </a:tc>
                <a:tc>
                  <a:txBody>
                    <a:bodyPr/>
                    <a:lstStyle/>
                    <a:p>
                      <a:r>
                        <a:rPr lang="en-US" dirty="0" smtClean="0"/>
                        <a:t>RPO</a:t>
                      </a:r>
                      <a:endParaRPr lang="en-US" dirty="0"/>
                    </a:p>
                  </a:txBody>
                  <a:tcPr/>
                </a:tc>
              </a:tr>
              <a:tr h="370840">
                <a:tc>
                  <a:txBody>
                    <a:bodyPr/>
                    <a:lstStyle/>
                    <a:p>
                      <a:r>
                        <a:rPr lang="en-US" dirty="0" smtClean="0"/>
                        <a:t>Web Order Entry (SQL012)</a:t>
                      </a:r>
                      <a:endParaRPr lang="en-US" dirty="0"/>
                    </a:p>
                  </a:txBody>
                  <a:tcPr/>
                </a:tc>
                <a:tc>
                  <a:txBody>
                    <a:bodyPr/>
                    <a:lstStyle/>
                    <a:p>
                      <a:r>
                        <a:rPr lang="en-US" dirty="0" smtClean="0"/>
                        <a:t>24x7</a:t>
                      </a:r>
                      <a:endParaRPr lang="en-US" dirty="0"/>
                    </a:p>
                  </a:txBody>
                  <a:tcPr/>
                </a:tc>
                <a:tc>
                  <a:txBody>
                    <a:bodyPr/>
                    <a:lstStyle/>
                    <a:p>
                      <a:r>
                        <a:rPr lang="en-US" dirty="0" smtClean="0"/>
                        <a:t>5 minutes</a:t>
                      </a:r>
                      <a:endParaRPr lang="en-US" dirty="0"/>
                    </a:p>
                  </a:txBody>
                  <a:tcPr/>
                </a:tc>
                <a:tc>
                  <a:txBody>
                    <a:bodyPr/>
                    <a:lstStyle/>
                    <a:p>
                      <a:r>
                        <a:rPr lang="en-US" dirty="0" smtClean="0"/>
                        <a:t>0 data</a:t>
                      </a:r>
                      <a:r>
                        <a:rPr lang="en-US" baseline="0" dirty="0" smtClean="0"/>
                        <a:t> loss</a:t>
                      </a:r>
                      <a:endParaRPr lang="en-US" dirty="0"/>
                    </a:p>
                  </a:txBody>
                  <a:tcPr/>
                </a:tc>
              </a:tr>
              <a:tr h="370840">
                <a:tc>
                  <a:txBody>
                    <a:bodyPr/>
                    <a:lstStyle/>
                    <a:p>
                      <a:r>
                        <a:rPr lang="en-US" dirty="0" smtClean="0"/>
                        <a:t>Web</a:t>
                      </a:r>
                      <a:r>
                        <a:rPr lang="en-US" baseline="0" dirty="0" smtClean="0"/>
                        <a:t> Main (SQL014)</a:t>
                      </a:r>
                      <a:endParaRPr lang="en-US" dirty="0"/>
                    </a:p>
                  </a:txBody>
                  <a:tcPr/>
                </a:tc>
                <a:tc>
                  <a:txBody>
                    <a:bodyPr/>
                    <a:lstStyle/>
                    <a:p>
                      <a:r>
                        <a:rPr lang="en-US" dirty="0" smtClean="0"/>
                        <a:t>24x7</a:t>
                      </a:r>
                      <a:endParaRPr lang="en-US" dirty="0"/>
                    </a:p>
                  </a:txBody>
                  <a:tcPr/>
                </a:tc>
                <a:tc>
                  <a:txBody>
                    <a:bodyPr/>
                    <a:lstStyle/>
                    <a:p>
                      <a:r>
                        <a:rPr lang="en-US" dirty="0" smtClean="0"/>
                        <a:t>40 minutes</a:t>
                      </a:r>
                      <a:endParaRPr lang="en-US" dirty="0"/>
                    </a:p>
                  </a:txBody>
                  <a:tcPr/>
                </a:tc>
                <a:tc>
                  <a:txBody>
                    <a:bodyPr/>
                    <a:lstStyle/>
                    <a:p>
                      <a:r>
                        <a:rPr lang="en-US" dirty="0" smtClean="0"/>
                        <a:t>0 Price updates lost, &lt; 10 minutes of inventory</a:t>
                      </a:r>
                      <a:endParaRPr lang="en-US" dirty="0"/>
                    </a:p>
                  </a:txBody>
                  <a:tcPr/>
                </a:tc>
              </a:tr>
              <a:tr h="370840">
                <a:tc>
                  <a:txBody>
                    <a:bodyPr/>
                    <a:lstStyle/>
                    <a:p>
                      <a:r>
                        <a:rPr lang="en-US" dirty="0" smtClean="0"/>
                        <a:t>CRM, internal</a:t>
                      </a:r>
                      <a:endParaRPr lang="en-US" dirty="0"/>
                    </a:p>
                  </a:txBody>
                  <a:tcPr/>
                </a:tc>
                <a:tc>
                  <a:txBody>
                    <a:bodyPr/>
                    <a:lstStyle/>
                    <a:p>
                      <a:r>
                        <a:rPr lang="en-US" dirty="0" smtClean="0"/>
                        <a:t>8-5, must respond overnight</a:t>
                      </a:r>
                      <a:endParaRPr lang="en-US" dirty="0"/>
                    </a:p>
                  </a:txBody>
                  <a:tcPr/>
                </a:tc>
                <a:tc>
                  <a:txBody>
                    <a:bodyPr/>
                    <a:lstStyle/>
                    <a:p>
                      <a:r>
                        <a:rPr lang="en-US" dirty="0" smtClean="0"/>
                        <a:t>120 minutes</a:t>
                      </a:r>
                      <a:endParaRPr lang="en-US" dirty="0"/>
                    </a:p>
                  </a:txBody>
                  <a:tcPr/>
                </a:tc>
                <a:tc>
                  <a:txBody>
                    <a:bodyPr/>
                    <a:lstStyle/>
                    <a:p>
                      <a:r>
                        <a:rPr lang="en-US" dirty="0" smtClean="0"/>
                        <a:t>&lt; 5</a:t>
                      </a:r>
                      <a:r>
                        <a:rPr lang="en-US" baseline="0" dirty="0" smtClean="0"/>
                        <a:t> minutes of updates</a:t>
                      </a:r>
                      <a:endParaRPr lang="en-US" dirty="0"/>
                    </a:p>
                  </a:txBody>
                  <a:tcPr/>
                </a:tc>
              </a:tr>
              <a:tr h="370840">
                <a:tc>
                  <a:txBody>
                    <a:bodyPr/>
                    <a:lstStyle/>
                    <a:p>
                      <a:r>
                        <a:rPr lang="en-US" dirty="0" smtClean="0"/>
                        <a:t>Dynamics, internal</a:t>
                      </a:r>
                      <a:endParaRPr lang="en-US" dirty="0"/>
                    </a:p>
                  </a:txBody>
                  <a:tcPr/>
                </a:tc>
                <a:tc>
                  <a:txBody>
                    <a:bodyPr/>
                    <a:lstStyle/>
                    <a:p>
                      <a:r>
                        <a:rPr lang="en-US" dirty="0" smtClean="0"/>
                        <a:t>8-5, weekdays</a:t>
                      </a:r>
                      <a:endParaRPr lang="en-US" dirty="0"/>
                    </a:p>
                  </a:txBody>
                  <a:tcPr/>
                </a:tc>
                <a:tc>
                  <a:txBody>
                    <a:bodyPr/>
                    <a:lstStyle/>
                    <a:p>
                      <a:r>
                        <a:rPr lang="en-US" dirty="0" smtClean="0"/>
                        <a:t>300 minutes</a:t>
                      </a:r>
                      <a:endParaRPr lang="en-US" dirty="0"/>
                    </a:p>
                  </a:txBody>
                  <a:tcPr/>
                </a:tc>
                <a:tc>
                  <a:txBody>
                    <a:bodyPr/>
                    <a:lstStyle/>
                    <a:p>
                      <a:r>
                        <a:rPr lang="en-US" dirty="0" smtClean="0"/>
                        <a:t>0 data</a:t>
                      </a:r>
                      <a:r>
                        <a:rPr lang="en-US" baseline="0" dirty="0" smtClean="0"/>
                        <a:t> loss</a:t>
                      </a:r>
                      <a:endParaRPr lang="en-US" dirty="0"/>
                    </a:p>
                  </a:txBody>
                  <a:tcPr/>
                </a:tc>
              </a:tr>
              <a:tr h="370840">
                <a:tc>
                  <a:txBody>
                    <a:bodyPr/>
                    <a:lstStyle/>
                    <a:p>
                      <a:r>
                        <a:rPr lang="en-US" dirty="0" smtClean="0"/>
                        <a:t>Development,</a:t>
                      </a:r>
                      <a:r>
                        <a:rPr lang="en-US" baseline="0" dirty="0" smtClean="0"/>
                        <a:t> web</a:t>
                      </a:r>
                      <a:endParaRPr lang="en-US" dirty="0"/>
                    </a:p>
                  </a:txBody>
                  <a:tcPr/>
                </a:tc>
                <a:tc>
                  <a:txBody>
                    <a:bodyPr/>
                    <a:lstStyle/>
                    <a:p>
                      <a:r>
                        <a:rPr lang="en-US" dirty="0" smtClean="0"/>
                        <a:t>8-5, 7 days a week</a:t>
                      </a:r>
                      <a:endParaRPr lang="en-US" dirty="0"/>
                    </a:p>
                  </a:txBody>
                  <a:tcPr/>
                </a:tc>
                <a:tc>
                  <a:txBody>
                    <a:bodyPr/>
                    <a:lstStyle/>
                    <a:p>
                      <a:r>
                        <a:rPr lang="en-US" dirty="0" smtClean="0"/>
                        <a:t>2 days</a:t>
                      </a:r>
                      <a:endParaRPr lang="en-US" dirty="0"/>
                    </a:p>
                  </a:txBody>
                  <a:tcPr/>
                </a:tc>
                <a:tc>
                  <a:txBody>
                    <a:bodyPr/>
                    <a:lstStyle/>
                    <a:p>
                      <a:r>
                        <a:rPr lang="en-US" dirty="0" smtClean="0"/>
                        <a:t>&lt; 1 day of changes</a:t>
                      </a:r>
                      <a:endParaRPr lang="en-US" dirty="0"/>
                    </a:p>
                  </a:txBody>
                  <a:tcPr/>
                </a:tc>
              </a:tr>
            </a:tbl>
          </a:graphicData>
        </a:graphic>
      </p:graphicFrame>
      <p:sp>
        <p:nvSpPr>
          <p:cNvPr id="4" name="TextBox 3"/>
          <p:cNvSpPr txBox="1"/>
          <p:nvPr/>
        </p:nvSpPr>
        <p:spPr>
          <a:xfrm>
            <a:off x="1795578" y="294047"/>
            <a:ext cx="5340504" cy="707886"/>
          </a:xfrm>
          <a:prstGeom prst="rect">
            <a:avLst/>
          </a:prstGeom>
          <a:noFill/>
        </p:spPr>
        <p:txBody>
          <a:bodyPr wrap="square" rtlCol="0">
            <a:spAutoFit/>
          </a:bodyPr>
          <a:lstStyle/>
          <a:p>
            <a:pPr algn="ctr"/>
            <a:r>
              <a:rPr lang="en-US" sz="4000" dirty="0" smtClean="0">
                <a:solidFill>
                  <a:schemeClr val="bg1"/>
                </a:solidFill>
              </a:rPr>
              <a:t>RPO Examples</a:t>
            </a:r>
            <a:endParaRPr lang="en-US" sz="4000" dirty="0">
              <a:solidFill>
                <a:schemeClr val="bg1"/>
              </a:solidFill>
            </a:endParaRPr>
          </a:p>
        </p:txBody>
      </p:sp>
    </p:spTree>
    <p:extLst>
      <p:ext uri="{BB962C8B-B14F-4D97-AF65-F5344CB8AC3E}">
        <p14:creationId xmlns:p14="http://schemas.microsoft.com/office/powerpoint/2010/main" xmlns="" val="177901010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551985" y="2656683"/>
            <a:ext cx="82296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p:cNvSpPr txBox="1"/>
          <p:nvPr/>
        </p:nvSpPr>
        <p:spPr>
          <a:xfrm>
            <a:off x="6369669" y="1994115"/>
            <a:ext cx="1219200" cy="381000"/>
          </a:xfrm>
          <a:prstGeom prst="rect">
            <a:avLst/>
          </a:prstGeom>
          <a:noFill/>
        </p:spPr>
        <p:txBody>
          <a:bodyPr wrap="square" rtlCol="0">
            <a:spAutoFit/>
          </a:bodyPr>
          <a:lstStyle/>
          <a:p>
            <a:r>
              <a:rPr lang="en-US" dirty="0" smtClean="0"/>
              <a:t>Time</a:t>
            </a:r>
            <a:endParaRPr lang="en-US" dirty="0"/>
          </a:p>
        </p:txBody>
      </p:sp>
      <p:sp>
        <p:nvSpPr>
          <p:cNvPr id="5" name="Right Arrow 4"/>
          <p:cNvSpPr/>
          <p:nvPr/>
        </p:nvSpPr>
        <p:spPr>
          <a:xfrm>
            <a:off x="7302653" y="1999691"/>
            <a:ext cx="1478931"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p:cNvSpPr txBox="1"/>
          <p:nvPr/>
        </p:nvSpPr>
        <p:spPr>
          <a:xfrm>
            <a:off x="2992708" y="3967028"/>
            <a:ext cx="1981200" cy="369332"/>
          </a:xfrm>
          <a:prstGeom prst="rect">
            <a:avLst/>
          </a:prstGeom>
          <a:noFill/>
        </p:spPr>
        <p:txBody>
          <a:bodyPr wrap="square" rtlCol="0">
            <a:spAutoFit/>
          </a:bodyPr>
          <a:lstStyle/>
          <a:p>
            <a:r>
              <a:rPr lang="en-US" dirty="0" smtClean="0"/>
              <a:t>Disaster Occurs</a:t>
            </a:r>
            <a:endParaRPr lang="en-US" dirty="0"/>
          </a:p>
        </p:txBody>
      </p:sp>
      <p:sp>
        <p:nvSpPr>
          <p:cNvPr id="8" name="Rectangle 7"/>
          <p:cNvSpPr/>
          <p:nvPr/>
        </p:nvSpPr>
        <p:spPr>
          <a:xfrm>
            <a:off x="5638800" y="2641815"/>
            <a:ext cx="121734" cy="19806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p:cNvSpPr txBox="1"/>
          <p:nvPr/>
        </p:nvSpPr>
        <p:spPr>
          <a:xfrm>
            <a:off x="5266162" y="4682218"/>
            <a:ext cx="1346975" cy="646331"/>
          </a:xfrm>
          <a:prstGeom prst="rect">
            <a:avLst/>
          </a:prstGeom>
          <a:noFill/>
        </p:spPr>
        <p:txBody>
          <a:bodyPr wrap="square" rtlCol="0">
            <a:spAutoFit/>
          </a:bodyPr>
          <a:lstStyle/>
          <a:p>
            <a:r>
              <a:rPr lang="en-US" dirty="0" smtClean="0"/>
              <a:t>Someone notices</a:t>
            </a:r>
            <a:endParaRPr lang="en-US" dirty="0"/>
          </a:p>
        </p:txBody>
      </p:sp>
      <p:sp>
        <p:nvSpPr>
          <p:cNvPr id="10" name="Rectangle 9"/>
          <p:cNvSpPr/>
          <p:nvPr/>
        </p:nvSpPr>
        <p:spPr>
          <a:xfrm>
            <a:off x="7162800" y="2641815"/>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Box 10"/>
          <p:cNvSpPr txBox="1"/>
          <p:nvPr/>
        </p:nvSpPr>
        <p:spPr>
          <a:xfrm>
            <a:off x="6610349" y="3953787"/>
            <a:ext cx="1051467" cy="646331"/>
          </a:xfrm>
          <a:prstGeom prst="rect">
            <a:avLst/>
          </a:prstGeom>
          <a:noFill/>
        </p:spPr>
        <p:txBody>
          <a:bodyPr wrap="square" rtlCol="0">
            <a:spAutoFit/>
          </a:bodyPr>
          <a:lstStyle/>
          <a:p>
            <a:r>
              <a:rPr lang="en-US" dirty="0" smtClean="0"/>
              <a:t>System </a:t>
            </a:r>
          </a:p>
          <a:p>
            <a:r>
              <a:rPr lang="en-US" dirty="0" smtClean="0"/>
              <a:t>Restored</a:t>
            </a:r>
            <a:endParaRPr lang="en-US" dirty="0"/>
          </a:p>
        </p:txBody>
      </p:sp>
      <p:sp>
        <p:nvSpPr>
          <p:cNvPr id="12" name="Rectangle 11"/>
          <p:cNvSpPr/>
          <p:nvPr/>
        </p:nvSpPr>
        <p:spPr>
          <a:xfrm>
            <a:off x="7924800" y="2619512"/>
            <a:ext cx="121734" cy="19806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p:cNvSpPr txBox="1"/>
          <p:nvPr/>
        </p:nvSpPr>
        <p:spPr>
          <a:xfrm>
            <a:off x="6966724" y="4682218"/>
            <a:ext cx="1814861" cy="381000"/>
          </a:xfrm>
          <a:prstGeom prst="rect">
            <a:avLst/>
          </a:prstGeom>
          <a:noFill/>
        </p:spPr>
        <p:txBody>
          <a:bodyPr wrap="square" rtlCol="0">
            <a:spAutoFit/>
          </a:bodyPr>
          <a:lstStyle/>
          <a:p>
            <a:r>
              <a:rPr lang="en-US" dirty="0" smtClean="0"/>
              <a:t>Clients Connect</a:t>
            </a:r>
            <a:endParaRPr lang="en-US" dirty="0"/>
          </a:p>
        </p:txBody>
      </p:sp>
      <p:sp>
        <p:nvSpPr>
          <p:cNvPr id="14" name="Rectangle 13"/>
          <p:cNvSpPr/>
          <p:nvPr/>
        </p:nvSpPr>
        <p:spPr>
          <a:xfrm>
            <a:off x="3875513" y="2641815"/>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Rectangle 14"/>
          <p:cNvSpPr/>
          <p:nvPr/>
        </p:nvSpPr>
        <p:spPr>
          <a:xfrm>
            <a:off x="8472138" y="5639988"/>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p:cNvSpPr txBox="1"/>
          <p:nvPr/>
        </p:nvSpPr>
        <p:spPr>
          <a:xfrm>
            <a:off x="5444117" y="6083230"/>
            <a:ext cx="727617" cy="369332"/>
          </a:xfrm>
          <a:prstGeom prst="rect">
            <a:avLst/>
          </a:prstGeom>
          <a:noFill/>
        </p:spPr>
        <p:txBody>
          <a:bodyPr wrap="square" rtlCol="0">
            <a:spAutoFit/>
          </a:bodyPr>
          <a:lstStyle/>
          <a:p>
            <a:r>
              <a:rPr lang="en-US" dirty="0" smtClean="0"/>
              <a:t>RTO</a:t>
            </a:r>
            <a:endParaRPr lang="en-US" dirty="0"/>
          </a:p>
        </p:txBody>
      </p:sp>
      <p:sp>
        <p:nvSpPr>
          <p:cNvPr id="17" name="Right Arrow 16"/>
          <p:cNvSpPr/>
          <p:nvPr/>
        </p:nvSpPr>
        <p:spPr>
          <a:xfrm>
            <a:off x="6134563" y="6137760"/>
            <a:ext cx="2076450" cy="260272"/>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Left Arrow 17"/>
          <p:cNvSpPr/>
          <p:nvPr/>
        </p:nvSpPr>
        <p:spPr>
          <a:xfrm>
            <a:off x="2358019" y="6137760"/>
            <a:ext cx="2975514" cy="260273"/>
          </a:xfrm>
          <a:prstGeom prst="lef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Rectangle 18"/>
          <p:cNvSpPr/>
          <p:nvPr/>
        </p:nvSpPr>
        <p:spPr>
          <a:xfrm>
            <a:off x="914400" y="2641815"/>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0" name="Rectangle 19"/>
          <p:cNvSpPr/>
          <p:nvPr/>
        </p:nvSpPr>
        <p:spPr>
          <a:xfrm>
            <a:off x="1338611" y="2656682"/>
            <a:ext cx="121734" cy="194343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1" name="Rectangle 20"/>
          <p:cNvSpPr/>
          <p:nvPr/>
        </p:nvSpPr>
        <p:spPr>
          <a:xfrm>
            <a:off x="1996533" y="2641815"/>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 name="TextBox 1"/>
          <p:cNvSpPr txBox="1"/>
          <p:nvPr/>
        </p:nvSpPr>
        <p:spPr>
          <a:xfrm>
            <a:off x="551985" y="3874695"/>
            <a:ext cx="591015" cy="461665"/>
          </a:xfrm>
          <a:prstGeom prst="rect">
            <a:avLst/>
          </a:prstGeom>
          <a:noFill/>
        </p:spPr>
        <p:txBody>
          <a:bodyPr wrap="square" rtlCol="0">
            <a:spAutoFit/>
          </a:bodyPr>
          <a:lstStyle/>
          <a:p>
            <a:r>
              <a:rPr lang="en-US" sz="1200" dirty="0" smtClean="0"/>
              <a:t>T1</a:t>
            </a:r>
          </a:p>
          <a:p>
            <a:r>
              <a:rPr lang="en-US" sz="1200" dirty="0" smtClean="0"/>
              <a:t>Begin</a:t>
            </a:r>
            <a:endParaRPr lang="en-US" sz="1200" dirty="0"/>
          </a:p>
        </p:txBody>
      </p:sp>
      <p:sp>
        <p:nvSpPr>
          <p:cNvPr id="22" name="TextBox 21"/>
          <p:cNvSpPr txBox="1"/>
          <p:nvPr/>
        </p:nvSpPr>
        <p:spPr>
          <a:xfrm>
            <a:off x="975267" y="4543717"/>
            <a:ext cx="685800" cy="461665"/>
          </a:xfrm>
          <a:prstGeom prst="rect">
            <a:avLst/>
          </a:prstGeom>
          <a:noFill/>
        </p:spPr>
        <p:txBody>
          <a:bodyPr wrap="square" rtlCol="0">
            <a:spAutoFit/>
          </a:bodyPr>
          <a:lstStyle/>
          <a:p>
            <a:r>
              <a:rPr lang="en-US" sz="1200" dirty="0" smtClean="0"/>
              <a:t>T1</a:t>
            </a:r>
          </a:p>
          <a:p>
            <a:r>
              <a:rPr lang="en-US" sz="1200" dirty="0" smtClean="0"/>
              <a:t>Commit</a:t>
            </a:r>
            <a:endParaRPr lang="en-US" sz="1200" dirty="0"/>
          </a:p>
        </p:txBody>
      </p:sp>
      <p:sp>
        <p:nvSpPr>
          <p:cNvPr id="23" name="Rectangle 22"/>
          <p:cNvSpPr/>
          <p:nvPr/>
        </p:nvSpPr>
        <p:spPr>
          <a:xfrm>
            <a:off x="2931841" y="2641815"/>
            <a:ext cx="121734" cy="194343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4" name="Rectangle 23"/>
          <p:cNvSpPr/>
          <p:nvPr/>
        </p:nvSpPr>
        <p:spPr>
          <a:xfrm>
            <a:off x="2470925" y="2641815"/>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5" name="TextBox 24"/>
          <p:cNvSpPr txBox="1"/>
          <p:nvPr/>
        </p:nvSpPr>
        <p:spPr>
          <a:xfrm>
            <a:off x="1638765" y="3920861"/>
            <a:ext cx="591015" cy="461665"/>
          </a:xfrm>
          <a:prstGeom prst="rect">
            <a:avLst/>
          </a:prstGeom>
          <a:noFill/>
        </p:spPr>
        <p:txBody>
          <a:bodyPr wrap="square" rtlCol="0">
            <a:spAutoFit/>
          </a:bodyPr>
          <a:lstStyle/>
          <a:p>
            <a:r>
              <a:rPr lang="en-US" sz="1200" dirty="0" smtClean="0"/>
              <a:t>T2</a:t>
            </a:r>
          </a:p>
          <a:p>
            <a:r>
              <a:rPr lang="en-US" sz="1200" dirty="0" smtClean="0"/>
              <a:t>Begin</a:t>
            </a:r>
            <a:endParaRPr lang="en-US" sz="1200" dirty="0"/>
          </a:p>
        </p:txBody>
      </p:sp>
      <p:sp>
        <p:nvSpPr>
          <p:cNvPr id="26" name="TextBox 25"/>
          <p:cNvSpPr txBox="1"/>
          <p:nvPr/>
        </p:nvSpPr>
        <p:spPr>
          <a:xfrm>
            <a:off x="2236284" y="3940105"/>
            <a:ext cx="591015" cy="461665"/>
          </a:xfrm>
          <a:prstGeom prst="rect">
            <a:avLst/>
          </a:prstGeom>
          <a:noFill/>
        </p:spPr>
        <p:txBody>
          <a:bodyPr wrap="square" rtlCol="0">
            <a:spAutoFit/>
          </a:bodyPr>
          <a:lstStyle/>
          <a:p>
            <a:r>
              <a:rPr lang="en-US" sz="1200" dirty="0" smtClean="0"/>
              <a:t>T3</a:t>
            </a:r>
          </a:p>
          <a:p>
            <a:r>
              <a:rPr lang="en-US" sz="1200" dirty="0" smtClean="0"/>
              <a:t>Begin</a:t>
            </a:r>
            <a:endParaRPr lang="en-US" sz="1200" dirty="0"/>
          </a:p>
        </p:txBody>
      </p:sp>
      <p:sp>
        <p:nvSpPr>
          <p:cNvPr id="27" name="TextBox 26"/>
          <p:cNvSpPr txBox="1"/>
          <p:nvPr/>
        </p:nvSpPr>
        <p:spPr>
          <a:xfrm>
            <a:off x="2655384" y="4682218"/>
            <a:ext cx="685800" cy="461665"/>
          </a:xfrm>
          <a:prstGeom prst="rect">
            <a:avLst/>
          </a:prstGeom>
          <a:noFill/>
        </p:spPr>
        <p:txBody>
          <a:bodyPr wrap="square" rtlCol="0">
            <a:spAutoFit/>
          </a:bodyPr>
          <a:lstStyle/>
          <a:p>
            <a:r>
              <a:rPr lang="en-US" sz="1200" dirty="0" smtClean="0"/>
              <a:t>T2</a:t>
            </a:r>
          </a:p>
          <a:p>
            <a:r>
              <a:rPr lang="en-US" sz="1200" dirty="0" smtClean="0"/>
              <a:t>Commit</a:t>
            </a:r>
            <a:endParaRPr lang="en-US" sz="1200" dirty="0"/>
          </a:p>
        </p:txBody>
      </p:sp>
      <p:sp>
        <p:nvSpPr>
          <p:cNvPr id="28" name="Rectangle 27"/>
          <p:cNvSpPr/>
          <p:nvPr/>
        </p:nvSpPr>
        <p:spPr>
          <a:xfrm>
            <a:off x="1143000" y="2047676"/>
            <a:ext cx="121734" cy="1218012"/>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1" name="TextBox 30"/>
          <p:cNvSpPr txBox="1"/>
          <p:nvPr/>
        </p:nvSpPr>
        <p:spPr>
          <a:xfrm>
            <a:off x="860967" y="1437483"/>
            <a:ext cx="685800" cy="461665"/>
          </a:xfrm>
          <a:prstGeom prst="rect">
            <a:avLst/>
          </a:prstGeom>
          <a:noFill/>
        </p:spPr>
        <p:txBody>
          <a:bodyPr wrap="square" rtlCol="0">
            <a:spAutoFit/>
          </a:bodyPr>
          <a:lstStyle/>
          <a:p>
            <a:r>
              <a:rPr lang="en-US" sz="1200" dirty="0" smtClean="0"/>
              <a:t>Log Backup</a:t>
            </a:r>
            <a:endParaRPr lang="en-US" sz="1200" dirty="0"/>
          </a:p>
        </p:txBody>
      </p:sp>
      <p:sp>
        <p:nvSpPr>
          <p:cNvPr id="33" name="TextBox 32"/>
          <p:cNvSpPr txBox="1"/>
          <p:nvPr/>
        </p:nvSpPr>
        <p:spPr>
          <a:xfrm>
            <a:off x="2465350" y="1532450"/>
            <a:ext cx="685800" cy="461665"/>
          </a:xfrm>
          <a:prstGeom prst="rect">
            <a:avLst/>
          </a:prstGeom>
          <a:noFill/>
        </p:spPr>
        <p:txBody>
          <a:bodyPr wrap="square" rtlCol="0">
            <a:spAutoFit/>
          </a:bodyPr>
          <a:lstStyle/>
          <a:p>
            <a:r>
              <a:rPr lang="en-US" sz="1200" dirty="0" smtClean="0"/>
              <a:t>Log Backup</a:t>
            </a:r>
            <a:endParaRPr lang="en-US" sz="1200" dirty="0"/>
          </a:p>
        </p:txBody>
      </p:sp>
      <p:sp>
        <p:nvSpPr>
          <p:cNvPr id="34" name="Rectangle 33"/>
          <p:cNvSpPr/>
          <p:nvPr/>
        </p:nvSpPr>
        <p:spPr>
          <a:xfrm>
            <a:off x="2686516" y="2048271"/>
            <a:ext cx="121734" cy="1218012"/>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2" name="Rectangle 31"/>
          <p:cNvSpPr/>
          <p:nvPr/>
        </p:nvSpPr>
        <p:spPr>
          <a:xfrm>
            <a:off x="8445654" y="2641815"/>
            <a:ext cx="121734" cy="1218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5" name="TextBox 34"/>
          <p:cNvSpPr txBox="1"/>
          <p:nvPr/>
        </p:nvSpPr>
        <p:spPr>
          <a:xfrm>
            <a:off x="8211013" y="4027094"/>
            <a:ext cx="591015" cy="461665"/>
          </a:xfrm>
          <a:prstGeom prst="rect">
            <a:avLst/>
          </a:prstGeom>
          <a:noFill/>
        </p:spPr>
        <p:txBody>
          <a:bodyPr wrap="square" rtlCol="0">
            <a:spAutoFit/>
          </a:bodyPr>
          <a:lstStyle/>
          <a:p>
            <a:r>
              <a:rPr lang="en-US" sz="1200" dirty="0" smtClean="0"/>
              <a:t>T4</a:t>
            </a:r>
          </a:p>
          <a:p>
            <a:r>
              <a:rPr lang="en-US" sz="1200" dirty="0" smtClean="0"/>
              <a:t>Begin</a:t>
            </a:r>
            <a:endParaRPr lang="en-US" sz="1200" dirty="0"/>
          </a:p>
        </p:txBody>
      </p:sp>
      <p:sp>
        <p:nvSpPr>
          <p:cNvPr id="36" name="Rectangle 35"/>
          <p:cNvSpPr/>
          <p:nvPr/>
        </p:nvSpPr>
        <p:spPr>
          <a:xfrm>
            <a:off x="609599" y="1532450"/>
            <a:ext cx="134744" cy="1741603"/>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7" name="TextBox 36"/>
          <p:cNvSpPr txBox="1"/>
          <p:nvPr/>
        </p:nvSpPr>
        <p:spPr>
          <a:xfrm>
            <a:off x="401443" y="1027858"/>
            <a:ext cx="685800" cy="461665"/>
          </a:xfrm>
          <a:prstGeom prst="rect">
            <a:avLst/>
          </a:prstGeom>
          <a:noFill/>
        </p:spPr>
        <p:txBody>
          <a:bodyPr wrap="square" rtlCol="0">
            <a:spAutoFit/>
          </a:bodyPr>
          <a:lstStyle/>
          <a:p>
            <a:r>
              <a:rPr lang="en-US" sz="1200" dirty="0" smtClean="0"/>
              <a:t>Full Backup</a:t>
            </a:r>
            <a:endParaRPr lang="en-US" sz="1200" dirty="0"/>
          </a:p>
        </p:txBody>
      </p:sp>
      <p:sp>
        <p:nvSpPr>
          <p:cNvPr id="6" name="TextBox 5"/>
          <p:cNvSpPr txBox="1"/>
          <p:nvPr/>
        </p:nvSpPr>
        <p:spPr>
          <a:xfrm>
            <a:off x="1460345" y="304800"/>
            <a:ext cx="5899924" cy="707886"/>
          </a:xfrm>
          <a:prstGeom prst="rect">
            <a:avLst/>
          </a:prstGeom>
          <a:noFill/>
        </p:spPr>
        <p:txBody>
          <a:bodyPr wrap="square" rtlCol="0">
            <a:spAutoFit/>
          </a:bodyPr>
          <a:lstStyle/>
          <a:p>
            <a:pPr algn="ctr"/>
            <a:r>
              <a:rPr lang="en-US" sz="4000" dirty="0" smtClean="0"/>
              <a:t>RPO - User Perspective</a:t>
            </a:r>
            <a:endParaRPr lang="en-US" sz="4000" dirty="0"/>
          </a:p>
        </p:txBody>
      </p:sp>
      <p:sp>
        <p:nvSpPr>
          <p:cNvPr id="29" name="TextBox 28"/>
          <p:cNvSpPr txBox="1"/>
          <p:nvPr/>
        </p:nvSpPr>
        <p:spPr>
          <a:xfrm>
            <a:off x="1876658" y="6083230"/>
            <a:ext cx="304800" cy="369332"/>
          </a:xfrm>
          <a:prstGeom prst="rect">
            <a:avLst/>
          </a:prstGeom>
          <a:noFill/>
        </p:spPr>
        <p:txBody>
          <a:bodyPr wrap="square" rtlCol="0">
            <a:spAutoFit/>
          </a:bodyPr>
          <a:lstStyle/>
          <a:p>
            <a:r>
              <a:rPr lang="en-US" dirty="0" smtClean="0"/>
              <a:t>?</a:t>
            </a:r>
            <a:endParaRPr lang="en-US" dirty="0"/>
          </a:p>
        </p:txBody>
      </p:sp>
      <p:sp>
        <p:nvSpPr>
          <p:cNvPr id="38" name="Rectangle 37"/>
          <p:cNvSpPr/>
          <p:nvPr/>
        </p:nvSpPr>
        <p:spPr>
          <a:xfrm>
            <a:off x="8323920" y="1532450"/>
            <a:ext cx="121734" cy="174160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30" name="TextBox 29"/>
          <p:cNvSpPr txBox="1"/>
          <p:nvPr/>
        </p:nvSpPr>
        <p:spPr>
          <a:xfrm>
            <a:off x="7391400" y="1123160"/>
            <a:ext cx="1676400" cy="369332"/>
          </a:xfrm>
          <a:prstGeom prst="rect">
            <a:avLst/>
          </a:prstGeom>
          <a:noFill/>
        </p:spPr>
        <p:txBody>
          <a:bodyPr wrap="square" rtlCol="0">
            <a:spAutoFit/>
          </a:bodyPr>
          <a:lstStyle/>
          <a:p>
            <a:r>
              <a:rPr lang="en-US" dirty="0" smtClean="0"/>
              <a:t>User starts T4</a:t>
            </a:r>
            <a:endParaRPr lang="en-US" dirty="0"/>
          </a:p>
        </p:txBody>
      </p:sp>
      <p:sp>
        <p:nvSpPr>
          <p:cNvPr id="39" name="TextBox 38"/>
          <p:cNvSpPr txBox="1"/>
          <p:nvPr/>
        </p:nvSpPr>
        <p:spPr>
          <a:xfrm>
            <a:off x="1664784" y="1184673"/>
            <a:ext cx="1676400" cy="369332"/>
          </a:xfrm>
          <a:prstGeom prst="rect">
            <a:avLst/>
          </a:prstGeom>
          <a:noFill/>
        </p:spPr>
        <p:txBody>
          <a:bodyPr wrap="square" rtlCol="0">
            <a:spAutoFit/>
          </a:bodyPr>
          <a:lstStyle/>
          <a:p>
            <a:r>
              <a:rPr lang="en-US" dirty="0" smtClean="0"/>
              <a:t>User starts T3</a:t>
            </a:r>
            <a:endParaRPr lang="en-US" dirty="0"/>
          </a:p>
        </p:txBody>
      </p:sp>
      <p:sp>
        <p:nvSpPr>
          <p:cNvPr id="40" name="Rectangle 39"/>
          <p:cNvSpPr/>
          <p:nvPr/>
        </p:nvSpPr>
        <p:spPr>
          <a:xfrm>
            <a:off x="2358019" y="1538696"/>
            <a:ext cx="121734" cy="174160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Tree>
    <p:extLst>
      <p:ext uri="{BB962C8B-B14F-4D97-AF65-F5344CB8AC3E}">
        <p14:creationId xmlns:p14="http://schemas.microsoft.com/office/powerpoint/2010/main" xmlns="" val="254162900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2875002"/>
            <a:ext cx="7239000" cy="1107996"/>
          </a:xfrm>
          <a:prstGeom prst="rect">
            <a:avLst/>
          </a:prstGeom>
          <a:noFill/>
        </p:spPr>
        <p:txBody>
          <a:bodyPr wrap="square" rtlCol="0">
            <a:spAutoFit/>
          </a:bodyPr>
          <a:lstStyle/>
          <a:p>
            <a:r>
              <a:rPr lang="en-US" sz="2400" dirty="0" smtClean="0"/>
              <a:t>A transaction is not committed until the user gets an acknowledgement in the application.</a:t>
            </a:r>
          </a:p>
          <a:p>
            <a:endParaRPr lang="en-US" dirty="0"/>
          </a:p>
        </p:txBody>
      </p:sp>
    </p:spTree>
    <p:extLst>
      <p:ext uri="{BB962C8B-B14F-4D97-AF65-F5344CB8AC3E}">
        <p14:creationId xmlns:p14="http://schemas.microsoft.com/office/powerpoint/2010/main" xmlns="" val="231423496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381000"/>
            <a:ext cx="7162800" cy="707886"/>
          </a:xfrm>
          <a:prstGeom prst="rect">
            <a:avLst/>
          </a:prstGeom>
          <a:noFill/>
        </p:spPr>
        <p:txBody>
          <a:bodyPr wrap="square" rtlCol="0">
            <a:spAutoFit/>
          </a:bodyPr>
          <a:lstStyle/>
          <a:p>
            <a:pPr algn="ctr"/>
            <a:r>
              <a:rPr lang="en-US" sz="4000" dirty="0" smtClean="0">
                <a:solidFill>
                  <a:schemeClr val="bg1"/>
                </a:solidFill>
              </a:rPr>
              <a:t>Building an RTO/RPO</a:t>
            </a:r>
            <a:endParaRPr lang="en-US" sz="4000" dirty="0">
              <a:solidFill>
                <a:schemeClr val="bg1"/>
              </a:solidFill>
            </a:endParaRPr>
          </a:p>
        </p:txBody>
      </p:sp>
      <p:sp>
        <p:nvSpPr>
          <p:cNvPr id="3" name="TextBox 2"/>
          <p:cNvSpPr txBox="1"/>
          <p:nvPr/>
        </p:nvSpPr>
        <p:spPr>
          <a:xfrm>
            <a:off x="762000" y="990600"/>
            <a:ext cx="6096000" cy="3416320"/>
          </a:xfrm>
          <a:prstGeom prst="rect">
            <a:avLst/>
          </a:prstGeom>
          <a:noFill/>
        </p:spPr>
        <p:txBody>
          <a:bodyPr wrap="square" rtlCol="0">
            <a:spAutoFit/>
          </a:bodyPr>
          <a:lstStyle/>
          <a:p>
            <a:r>
              <a:rPr lang="en-US" sz="2400" dirty="0" err="1" smtClean="0"/>
              <a:t>SQLServerCentral</a:t>
            </a:r>
            <a:endParaRPr lang="en-US" sz="2400" dirty="0" smtClean="0"/>
          </a:p>
          <a:p>
            <a:pPr marL="285750" indent="-285750">
              <a:buFont typeface="Arial" pitchFamily="34" charset="0"/>
              <a:buChar char="•"/>
            </a:pPr>
            <a:r>
              <a:rPr lang="en-US" sz="2400" dirty="0" smtClean="0"/>
              <a:t>4 databases (3GB, 1.9GB, 260MB, 220MB)</a:t>
            </a:r>
          </a:p>
          <a:p>
            <a:pPr marL="285750" indent="-285750">
              <a:buFont typeface="Arial" pitchFamily="34" charset="0"/>
              <a:buChar char="•"/>
            </a:pPr>
            <a:r>
              <a:rPr lang="en-US" sz="2400" dirty="0" smtClean="0"/>
              <a:t>Full backups nightly at </a:t>
            </a:r>
            <a:r>
              <a:rPr lang="en-US" sz="2400" dirty="0"/>
              <a:t>m</a:t>
            </a:r>
            <a:r>
              <a:rPr lang="en-US" sz="2400" dirty="0" smtClean="0"/>
              <a:t>idnight</a:t>
            </a:r>
          </a:p>
          <a:p>
            <a:pPr marL="285750" indent="-285750">
              <a:buFont typeface="Arial" pitchFamily="34" charset="0"/>
              <a:buChar char="•"/>
            </a:pPr>
            <a:r>
              <a:rPr lang="en-US" sz="2400" dirty="0" smtClean="0"/>
              <a:t>Log backups every half hour</a:t>
            </a:r>
          </a:p>
          <a:p>
            <a:pPr marL="285750" indent="-285750">
              <a:buFont typeface="Arial" pitchFamily="34" charset="0"/>
              <a:buChar char="•"/>
            </a:pPr>
            <a:r>
              <a:rPr lang="en-US" sz="2400" dirty="0" smtClean="0"/>
              <a:t>Servers clustered</a:t>
            </a:r>
          </a:p>
          <a:p>
            <a:pPr marL="285750" indent="-285750">
              <a:buFont typeface="Arial" pitchFamily="34" charset="0"/>
              <a:buChar char="•"/>
            </a:pPr>
            <a:r>
              <a:rPr lang="en-US" sz="2400" dirty="0" smtClean="0"/>
              <a:t>Backups files are stored on separate physical drives from the data and log files.</a:t>
            </a:r>
          </a:p>
          <a:p>
            <a:pPr marL="285750" indent="-285750">
              <a:buFont typeface="Arial" pitchFamily="34" charset="0"/>
              <a:buChar char="•"/>
            </a:pPr>
            <a:r>
              <a:rPr lang="en-US" sz="2400" dirty="0" smtClean="0"/>
              <a:t>RTO is 30 minutes</a:t>
            </a:r>
          </a:p>
          <a:p>
            <a:pPr marL="285750" indent="-285750">
              <a:buFont typeface="Arial" pitchFamily="34" charset="0"/>
              <a:buChar char="•"/>
            </a:pPr>
            <a:r>
              <a:rPr lang="en-US" sz="2400" dirty="0" smtClean="0"/>
              <a:t>RPO is 10 min</a:t>
            </a:r>
            <a:endParaRPr lang="en-US" sz="2400" dirty="0"/>
          </a:p>
        </p:txBody>
      </p:sp>
      <p:graphicFrame>
        <p:nvGraphicFramePr>
          <p:cNvPr id="4" name="Table 3"/>
          <p:cNvGraphicFramePr>
            <a:graphicFrameLocks noGrp="1"/>
          </p:cNvGraphicFramePr>
          <p:nvPr>
            <p:extLst>
              <p:ext uri="{D42A27DB-BD31-4B8C-83A1-F6EECF244321}">
                <p14:modId xmlns:p14="http://schemas.microsoft.com/office/powerpoint/2010/main" xmlns="" val="1326633663"/>
              </p:ext>
            </p:extLst>
          </p:nvPr>
        </p:nvGraphicFramePr>
        <p:xfrm>
          <a:off x="762000" y="4495800"/>
          <a:ext cx="7315200" cy="2123440"/>
        </p:xfrm>
        <a:graphic>
          <a:graphicData uri="http://schemas.openxmlformats.org/drawingml/2006/table">
            <a:tbl>
              <a:tblPr firstRow="1" bandRow="1">
                <a:tableStyleId>{5C22544A-7EE6-4342-B048-85BDC9FD1C3A}</a:tableStyleId>
              </a:tblPr>
              <a:tblGrid>
                <a:gridCol w="1463040"/>
                <a:gridCol w="1463040"/>
                <a:gridCol w="1463040"/>
                <a:gridCol w="1463040"/>
                <a:gridCol w="1463040"/>
              </a:tblGrid>
              <a:tr h="370840">
                <a:tc>
                  <a:txBody>
                    <a:bodyPr/>
                    <a:lstStyle/>
                    <a:p>
                      <a:r>
                        <a:rPr lang="en-US" dirty="0" smtClean="0"/>
                        <a:t>Database</a:t>
                      </a:r>
                      <a:endParaRPr lang="en-US" dirty="0"/>
                    </a:p>
                  </a:txBody>
                  <a:tcPr/>
                </a:tc>
                <a:tc>
                  <a:txBody>
                    <a:bodyPr/>
                    <a:lstStyle/>
                    <a:p>
                      <a:r>
                        <a:rPr lang="en-US" dirty="0" smtClean="0"/>
                        <a:t>Full</a:t>
                      </a:r>
                      <a:r>
                        <a:rPr lang="en-US" baseline="0" dirty="0" smtClean="0"/>
                        <a:t> Backup Time</a:t>
                      </a:r>
                      <a:endParaRPr lang="en-US" dirty="0"/>
                    </a:p>
                  </a:txBody>
                  <a:tcPr/>
                </a:tc>
                <a:tc>
                  <a:txBody>
                    <a:bodyPr/>
                    <a:lstStyle/>
                    <a:p>
                      <a:r>
                        <a:rPr lang="en-US" dirty="0" smtClean="0"/>
                        <a:t>Full Restore Time</a:t>
                      </a:r>
                      <a:endParaRPr lang="en-US" dirty="0"/>
                    </a:p>
                  </a:txBody>
                  <a:tcPr/>
                </a:tc>
                <a:tc>
                  <a:txBody>
                    <a:bodyPr/>
                    <a:lstStyle/>
                    <a:p>
                      <a:r>
                        <a:rPr lang="en-US" dirty="0" smtClean="0"/>
                        <a:t>Log</a:t>
                      </a:r>
                      <a:r>
                        <a:rPr lang="en-US" baseline="0" dirty="0" smtClean="0"/>
                        <a:t> Backup Time (</a:t>
                      </a:r>
                      <a:r>
                        <a:rPr lang="en-US" baseline="0" dirty="0" err="1" smtClean="0"/>
                        <a:t>avg</a:t>
                      </a:r>
                      <a:r>
                        <a:rPr lang="en-US" baseline="0" dirty="0" smtClean="0"/>
                        <a:t>)</a:t>
                      </a:r>
                      <a:endParaRPr lang="en-US" dirty="0"/>
                    </a:p>
                  </a:txBody>
                  <a:tcPr/>
                </a:tc>
                <a:tc>
                  <a:txBody>
                    <a:bodyPr/>
                    <a:lstStyle/>
                    <a:p>
                      <a:r>
                        <a:rPr lang="en-US" dirty="0" smtClean="0"/>
                        <a:t>Log Restore Time (</a:t>
                      </a:r>
                      <a:r>
                        <a:rPr lang="en-US" dirty="0" err="1" smtClean="0"/>
                        <a:t>avg</a:t>
                      </a:r>
                      <a:r>
                        <a:rPr lang="en-US" dirty="0" smtClean="0"/>
                        <a:t>)</a:t>
                      </a:r>
                      <a:endParaRPr lang="en-US" dirty="0"/>
                    </a:p>
                  </a:txBody>
                  <a:tcPr/>
                </a:tc>
              </a:tr>
              <a:tr h="370840">
                <a:tc>
                  <a:txBody>
                    <a:bodyPr/>
                    <a:lstStyle/>
                    <a:p>
                      <a:r>
                        <a:rPr lang="en-US" dirty="0" smtClean="0"/>
                        <a:t>3GB</a:t>
                      </a:r>
                      <a:endParaRPr lang="en-US" dirty="0"/>
                    </a:p>
                  </a:txBody>
                  <a:tcPr/>
                </a:tc>
                <a:tc>
                  <a:txBody>
                    <a:bodyPr/>
                    <a:lstStyle/>
                    <a:p>
                      <a:r>
                        <a:rPr lang="en-US" dirty="0" smtClean="0"/>
                        <a:t>7 min</a:t>
                      </a:r>
                      <a:endParaRPr lang="en-US" dirty="0"/>
                    </a:p>
                  </a:txBody>
                  <a:tcPr/>
                </a:tc>
                <a:tc>
                  <a:txBody>
                    <a:bodyPr/>
                    <a:lstStyle/>
                    <a:p>
                      <a:r>
                        <a:rPr lang="en-US" dirty="0" smtClean="0"/>
                        <a:t>12 min</a:t>
                      </a:r>
                      <a:endParaRPr lang="en-US" dirty="0"/>
                    </a:p>
                  </a:txBody>
                  <a:tcPr/>
                </a:tc>
                <a:tc>
                  <a:txBody>
                    <a:bodyPr/>
                    <a:lstStyle/>
                    <a:p>
                      <a:r>
                        <a:rPr lang="en-US" dirty="0" smtClean="0"/>
                        <a:t>2 min</a:t>
                      </a:r>
                      <a:endParaRPr lang="en-US" dirty="0"/>
                    </a:p>
                  </a:txBody>
                  <a:tcPr/>
                </a:tc>
                <a:tc>
                  <a:txBody>
                    <a:bodyPr/>
                    <a:lstStyle/>
                    <a:p>
                      <a:r>
                        <a:rPr lang="en-US" dirty="0" smtClean="0"/>
                        <a:t>2</a:t>
                      </a:r>
                      <a:r>
                        <a:rPr lang="en-US" baseline="0" dirty="0" smtClean="0"/>
                        <a:t> min</a:t>
                      </a:r>
                      <a:endParaRPr lang="en-US" dirty="0"/>
                    </a:p>
                  </a:txBody>
                  <a:tcPr/>
                </a:tc>
              </a:tr>
              <a:tr h="370840">
                <a:tc>
                  <a:txBody>
                    <a:bodyPr/>
                    <a:lstStyle/>
                    <a:p>
                      <a:r>
                        <a:rPr lang="en-US" dirty="0" smtClean="0"/>
                        <a:t>1.9GB</a:t>
                      </a:r>
                      <a:endParaRPr lang="en-US" dirty="0"/>
                    </a:p>
                  </a:txBody>
                  <a:tcPr/>
                </a:tc>
                <a:tc>
                  <a:txBody>
                    <a:bodyPr/>
                    <a:lstStyle/>
                    <a:p>
                      <a:r>
                        <a:rPr lang="en-US" dirty="0" smtClean="0"/>
                        <a:t>4 min</a:t>
                      </a:r>
                      <a:endParaRPr lang="en-US" dirty="0"/>
                    </a:p>
                  </a:txBody>
                  <a:tcPr/>
                </a:tc>
                <a:tc>
                  <a:txBody>
                    <a:bodyPr/>
                    <a:lstStyle/>
                    <a:p>
                      <a:r>
                        <a:rPr lang="en-US" dirty="0" smtClean="0"/>
                        <a:t>6 min</a:t>
                      </a:r>
                      <a:endParaRPr lang="en-US" dirty="0"/>
                    </a:p>
                  </a:txBody>
                  <a:tcPr/>
                </a:tc>
                <a:tc>
                  <a:txBody>
                    <a:bodyPr/>
                    <a:lstStyle/>
                    <a:p>
                      <a:r>
                        <a:rPr lang="en-US" dirty="0" smtClean="0"/>
                        <a:t>1 min</a:t>
                      </a:r>
                      <a:endParaRPr lang="en-US" dirty="0"/>
                    </a:p>
                  </a:txBody>
                  <a:tcPr/>
                </a:tc>
                <a:tc>
                  <a:txBody>
                    <a:bodyPr/>
                    <a:lstStyle/>
                    <a:p>
                      <a:r>
                        <a:rPr lang="en-US" dirty="0" smtClean="0"/>
                        <a:t>1 min</a:t>
                      </a:r>
                      <a:endParaRPr lang="en-US" dirty="0"/>
                    </a:p>
                  </a:txBody>
                  <a:tcPr/>
                </a:tc>
              </a:tr>
              <a:tr h="370840">
                <a:tc>
                  <a:txBody>
                    <a:bodyPr/>
                    <a:lstStyle/>
                    <a:p>
                      <a:r>
                        <a:rPr lang="en-US" dirty="0" smtClean="0"/>
                        <a:t>260MB</a:t>
                      </a:r>
                      <a:endParaRPr lang="en-US" dirty="0"/>
                    </a:p>
                  </a:txBody>
                  <a:tcPr/>
                </a:tc>
                <a:tc>
                  <a:txBody>
                    <a:bodyPr/>
                    <a:lstStyle/>
                    <a:p>
                      <a:r>
                        <a:rPr lang="en-US" dirty="0" smtClean="0"/>
                        <a:t>2 min</a:t>
                      </a:r>
                      <a:endParaRPr lang="en-US" dirty="0"/>
                    </a:p>
                  </a:txBody>
                  <a:tcPr/>
                </a:tc>
                <a:tc>
                  <a:txBody>
                    <a:bodyPr/>
                    <a:lstStyle/>
                    <a:p>
                      <a:r>
                        <a:rPr lang="en-US" dirty="0" smtClean="0"/>
                        <a:t>3 min</a:t>
                      </a:r>
                      <a:endParaRPr lang="en-US" dirty="0"/>
                    </a:p>
                  </a:txBody>
                  <a:tcPr/>
                </a:tc>
                <a:tc>
                  <a:txBody>
                    <a:bodyPr/>
                    <a:lstStyle/>
                    <a:p>
                      <a:r>
                        <a:rPr lang="en-US" dirty="0" smtClean="0"/>
                        <a:t>1 min</a:t>
                      </a:r>
                      <a:endParaRPr lang="en-US" dirty="0"/>
                    </a:p>
                  </a:txBody>
                  <a:tcPr/>
                </a:tc>
                <a:tc>
                  <a:txBody>
                    <a:bodyPr/>
                    <a:lstStyle/>
                    <a:p>
                      <a:r>
                        <a:rPr lang="en-US" dirty="0" smtClean="0"/>
                        <a:t>1 min</a:t>
                      </a:r>
                      <a:endParaRPr lang="en-US" dirty="0"/>
                    </a:p>
                  </a:txBody>
                  <a:tcPr/>
                </a:tc>
              </a:tr>
              <a:tr h="370840">
                <a:tc>
                  <a:txBody>
                    <a:bodyPr/>
                    <a:lstStyle/>
                    <a:p>
                      <a:r>
                        <a:rPr lang="en-US" dirty="0" smtClean="0"/>
                        <a:t>220MB</a:t>
                      </a:r>
                      <a:endParaRPr lang="en-US" dirty="0"/>
                    </a:p>
                  </a:txBody>
                  <a:tcPr/>
                </a:tc>
                <a:tc>
                  <a:txBody>
                    <a:bodyPr/>
                    <a:lstStyle/>
                    <a:p>
                      <a:r>
                        <a:rPr lang="en-US" dirty="0" smtClean="0"/>
                        <a:t>2 min</a:t>
                      </a:r>
                      <a:endParaRPr lang="en-US" dirty="0"/>
                    </a:p>
                  </a:txBody>
                  <a:tcPr/>
                </a:tc>
                <a:tc>
                  <a:txBody>
                    <a:bodyPr/>
                    <a:lstStyle/>
                    <a:p>
                      <a:r>
                        <a:rPr lang="en-US" dirty="0" smtClean="0"/>
                        <a:t>3 min</a:t>
                      </a:r>
                      <a:endParaRPr lang="en-US" dirty="0"/>
                    </a:p>
                  </a:txBody>
                  <a:tcPr/>
                </a:tc>
                <a:tc>
                  <a:txBody>
                    <a:bodyPr/>
                    <a:lstStyle/>
                    <a:p>
                      <a:r>
                        <a:rPr lang="en-US" dirty="0" smtClean="0"/>
                        <a:t>1</a:t>
                      </a:r>
                      <a:r>
                        <a:rPr lang="en-US" baseline="0" dirty="0" smtClean="0"/>
                        <a:t> min</a:t>
                      </a:r>
                      <a:endParaRPr lang="en-US" dirty="0"/>
                    </a:p>
                  </a:txBody>
                  <a:tcPr/>
                </a:tc>
                <a:tc>
                  <a:txBody>
                    <a:bodyPr/>
                    <a:lstStyle/>
                    <a:p>
                      <a:r>
                        <a:rPr lang="en-US" dirty="0" smtClean="0"/>
                        <a:t>1 min</a:t>
                      </a:r>
                      <a:endParaRPr lang="en-US" dirty="0"/>
                    </a:p>
                  </a:txBody>
                  <a:tcPr/>
                </a:tc>
              </a:tr>
            </a:tbl>
          </a:graphicData>
        </a:graphic>
      </p:graphicFrame>
    </p:spTree>
    <p:extLst>
      <p:ext uri="{BB962C8B-B14F-4D97-AF65-F5344CB8AC3E}">
        <p14:creationId xmlns:p14="http://schemas.microsoft.com/office/powerpoint/2010/main" xmlns="" val="291842413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381000"/>
            <a:ext cx="7162800" cy="707886"/>
          </a:xfrm>
          <a:prstGeom prst="rect">
            <a:avLst/>
          </a:prstGeom>
          <a:noFill/>
        </p:spPr>
        <p:txBody>
          <a:bodyPr wrap="square" rtlCol="0">
            <a:spAutoFit/>
          </a:bodyPr>
          <a:lstStyle/>
          <a:p>
            <a:pPr algn="ctr"/>
            <a:r>
              <a:rPr lang="en-US" sz="4000" dirty="0" smtClean="0"/>
              <a:t>Building an RTO/RPO</a:t>
            </a:r>
            <a:endParaRPr lang="en-US" sz="4000" dirty="0"/>
          </a:p>
        </p:txBody>
      </p:sp>
      <p:sp>
        <p:nvSpPr>
          <p:cNvPr id="3" name="TextBox 2"/>
          <p:cNvSpPr txBox="1"/>
          <p:nvPr/>
        </p:nvSpPr>
        <p:spPr>
          <a:xfrm>
            <a:off x="762000" y="990600"/>
            <a:ext cx="6096000" cy="3046988"/>
          </a:xfrm>
          <a:prstGeom prst="rect">
            <a:avLst/>
          </a:prstGeom>
          <a:noFill/>
        </p:spPr>
        <p:txBody>
          <a:bodyPr wrap="square" rtlCol="0">
            <a:spAutoFit/>
          </a:bodyPr>
          <a:lstStyle/>
          <a:p>
            <a:r>
              <a:rPr lang="en-US" sz="2400" dirty="0" err="1" smtClean="0"/>
              <a:t>SQLServerCentral</a:t>
            </a:r>
            <a:endParaRPr lang="en-US" sz="2400" dirty="0" smtClean="0"/>
          </a:p>
          <a:p>
            <a:pPr marL="285750" indent="-285750">
              <a:buFont typeface="Arial" pitchFamily="34" charset="0"/>
              <a:buChar char="•"/>
            </a:pPr>
            <a:r>
              <a:rPr lang="en-US" sz="2400" dirty="0" smtClean="0"/>
              <a:t>Can I meet my RTO? (30 min)</a:t>
            </a:r>
          </a:p>
          <a:p>
            <a:pPr marL="285750" indent="-285750">
              <a:buFont typeface="Arial" pitchFamily="34" charset="0"/>
              <a:buChar char="•"/>
            </a:pPr>
            <a:endParaRPr lang="en-US" sz="2400" dirty="0"/>
          </a:p>
          <a:p>
            <a:pPr marL="285750" indent="-285750">
              <a:buFont typeface="Arial" pitchFamily="34" charset="0"/>
              <a:buChar char="•"/>
            </a:pPr>
            <a:r>
              <a:rPr lang="en-US" sz="2400" dirty="0" smtClean="0"/>
              <a:t>Full restore is 12 min</a:t>
            </a:r>
          </a:p>
          <a:p>
            <a:pPr marL="285750" indent="-285750">
              <a:buFont typeface="Arial" pitchFamily="34" charset="0"/>
              <a:buChar char="•"/>
            </a:pPr>
            <a:r>
              <a:rPr lang="en-US" sz="2400" dirty="0" smtClean="0"/>
              <a:t>18 min allows for 9 logs, or a restore from midnight through 4:30am. </a:t>
            </a:r>
          </a:p>
          <a:p>
            <a:pPr marL="285750" indent="-285750">
              <a:buFont typeface="Arial" pitchFamily="34" charset="0"/>
              <a:buChar char="•"/>
            </a:pPr>
            <a:r>
              <a:rPr lang="en-US" sz="2400" dirty="0" smtClean="0"/>
              <a:t>Any failures after this time requiring all logs will result in RTO being exceeded.</a:t>
            </a:r>
          </a:p>
        </p:txBody>
      </p:sp>
      <p:graphicFrame>
        <p:nvGraphicFramePr>
          <p:cNvPr id="4" name="Table 3"/>
          <p:cNvGraphicFramePr>
            <a:graphicFrameLocks noGrp="1"/>
          </p:cNvGraphicFramePr>
          <p:nvPr>
            <p:extLst>
              <p:ext uri="{D42A27DB-BD31-4B8C-83A1-F6EECF244321}">
                <p14:modId xmlns:p14="http://schemas.microsoft.com/office/powerpoint/2010/main" xmlns="" val="1712010862"/>
              </p:ext>
            </p:extLst>
          </p:nvPr>
        </p:nvGraphicFramePr>
        <p:xfrm>
          <a:off x="762000" y="4495800"/>
          <a:ext cx="7315200" cy="2123440"/>
        </p:xfrm>
        <a:graphic>
          <a:graphicData uri="http://schemas.openxmlformats.org/drawingml/2006/table">
            <a:tbl>
              <a:tblPr firstRow="1" bandRow="1">
                <a:tableStyleId>{5C22544A-7EE6-4342-B048-85BDC9FD1C3A}</a:tableStyleId>
              </a:tblPr>
              <a:tblGrid>
                <a:gridCol w="1463040"/>
                <a:gridCol w="1463040"/>
                <a:gridCol w="1463040"/>
                <a:gridCol w="1463040"/>
                <a:gridCol w="1463040"/>
              </a:tblGrid>
              <a:tr h="370840">
                <a:tc>
                  <a:txBody>
                    <a:bodyPr/>
                    <a:lstStyle/>
                    <a:p>
                      <a:r>
                        <a:rPr lang="en-US" dirty="0" smtClean="0"/>
                        <a:t>Database</a:t>
                      </a:r>
                      <a:endParaRPr lang="en-US" dirty="0"/>
                    </a:p>
                  </a:txBody>
                  <a:tcPr/>
                </a:tc>
                <a:tc>
                  <a:txBody>
                    <a:bodyPr/>
                    <a:lstStyle/>
                    <a:p>
                      <a:r>
                        <a:rPr lang="en-US" dirty="0" smtClean="0"/>
                        <a:t>Full</a:t>
                      </a:r>
                      <a:r>
                        <a:rPr lang="en-US" baseline="0" dirty="0" smtClean="0"/>
                        <a:t> Backup Time</a:t>
                      </a:r>
                      <a:endParaRPr lang="en-US" dirty="0"/>
                    </a:p>
                  </a:txBody>
                  <a:tcPr/>
                </a:tc>
                <a:tc>
                  <a:txBody>
                    <a:bodyPr/>
                    <a:lstStyle/>
                    <a:p>
                      <a:r>
                        <a:rPr lang="en-US" dirty="0" smtClean="0"/>
                        <a:t>Full Restore Time</a:t>
                      </a:r>
                      <a:endParaRPr lang="en-US" dirty="0"/>
                    </a:p>
                  </a:txBody>
                  <a:tcPr/>
                </a:tc>
                <a:tc>
                  <a:txBody>
                    <a:bodyPr/>
                    <a:lstStyle/>
                    <a:p>
                      <a:r>
                        <a:rPr lang="en-US" dirty="0" smtClean="0"/>
                        <a:t>Log</a:t>
                      </a:r>
                      <a:r>
                        <a:rPr lang="en-US" baseline="0" dirty="0" smtClean="0"/>
                        <a:t> Backup Time (</a:t>
                      </a:r>
                      <a:r>
                        <a:rPr lang="en-US" baseline="0" dirty="0" err="1" smtClean="0"/>
                        <a:t>avg</a:t>
                      </a:r>
                      <a:r>
                        <a:rPr lang="en-US" baseline="0" dirty="0" smtClean="0"/>
                        <a:t>)</a:t>
                      </a:r>
                      <a:endParaRPr lang="en-US" dirty="0"/>
                    </a:p>
                  </a:txBody>
                  <a:tcPr/>
                </a:tc>
                <a:tc>
                  <a:txBody>
                    <a:bodyPr/>
                    <a:lstStyle/>
                    <a:p>
                      <a:r>
                        <a:rPr lang="en-US" dirty="0" smtClean="0"/>
                        <a:t>Log Restore Time (</a:t>
                      </a:r>
                      <a:r>
                        <a:rPr lang="en-US" dirty="0" err="1" smtClean="0"/>
                        <a:t>avg</a:t>
                      </a:r>
                      <a:r>
                        <a:rPr lang="en-US" dirty="0" smtClean="0"/>
                        <a:t>)</a:t>
                      </a:r>
                      <a:endParaRPr lang="en-US" dirty="0"/>
                    </a:p>
                  </a:txBody>
                  <a:tcPr/>
                </a:tc>
              </a:tr>
              <a:tr h="370840">
                <a:tc>
                  <a:txBody>
                    <a:bodyPr/>
                    <a:lstStyle/>
                    <a:p>
                      <a:r>
                        <a:rPr lang="en-US" dirty="0" smtClean="0"/>
                        <a:t>3GB</a:t>
                      </a:r>
                      <a:endParaRPr lang="en-US" dirty="0"/>
                    </a:p>
                  </a:txBody>
                  <a:tcPr/>
                </a:tc>
                <a:tc>
                  <a:txBody>
                    <a:bodyPr/>
                    <a:lstStyle/>
                    <a:p>
                      <a:r>
                        <a:rPr lang="en-US" dirty="0" smtClean="0"/>
                        <a:t>7 min</a:t>
                      </a:r>
                      <a:endParaRPr lang="en-US" dirty="0"/>
                    </a:p>
                  </a:txBody>
                  <a:tcPr/>
                </a:tc>
                <a:tc>
                  <a:txBody>
                    <a:bodyPr/>
                    <a:lstStyle/>
                    <a:p>
                      <a:r>
                        <a:rPr lang="en-US" dirty="0" smtClean="0"/>
                        <a:t>12 min</a:t>
                      </a:r>
                      <a:endParaRPr lang="en-US" dirty="0"/>
                    </a:p>
                  </a:txBody>
                  <a:tcPr/>
                </a:tc>
                <a:tc>
                  <a:txBody>
                    <a:bodyPr/>
                    <a:lstStyle/>
                    <a:p>
                      <a:r>
                        <a:rPr lang="en-US" dirty="0" smtClean="0"/>
                        <a:t>2 min</a:t>
                      </a:r>
                      <a:endParaRPr lang="en-US" dirty="0"/>
                    </a:p>
                  </a:txBody>
                  <a:tcPr/>
                </a:tc>
                <a:tc>
                  <a:txBody>
                    <a:bodyPr/>
                    <a:lstStyle/>
                    <a:p>
                      <a:r>
                        <a:rPr lang="en-US" dirty="0" smtClean="0"/>
                        <a:t>2</a:t>
                      </a:r>
                      <a:r>
                        <a:rPr lang="en-US" baseline="0" dirty="0" smtClean="0"/>
                        <a:t> min</a:t>
                      </a:r>
                      <a:endParaRPr lang="en-US" dirty="0"/>
                    </a:p>
                  </a:txBody>
                  <a:tcPr/>
                </a:tc>
              </a:tr>
              <a:tr h="370840">
                <a:tc>
                  <a:txBody>
                    <a:bodyPr/>
                    <a:lstStyle/>
                    <a:p>
                      <a:r>
                        <a:rPr lang="en-US" dirty="0" smtClean="0"/>
                        <a:t>1.9GB</a:t>
                      </a:r>
                      <a:endParaRPr lang="en-US" dirty="0"/>
                    </a:p>
                  </a:txBody>
                  <a:tcPr/>
                </a:tc>
                <a:tc>
                  <a:txBody>
                    <a:bodyPr/>
                    <a:lstStyle/>
                    <a:p>
                      <a:r>
                        <a:rPr lang="en-US" dirty="0" smtClean="0"/>
                        <a:t>4 min</a:t>
                      </a:r>
                      <a:endParaRPr lang="en-US" dirty="0"/>
                    </a:p>
                  </a:txBody>
                  <a:tcPr/>
                </a:tc>
                <a:tc>
                  <a:txBody>
                    <a:bodyPr/>
                    <a:lstStyle/>
                    <a:p>
                      <a:r>
                        <a:rPr lang="en-US" dirty="0" smtClean="0"/>
                        <a:t>6 min</a:t>
                      </a:r>
                      <a:endParaRPr lang="en-US" dirty="0"/>
                    </a:p>
                  </a:txBody>
                  <a:tcPr/>
                </a:tc>
                <a:tc>
                  <a:txBody>
                    <a:bodyPr/>
                    <a:lstStyle/>
                    <a:p>
                      <a:r>
                        <a:rPr lang="en-US" dirty="0" smtClean="0"/>
                        <a:t>1 min</a:t>
                      </a:r>
                      <a:endParaRPr lang="en-US" dirty="0"/>
                    </a:p>
                  </a:txBody>
                  <a:tcPr/>
                </a:tc>
                <a:tc>
                  <a:txBody>
                    <a:bodyPr/>
                    <a:lstStyle/>
                    <a:p>
                      <a:r>
                        <a:rPr lang="en-US" dirty="0" smtClean="0"/>
                        <a:t>1 min</a:t>
                      </a:r>
                      <a:endParaRPr lang="en-US" dirty="0"/>
                    </a:p>
                  </a:txBody>
                  <a:tcPr/>
                </a:tc>
              </a:tr>
              <a:tr h="370840">
                <a:tc>
                  <a:txBody>
                    <a:bodyPr/>
                    <a:lstStyle/>
                    <a:p>
                      <a:r>
                        <a:rPr lang="en-US" dirty="0" smtClean="0"/>
                        <a:t>260MB</a:t>
                      </a:r>
                      <a:endParaRPr lang="en-US" dirty="0"/>
                    </a:p>
                  </a:txBody>
                  <a:tcPr/>
                </a:tc>
                <a:tc>
                  <a:txBody>
                    <a:bodyPr/>
                    <a:lstStyle/>
                    <a:p>
                      <a:r>
                        <a:rPr lang="en-US" dirty="0" smtClean="0"/>
                        <a:t>2 min</a:t>
                      </a:r>
                      <a:endParaRPr lang="en-US" dirty="0"/>
                    </a:p>
                  </a:txBody>
                  <a:tcPr/>
                </a:tc>
                <a:tc>
                  <a:txBody>
                    <a:bodyPr/>
                    <a:lstStyle/>
                    <a:p>
                      <a:r>
                        <a:rPr lang="en-US" dirty="0" smtClean="0"/>
                        <a:t>3 min</a:t>
                      </a:r>
                      <a:endParaRPr lang="en-US" dirty="0"/>
                    </a:p>
                  </a:txBody>
                  <a:tcPr/>
                </a:tc>
                <a:tc>
                  <a:txBody>
                    <a:bodyPr/>
                    <a:lstStyle/>
                    <a:p>
                      <a:r>
                        <a:rPr lang="en-US" dirty="0" smtClean="0"/>
                        <a:t>1 min</a:t>
                      </a:r>
                      <a:endParaRPr lang="en-US" dirty="0"/>
                    </a:p>
                  </a:txBody>
                  <a:tcPr/>
                </a:tc>
                <a:tc>
                  <a:txBody>
                    <a:bodyPr/>
                    <a:lstStyle/>
                    <a:p>
                      <a:r>
                        <a:rPr lang="en-US" dirty="0" smtClean="0"/>
                        <a:t>1 min</a:t>
                      </a:r>
                      <a:endParaRPr lang="en-US" dirty="0"/>
                    </a:p>
                  </a:txBody>
                  <a:tcPr/>
                </a:tc>
              </a:tr>
              <a:tr h="370840">
                <a:tc>
                  <a:txBody>
                    <a:bodyPr/>
                    <a:lstStyle/>
                    <a:p>
                      <a:r>
                        <a:rPr lang="en-US" dirty="0" smtClean="0"/>
                        <a:t>220MB</a:t>
                      </a:r>
                      <a:endParaRPr lang="en-US" dirty="0"/>
                    </a:p>
                  </a:txBody>
                  <a:tcPr/>
                </a:tc>
                <a:tc>
                  <a:txBody>
                    <a:bodyPr/>
                    <a:lstStyle/>
                    <a:p>
                      <a:r>
                        <a:rPr lang="en-US" dirty="0" smtClean="0"/>
                        <a:t>2 min</a:t>
                      </a:r>
                      <a:endParaRPr lang="en-US" dirty="0"/>
                    </a:p>
                  </a:txBody>
                  <a:tcPr/>
                </a:tc>
                <a:tc>
                  <a:txBody>
                    <a:bodyPr/>
                    <a:lstStyle/>
                    <a:p>
                      <a:r>
                        <a:rPr lang="en-US" dirty="0" smtClean="0"/>
                        <a:t>3 min</a:t>
                      </a:r>
                      <a:endParaRPr lang="en-US" dirty="0"/>
                    </a:p>
                  </a:txBody>
                  <a:tcPr/>
                </a:tc>
                <a:tc>
                  <a:txBody>
                    <a:bodyPr/>
                    <a:lstStyle/>
                    <a:p>
                      <a:r>
                        <a:rPr lang="en-US" dirty="0" smtClean="0"/>
                        <a:t>1</a:t>
                      </a:r>
                      <a:r>
                        <a:rPr lang="en-US" baseline="0" dirty="0" smtClean="0"/>
                        <a:t> min</a:t>
                      </a:r>
                      <a:endParaRPr lang="en-US" dirty="0"/>
                    </a:p>
                  </a:txBody>
                  <a:tcPr/>
                </a:tc>
                <a:tc>
                  <a:txBody>
                    <a:bodyPr/>
                    <a:lstStyle/>
                    <a:p>
                      <a:r>
                        <a:rPr lang="en-US" dirty="0" smtClean="0"/>
                        <a:t>1 min</a:t>
                      </a:r>
                      <a:endParaRPr lang="en-US" dirty="0"/>
                    </a:p>
                  </a:txBody>
                  <a:tcPr/>
                </a:tc>
              </a:tr>
            </a:tbl>
          </a:graphicData>
        </a:graphic>
      </p:graphicFrame>
    </p:spTree>
    <p:extLst>
      <p:ext uri="{BB962C8B-B14F-4D97-AF65-F5344CB8AC3E}">
        <p14:creationId xmlns:p14="http://schemas.microsoft.com/office/powerpoint/2010/main" xmlns="" val="368445418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381000"/>
            <a:ext cx="7162800" cy="707886"/>
          </a:xfrm>
          <a:prstGeom prst="rect">
            <a:avLst/>
          </a:prstGeom>
          <a:noFill/>
        </p:spPr>
        <p:txBody>
          <a:bodyPr wrap="square" rtlCol="0">
            <a:spAutoFit/>
          </a:bodyPr>
          <a:lstStyle/>
          <a:p>
            <a:pPr algn="ctr"/>
            <a:r>
              <a:rPr lang="en-US" sz="4000" dirty="0" smtClean="0"/>
              <a:t>Building an RTO/RPO</a:t>
            </a:r>
            <a:endParaRPr lang="en-US" sz="4000" dirty="0"/>
          </a:p>
        </p:txBody>
      </p:sp>
      <p:sp>
        <p:nvSpPr>
          <p:cNvPr id="3" name="TextBox 2"/>
          <p:cNvSpPr txBox="1"/>
          <p:nvPr/>
        </p:nvSpPr>
        <p:spPr>
          <a:xfrm>
            <a:off x="762000" y="990600"/>
            <a:ext cx="6096000" cy="3046988"/>
          </a:xfrm>
          <a:prstGeom prst="rect">
            <a:avLst/>
          </a:prstGeom>
          <a:noFill/>
        </p:spPr>
        <p:txBody>
          <a:bodyPr wrap="square" rtlCol="0">
            <a:spAutoFit/>
          </a:bodyPr>
          <a:lstStyle/>
          <a:p>
            <a:r>
              <a:rPr lang="en-US" sz="2400" dirty="0" err="1" smtClean="0"/>
              <a:t>SQLServerCentral</a:t>
            </a:r>
            <a:endParaRPr lang="en-US" sz="2400" dirty="0" smtClean="0"/>
          </a:p>
          <a:p>
            <a:pPr marL="285750" indent="-285750">
              <a:buFont typeface="Arial" pitchFamily="34" charset="0"/>
              <a:buChar char="•"/>
            </a:pPr>
            <a:r>
              <a:rPr lang="en-US" sz="2400" dirty="0" smtClean="0"/>
              <a:t>Can I meet my RPO? (10 min)</a:t>
            </a:r>
          </a:p>
          <a:p>
            <a:pPr marL="285750" indent="-285750">
              <a:buFont typeface="Arial" pitchFamily="34" charset="0"/>
              <a:buChar char="•"/>
            </a:pPr>
            <a:endParaRPr lang="en-US" sz="2400" dirty="0"/>
          </a:p>
          <a:p>
            <a:pPr marL="285750" indent="-285750">
              <a:buFont typeface="Arial" pitchFamily="34" charset="0"/>
              <a:buChar char="•"/>
            </a:pPr>
            <a:r>
              <a:rPr lang="en-US" sz="2400" dirty="0" smtClean="0"/>
              <a:t>Logs backed up every 30 minutes</a:t>
            </a:r>
          </a:p>
          <a:p>
            <a:pPr marL="285750" indent="-285750">
              <a:buFont typeface="Arial" pitchFamily="34" charset="0"/>
              <a:buChar char="•"/>
            </a:pPr>
            <a:r>
              <a:rPr lang="en-US" sz="2400" dirty="0" smtClean="0"/>
              <a:t>If a failure is within 10 minutes of a log backup, I can meet the RPO </a:t>
            </a:r>
          </a:p>
          <a:p>
            <a:pPr marL="285750" indent="-285750">
              <a:buFont typeface="Arial" pitchFamily="34" charset="0"/>
              <a:buChar char="•"/>
            </a:pPr>
            <a:r>
              <a:rPr lang="en-US" sz="2400" dirty="0" smtClean="0"/>
              <a:t>If the tail log backup is available, I can meet the RPO.</a:t>
            </a:r>
          </a:p>
        </p:txBody>
      </p:sp>
      <p:graphicFrame>
        <p:nvGraphicFramePr>
          <p:cNvPr id="4" name="Table 3"/>
          <p:cNvGraphicFramePr>
            <a:graphicFrameLocks noGrp="1"/>
          </p:cNvGraphicFramePr>
          <p:nvPr>
            <p:extLst>
              <p:ext uri="{D42A27DB-BD31-4B8C-83A1-F6EECF244321}">
                <p14:modId xmlns:p14="http://schemas.microsoft.com/office/powerpoint/2010/main" xmlns="" val="655333064"/>
              </p:ext>
            </p:extLst>
          </p:nvPr>
        </p:nvGraphicFramePr>
        <p:xfrm>
          <a:off x="762000" y="4495800"/>
          <a:ext cx="7315200" cy="2123440"/>
        </p:xfrm>
        <a:graphic>
          <a:graphicData uri="http://schemas.openxmlformats.org/drawingml/2006/table">
            <a:tbl>
              <a:tblPr firstRow="1" bandRow="1">
                <a:tableStyleId>{5C22544A-7EE6-4342-B048-85BDC9FD1C3A}</a:tableStyleId>
              </a:tblPr>
              <a:tblGrid>
                <a:gridCol w="1463040"/>
                <a:gridCol w="1463040"/>
                <a:gridCol w="1463040"/>
                <a:gridCol w="1463040"/>
                <a:gridCol w="1463040"/>
              </a:tblGrid>
              <a:tr h="640080">
                <a:tc>
                  <a:txBody>
                    <a:bodyPr/>
                    <a:lstStyle/>
                    <a:p>
                      <a:r>
                        <a:rPr lang="en-US" dirty="0" smtClean="0"/>
                        <a:t>Database</a:t>
                      </a:r>
                      <a:endParaRPr lang="en-US" dirty="0"/>
                    </a:p>
                  </a:txBody>
                  <a:tcPr/>
                </a:tc>
                <a:tc>
                  <a:txBody>
                    <a:bodyPr/>
                    <a:lstStyle/>
                    <a:p>
                      <a:r>
                        <a:rPr lang="en-US" dirty="0" smtClean="0"/>
                        <a:t>Full</a:t>
                      </a:r>
                      <a:r>
                        <a:rPr lang="en-US" baseline="0" dirty="0" smtClean="0"/>
                        <a:t> Backup Time</a:t>
                      </a:r>
                      <a:endParaRPr lang="en-US" dirty="0"/>
                    </a:p>
                  </a:txBody>
                  <a:tcPr/>
                </a:tc>
                <a:tc>
                  <a:txBody>
                    <a:bodyPr/>
                    <a:lstStyle/>
                    <a:p>
                      <a:r>
                        <a:rPr lang="en-US" dirty="0" smtClean="0"/>
                        <a:t>Full Restore Time</a:t>
                      </a:r>
                      <a:endParaRPr lang="en-US" dirty="0"/>
                    </a:p>
                  </a:txBody>
                  <a:tcPr/>
                </a:tc>
                <a:tc>
                  <a:txBody>
                    <a:bodyPr/>
                    <a:lstStyle/>
                    <a:p>
                      <a:r>
                        <a:rPr lang="en-US" dirty="0" smtClean="0"/>
                        <a:t>Log</a:t>
                      </a:r>
                      <a:r>
                        <a:rPr lang="en-US" baseline="0" dirty="0" smtClean="0"/>
                        <a:t> Backup Time (</a:t>
                      </a:r>
                      <a:r>
                        <a:rPr lang="en-US" baseline="0" dirty="0" err="1" smtClean="0"/>
                        <a:t>avg</a:t>
                      </a:r>
                      <a:r>
                        <a:rPr lang="en-US" baseline="0" dirty="0" smtClean="0"/>
                        <a:t>)</a:t>
                      </a:r>
                      <a:endParaRPr lang="en-US" dirty="0"/>
                    </a:p>
                  </a:txBody>
                  <a:tcPr/>
                </a:tc>
                <a:tc>
                  <a:txBody>
                    <a:bodyPr/>
                    <a:lstStyle/>
                    <a:p>
                      <a:r>
                        <a:rPr lang="en-US" dirty="0" smtClean="0"/>
                        <a:t>Log Restore Time (</a:t>
                      </a:r>
                      <a:r>
                        <a:rPr lang="en-US" dirty="0" err="1" smtClean="0"/>
                        <a:t>avg</a:t>
                      </a:r>
                      <a:r>
                        <a:rPr lang="en-US" dirty="0" smtClean="0"/>
                        <a:t>)</a:t>
                      </a:r>
                      <a:endParaRPr lang="en-US" dirty="0"/>
                    </a:p>
                  </a:txBody>
                  <a:tcPr/>
                </a:tc>
              </a:tr>
              <a:tr h="370840">
                <a:tc>
                  <a:txBody>
                    <a:bodyPr/>
                    <a:lstStyle/>
                    <a:p>
                      <a:r>
                        <a:rPr lang="en-US" dirty="0" smtClean="0"/>
                        <a:t>3GB</a:t>
                      </a:r>
                      <a:endParaRPr lang="en-US" dirty="0"/>
                    </a:p>
                  </a:txBody>
                  <a:tcPr/>
                </a:tc>
                <a:tc>
                  <a:txBody>
                    <a:bodyPr/>
                    <a:lstStyle/>
                    <a:p>
                      <a:r>
                        <a:rPr lang="en-US" dirty="0" smtClean="0"/>
                        <a:t>7 min</a:t>
                      </a:r>
                      <a:endParaRPr lang="en-US" dirty="0"/>
                    </a:p>
                  </a:txBody>
                  <a:tcPr/>
                </a:tc>
                <a:tc>
                  <a:txBody>
                    <a:bodyPr/>
                    <a:lstStyle/>
                    <a:p>
                      <a:r>
                        <a:rPr lang="en-US" dirty="0" smtClean="0"/>
                        <a:t>8 min</a:t>
                      </a:r>
                      <a:endParaRPr lang="en-US" dirty="0"/>
                    </a:p>
                  </a:txBody>
                  <a:tcPr/>
                </a:tc>
                <a:tc>
                  <a:txBody>
                    <a:bodyPr/>
                    <a:lstStyle/>
                    <a:p>
                      <a:r>
                        <a:rPr lang="en-US" dirty="0" smtClean="0"/>
                        <a:t>2 min</a:t>
                      </a:r>
                      <a:endParaRPr lang="en-US" dirty="0"/>
                    </a:p>
                  </a:txBody>
                  <a:tcPr/>
                </a:tc>
                <a:tc>
                  <a:txBody>
                    <a:bodyPr/>
                    <a:lstStyle/>
                    <a:p>
                      <a:r>
                        <a:rPr lang="en-US" baseline="0" dirty="0" smtClean="0"/>
                        <a:t>1 min</a:t>
                      </a:r>
                      <a:endParaRPr lang="en-US" dirty="0"/>
                    </a:p>
                  </a:txBody>
                  <a:tcPr/>
                </a:tc>
              </a:tr>
              <a:tr h="370840">
                <a:tc>
                  <a:txBody>
                    <a:bodyPr/>
                    <a:lstStyle/>
                    <a:p>
                      <a:r>
                        <a:rPr lang="en-US" dirty="0" smtClean="0"/>
                        <a:t>1.9GB</a:t>
                      </a:r>
                      <a:endParaRPr lang="en-US" dirty="0"/>
                    </a:p>
                  </a:txBody>
                  <a:tcPr/>
                </a:tc>
                <a:tc>
                  <a:txBody>
                    <a:bodyPr/>
                    <a:lstStyle/>
                    <a:p>
                      <a:r>
                        <a:rPr lang="en-US" dirty="0" smtClean="0"/>
                        <a:t>4 min</a:t>
                      </a:r>
                      <a:endParaRPr lang="en-US" dirty="0"/>
                    </a:p>
                  </a:txBody>
                  <a:tcPr/>
                </a:tc>
                <a:tc>
                  <a:txBody>
                    <a:bodyPr/>
                    <a:lstStyle/>
                    <a:p>
                      <a:r>
                        <a:rPr lang="en-US" dirty="0" smtClean="0"/>
                        <a:t>5 min</a:t>
                      </a:r>
                      <a:endParaRPr lang="en-US" dirty="0"/>
                    </a:p>
                  </a:txBody>
                  <a:tcPr/>
                </a:tc>
                <a:tc>
                  <a:txBody>
                    <a:bodyPr/>
                    <a:lstStyle/>
                    <a:p>
                      <a:r>
                        <a:rPr lang="en-US" dirty="0" smtClean="0"/>
                        <a:t>1 min</a:t>
                      </a:r>
                      <a:endParaRPr lang="en-US" dirty="0"/>
                    </a:p>
                  </a:txBody>
                  <a:tcPr/>
                </a:tc>
                <a:tc>
                  <a:txBody>
                    <a:bodyPr/>
                    <a:lstStyle/>
                    <a:p>
                      <a:r>
                        <a:rPr lang="en-US" dirty="0" smtClean="0"/>
                        <a:t>1 min</a:t>
                      </a:r>
                      <a:endParaRPr lang="en-US" dirty="0"/>
                    </a:p>
                  </a:txBody>
                  <a:tcPr/>
                </a:tc>
              </a:tr>
              <a:tr h="370840">
                <a:tc>
                  <a:txBody>
                    <a:bodyPr/>
                    <a:lstStyle/>
                    <a:p>
                      <a:r>
                        <a:rPr lang="en-US" dirty="0" smtClean="0"/>
                        <a:t>260MB</a:t>
                      </a:r>
                      <a:endParaRPr lang="en-US" dirty="0"/>
                    </a:p>
                  </a:txBody>
                  <a:tcPr/>
                </a:tc>
                <a:tc>
                  <a:txBody>
                    <a:bodyPr/>
                    <a:lstStyle/>
                    <a:p>
                      <a:r>
                        <a:rPr lang="en-US" dirty="0" smtClean="0"/>
                        <a:t>2 min</a:t>
                      </a:r>
                      <a:endParaRPr lang="en-US" dirty="0"/>
                    </a:p>
                  </a:txBody>
                  <a:tcPr/>
                </a:tc>
                <a:tc>
                  <a:txBody>
                    <a:bodyPr/>
                    <a:lstStyle/>
                    <a:p>
                      <a:r>
                        <a:rPr lang="en-US" dirty="0" smtClean="0"/>
                        <a:t>3 min</a:t>
                      </a:r>
                      <a:endParaRPr lang="en-US" dirty="0"/>
                    </a:p>
                  </a:txBody>
                  <a:tcPr/>
                </a:tc>
                <a:tc>
                  <a:txBody>
                    <a:bodyPr/>
                    <a:lstStyle/>
                    <a:p>
                      <a:r>
                        <a:rPr lang="en-US" dirty="0" smtClean="0"/>
                        <a:t>1 min</a:t>
                      </a:r>
                      <a:endParaRPr lang="en-US" dirty="0"/>
                    </a:p>
                  </a:txBody>
                  <a:tcPr/>
                </a:tc>
                <a:tc>
                  <a:txBody>
                    <a:bodyPr/>
                    <a:lstStyle/>
                    <a:p>
                      <a:r>
                        <a:rPr lang="en-US" dirty="0" smtClean="0"/>
                        <a:t>1 min</a:t>
                      </a:r>
                      <a:endParaRPr lang="en-US" dirty="0"/>
                    </a:p>
                  </a:txBody>
                  <a:tcPr/>
                </a:tc>
              </a:tr>
              <a:tr h="370840">
                <a:tc>
                  <a:txBody>
                    <a:bodyPr/>
                    <a:lstStyle/>
                    <a:p>
                      <a:r>
                        <a:rPr lang="en-US" dirty="0" smtClean="0"/>
                        <a:t>220MB</a:t>
                      </a:r>
                      <a:endParaRPr lang="en-US" dirty="0"/>
                    </a:p>
                  </a:txBody>
                  <a:tcPr/>
                </a:tc>
                <a:tc>
                  <a:txBody>
                    <a:bodyPr/>
                    <a:lstStyle/>
                    <a:p>
                      <a:r>
                        <a:rPr lang="en-US" dirty="0" smtClean="0"/>
                        <a:t>2 min</a:t>
                      </a:r>
                      <a:endParaRPr lang="en-US" dirty="0"/>
                    </a:p>
                  </a:txBody>
                  <a:tcPr/>
                </a:tc>
                <a:tc>
                  <a:txBody>
                    <a:bodyPr/>
                    <a:lstStyle/>
                    <a:p>
                      <a:r>
                        <a:rPr lang="en-US" dirty="0" smtClean="0"/>
                        <a:t>3 min</a:t>
                      </a:r>
                      <a:endParaRPr lang="en-US" dirty="0"/>
                    </a:p>
                  </a:txBody>
                  <a:tcPr/>
                </a:tc>
                <a:tc>
                  <a:txBody>
                    <a:bodyPr/>
                    <a:lstStyle/>
                    <a:p>
                      <a:r>
                        <a:rPr lang="en-US" dirty="0" smtClean="0"/>
                        <a:t>1</a:t>
                      </a:r>
                      <a:r>
                        <a:rPr lang="en-US" baseline="0" dirty="0" smtClean="0"/>
                        <a:t> min</a:t>
                      </a:r>
                      <a:endParaRPr lang="en-US" dirty="0"/>
                    </a:p>
                  </a:txBody>
                  <a:tcPr/>
                </a:tc>
                <a:tc>
                  <a:txBody>
                    <a:bodyPr/>
                    <a:lstStyle/>
                    <a:p>
                      <a:r>
                        <a:rPr lang="en-US" dirty="0" smtClean="0"/>
                        <a:t>1 min</a:t>
                      </a:r>
                      <a:endParaRPr lang="en-US" dirty="0"/>
                    </a:p>
                  </a:txBody>
                  <a:tcPr/>
                </a:tc>
              </a:tr>
            </a:tbl>
          </a:graphicData>
        </a:graphic>
      </p:graphicFrame>
    </p:spTree>
    <p:extLst>
      <p:ext uri="{BB962C8B-B14F-4D97-AF65-F5344CB8AC3E}">
        <p14:creationId xmlns:p14="http://schemas.microsoft.com/office/powerpoint/2010/main" xmlns="" val="333267756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381000"/>
            <a:ext cx="7162800" cy="707886"/>
          </a:xfrm>
          <a:prstGeom prst="rect">
            <a:avLst/>
          </a:prstGeom>
          <a:noFill/>
        </p:spPr>
        <p:txBody>
          <a:bodyPr wrap="square" rtlCol="0">
            <a:spAutoFit/>
          </a:bodyPr>
          <a:lstStyle/>
          <a:p>
            <a:pPr algn="ctr"/>
            <a:r>
              <a:rPr lang="en-US" sz="4000" dirty="0" smtClean="0"/>
              <a:t>Building an RTO/RPO</a:t>
            </a:r>
            <a:endParaRPr lang="en-US" sz="4000" dirty="0"/>
          </a:p>
        </p:txBody>
      </p:sp>
      <p:sp>
        <p:nvSpPr>
          <p:cNvPr id="3" name="TextBox 2"/>
          <p:cNvSpPr txBox="1"/>
          <p:nvPr/>
        </p:nvSpPr>
        <p:spPr>
          <a:xfrm>
            <a:off x="685800" y="1295400"/>
            <a:ext cx="7696200" cy="5262979"/>
          </a:xfrm>
          <a:prstGeom prst="rect">
            <a:avLst/>
          </a:prstGeom>
          <a:noFill/>
        </p:spPr>
        <p:txBody>
          <a:bodyPr wrap="square" rtlCol="0">
            <a:spAutoFit/>
          </a:bodyPr>
          <a:lstStyle/>
          <a:p>
            <a:r>
              <a:rPr lang="en-US" sz="2400" dirty="0" err="1" smtClean="0"/>
              <a:t>SQLServerCentral</a:t>
            </a:r>
            <a:r>
              <a:rPr lang="en-US" sz="2400" dirty="0" smtClean="0"/>
              <a:t> RPO Mitigations</a:t>
            </a:r>
          </a:p>
          <a:p>
            <a:pPr marL="285750" indent="-285750">
              <a:buFont typeface="Arial" pitchFamily="34" charset="0"/>
              <a:buChar char="•"/>
            </a:pPr>
            <a:r>
              <a:rPr lang="en-US" sz="2400" dirty="0" smtClean="0"/>
              <a:t>Move log backups to every 5 minutes (or anything &lt; 10 minutes)</a:t>
            </a:r>
          </a:p>
          <a:p>
            <a:pPr marL="285750" indent="-285750">
              <a:buFont typeface="Arial" pitchFamily="34" charset="0"/>
              <a:buChar char="•"/>
            </a:pPr>
            <a:endParaRPr lang="en-US" sz="2400" dirty="0" smtClean="0"/>
          </a:p>
          <a:p>
            <a:r>
              <a:rPr lang="en-US" sz="2400" dirty="0" err="1" smtClean="0"/>
              <a:t>SQLServerCentral</a:t>
            </a:r>
            <a:r>
              <a:rPr lang="en-US" sz="2400" dirty="0" smtClean="0"/>
              <a:t> RTO Mitigations</a:t>
            </a:r>
            <a:endParaRPr lang="en-US" sz="2400" dirty="0"/>
          </a:p>
          <a:p>
            <a:pPr marL="285750" indent="-285750">
              <a:buFont typeface="Arial" pitchFamily="34" charset="0"/>
              <a:buChar char="•"/>
            </a:pPr>
            <a:r>
              <a:rPr lang="en-US" sz="2400" dirty="0" smtClean="0"/>
              <a:t>Differentials may help reduce the recovery time, but not likely enough to meet the RTO in all situations.</a:t>
            </a:r>
          </a:p>
          <a:p>
            <a:pPr marL="285750" indent="-285750">
              <a:buFont typeface="Arial" pitchFamily="34" charset="0"/>
              <a:buChar char="•"/>
            </a:pPr>
            <a:r>
              <a:rPr lang="en-US" sz="2400" dirty="0" smtClean="0"/>
              <a:t>Most likely a standby server is needed to ensure the RTO can be met in all circumstances. </a:t>
            </a:r>
            <a:r>
              <a:rPr lang="en-US" sz="2400" dirty="0"/>
              <a:t>Another server will be $5k + $400/</a:t>
            </a:r>
            <a:r>
              <a:rPr lang="en-US" sz="2400" dirty="0" err="1"/>
              <a:t>mo</a:t>
            </a:r>
            <a:endParaRPr lang="en-US" sz="2400" dirty="0" smtClean="0"/>
          </a:p>
          <a:p>
            <a:pPr marL="285750" indent="-285750">
              <a:buFont typeface="Arial" pitchFamily="34" charset="0"/>
              <a:buChar char="•"/>
            </a:pPr>
            <a:r>
              <a:rPr lang="en-US" sz="2400" dirty="0" smtClean="0"/>
              <a:t>Without another server, RTO will likely be exceeded (max restore time is 284 min + response time. (8 min restore + 276 logs through 11:55pm). </a:t>
            </a:r>
          </a:p>
          <a:p>
            <a:pPr marL="285750" indent="-285750">
              <a:buFont typeface="Arial" pitchFamily="34" charset="0"/>
              <a:buChar char="•"/>
            </a:pPr>
            <a:r>
              <a:rPr lang="en-US" sz="2400" dirty="0" smtClean="0"/>
              <a:t>Increase acceptable RTO to 300 min.</a:t>
            </a:r>
          </a:p>
        </p:txBody>
      </p:sp>
    </p:spTree>
    <p:extLst>
      <p:ext uri="{BB962C8B-B14F-4D97-AF65-F5344CB8AC3E}">
        <p14:creationId xmlns:p14="http://schemas.microsoft.com/office/powerpoint/2010/main" xmlns="" val="51778100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1371600"/>
            <a:ext cx="8382000" cy="4154984"/>
          </a:xfrm>
          <a:prstGeom prst="rect">
            <a:avLst/>
          </a:prstGeom>
          <a:noFill/>
        </p:spPr>
        <p:txBody>
          <a:bodyPr wrap="square" rtlCol="0">
            <a:spAutoFit/>
          </a:bodyPr>
          <a:lstStyle/>
          <a:p>
            <a:r>
              <a:rPr lang="en-US" sz="2400" dirty="0" smtClean="0"/>
              <a:t>Remediation (zero cost)</a:t>
            </a:r>
          </a:p>
          <a:p>
            <a:pPr marL="285750" indent="-285750">
              <a:buFont typeface="Arial" pitchFamily="34" charset="0"/>
              <a:buChar char="•"/>
            </a:pPr>
            <a:r>
              <a:rPr lang="en-US" sz="2400" dirty="0" smtClean="0"/>
              <a:t>RPO</a:t>
            </a:r>
          </a:p>
          <a:p>
            <a:pPr marL="742950" lvl="1" indent="-285750">
              <a:buFont typeface="Arial" pitchFamily="34" charset="0"/>
              <a:buChar char="•"/>
            </a:pPr>
            <a:r>
              <a:rPr lang="en-US" sz="2400" dirty="0" smtClean="0"/>
              <a:t>Log backups can be scheduled more often</a:t>
            </a:r>
          </a:p>
          <a:p>
            <a:pPr marL="742950" lvl="1" indent="-285750">
              <a:buFont typeface="Arial" pitchFamily="34" charset="0"/>
              <a:buChar char="•"/>
            </a:pPr>
            <a:r>
              <a:rPr lang="en-US" sz="2400" dirty="0" smtClean="0"/>
              <a:t>Mirror to a spare database</a:t>
            </a:r>
          </a:p>
          <a:p>
            <a:pPr marL="742950" lvl="1" indent="-285750">
              <a:buFont typeface="Arial" pitchFamily="34" charset="0"/>
              <a:buChar char="•"/>
            </a:pPr>
            <a:r>
              <a:rPr lang="en-US" sz="2400" dirty="0" smtClean="0"/>
              <a:t>Add auditing/logging of transactions</a:t>
            </a:r>
          </a:p>
          <a:p>
            <a:pPr marL="285750" indent="-285750">
              <a:buFont typeface="Arial" pitchFamily="34" charset="0"/>
              <a:buChar char="•"/>
            </a:pPr>
            <a:r>
              <a:rPr lang="en-US" sz="2400" dirty="0" smtClean="0"/>
              <a:t>RTO</a:t>
            </a:r>
          </a:p>
          <a:p>
            <a:pPr marL="742950" lvl="1" indent="-285750">
              <a:buFont typeface="Arial" pitchFamily="34" charset="0"/>
              <a:buChar char="•"/>
            </a:pPr>
            <a:r>
              <a:rPr lang="en-US" sz="2400" dirty="0" smtClean="0"/>
              <a:t>utilize spare hardware for a warm database</a:t>
            </a:r>
          </a:p>
          <a:p>
            <a:pPr marL="742950" lvl="1" indent="-285750">
              <a:buFont typeface="Arial" pitchFamily="34" charset="0"/>
              <a:buChar char="•"/>
            </a:pPr>
            <a:r>
              <a:rPr lang="en-US" sz="2400" dirty="0" smtClean="0"/>
              <a:t>have scripts ready to eliminate restores (whoops! Disasters)</a:t>
            </a:r>
          </a:p>
          <a:p>
            <a:pPr marL="742950" lvl="1" indent="-285750">
              <a:buFont typeface="Arial" pitchFamily="34" charset="0"/>
              <a:buChar char="•"/>
            </a:pPr>
            <a:r>
              <a:rPr lang="en-US" sz="2400" dirty="0" smtClean="0"/>
              <a:t>Implement Backup Compression (if supported in your edition)</a:t>
            </a:r>
          </a:p>
          <a:p>
            <a:pPr marL="285750" indent="-285750">
              <a:buFont typeface="Arial" pitchFamily="34" charset="0"/>
              <a:buChar char="•"/>
            </a:pPr>
            <a:endParaRPr lang="en-US" sz="2400" dirty="0" smtClean="0"/>
          </a:p>
        </p:txBody>
      </p:sp>
      <p:sp>
        <p:nvSpPr>
          <p:cNvPr id="6" name="TextBox 5"/>
          <p:cNvSpPr txBox="1"/>
          <p:nvPr/>
        </p:nvSpPr>
        <p:spPr>
          <a:xfrm>
            <a:off x="1066800" y="381000"/>
            <a:ext cx="7162800" cy="707886"/>
          </a:xfrm>
          <a:prstGeom prst="rect">
            <a:avLst/>
          </a:prstGeom>
          <a:noFill/>
        </p:spPr>
        <p:txBody>
          <a:bodyPr wrap="square" rtlCol="0">
            <a:spAutoFit/>
          </a:bodyPr>
          <a:lstStyle/>
          <a:p>
            <a:pPr algn="ctr"/>
            <a:r>
              <a:rPr lang="en-US" sz="4000" dirty="0" smtClean="0"/>
              <a:t>Meeting RTO/RPO</a:t>
            </a:r>
            <a:endParaRPr lang="en-US" sz="4000" dirty="0"/>
          </a:p>
        </p:txBody>
      </p:sp>
    </p:spTree>
    <p:extLst>
      <p:ext uri="{BB962C8B-B14F-4D97-AF65-F5344CB8AC3E}">
        <p14:creationId xmlns:p14="http://schemas.microsoft.com/office/powerpoint/2010/main" xmlns="" val="172149458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1371600"/>
            <a:ext cx="8382000" cy="4154984"/>
          </a:xfrm>
          <a:prstGeom prst="rect">
            <a:avLst/>
          </a:prstGeom>
          <a:noFill/>
        </p:spPr>
        <p:txBody>
          <a:bodyPr wrap="square" rtlCol="0">
            <a:spAutoFit/>
          </a:bodyPr>
          <a:lstStyle/>
          <a:p>
            <a:r>
              <a:rPr lang="en-US" sz="2400" dirty="0" smtClean="0"/>
              <a:t>Remediation ( hard costs)</a:t>
            </a:r>
          </a:p>
          <a:p>
            <a:pPr marL="285750" indent="-285750">
              <a:buFont typeface="Arial" pitchFamily="34" charset="0"/>
              <a:buChar char="•"/>
            </a:pPr>
            <a:r>
              <a:rPr lang="en-US" sz="2400" dirty="0" smtClean="0"/>
              <a:t>RPO</a:t>
            </a:r>
          </a:p>
          <a:p>
            <a:pPr marL="742950" lvl="1" indent="-285750">
              <a:buFont typeface="Arial" pitchFamily="34" charset="0"/>
              <a:buChar char="•"/>
            </a:pPr>
            <a:r>
              <a:rPr lang="en-US" sz="2400" dirty="0" smtClean="0"/>
              <a:t>Hot standby servers in a remote location</a:t>
            </a:r>
          </a:p>
          <a:p>
            <a:pPr marL="742950" lvl="1" indent="-285750">
              <a:buFont typeface="Arial" pitchFamily="34" charset="0"/>
              <a:buChar char="•"/>
            </a:pPr>
            <a:r>
              <a:rPr lang="en-US" sz="2400" dirty="0" smtClean="0"/>
              <a:t>Third party auditing tools</a:t>
            </a:r>
          </a:p>
          <a:p>
            <a:pPr marL="285750" indent="-285750">
              <a:buFont typeface="Arial" pitchFamily="34" charset="0"/>
              <a:buChar char="•"/>
            </a:pPr>
            <a:r>
              <a:rPr lang="en-US" sz="2400" dirty="0" smtClean="0"/>
              <a:t>RTO</a:t>
            </a:r>
          </a:p>
          <a:p>
            <a:pPr marL="742950" lvl="1" indent="-285750">
              <a:buFont typeface="Arial" pitchFamily="34" charset="0"/>
              <a:buChar char="•"/>
            </a:pPr>
            <a:r>
              <a:rPr lang="en-US" sz="2400" dirty="0" smtClean="0"/>
              <a:t>Hot standby servers</a:t>
            </a:r>
          </a:p>
          <a:p>
            <a:pPr marL="742950" lvl="1" indent="-285750">
              <a:buFont typeface="Arial" pitchFamily="34" charset="0"/>
              <a:buChar char="•"/>
            </a:pPr>
            <a:r>
              <a:rPr lang="en-US" sz="2400" dirty="0" smtClean="0"/>
              <a:t>Third party tools for object level restores (SQL Virtual Restore, Data Compare, SQL Compare)</a:t>
            </a:r>
          </a:p>
          <a:p>
            <a:pPr marL="742950" lvl="1" indent="-285750">
              <a:buFont typeface="Arial" pitchFamily="34" charset="0"/>
              <a:buChar char="•"/>
            </a:pPr>
            <a:r>
              <a:rPr lang="en-US" sz="2400" dirty="0" smtClean="0"/>
              <a:t>Backup Compression (third party tools such as SQL Backup Pro)</a:t>
            </a:r>
          </a:p>
          <a:p>
            <a:pPr marL="285750" indent="-285750">
              <a:buFont typeface="Arial" pitchFamily="34" charset="0"/>
              <a:buChar char="•"/>
            </a:pPr>
            <a:endParaRPr lang="en-US" sz="2400" dirty="0" smtClean="0"/>
          </a:p>
        </p:txBody>
      </p:sp>
      <p:sp>
        <p:nvSpPr>
          <p:cNvPr id="6" name="TextBox 5"/>
          <p:cNvSpPr txBox="1"/>
          <p:nvPr/>
        </p:nvSpPr>
        <p:spPr>
          <a:xfrm>
            <a:off x="1066800" y="381000"/>
            <a:ext cx="7162800" cy="707886"/>
          </a:xfrm>
          <a:prstGeom prst="rect">
            <a:avLst/>
          </a:prstGeom>
          <a:noFill/>
        </p:spPr>
        <p:txBody>
          <a:bodyPr wrap="square" rtlCol="0">
            <a:spAutoFit/>
          </a:bodyPr>
          <a:lstStyle/>
          <a:p>
            <a:pPr algn="ctr"/>
            <a:r>
              <a:rPr lang="en-US" sz="4000" dirty="0" smtClean="0"/>
              <a:t>Meeting RTO/RPO</a:t>
            </a:r>
            <a:endParaRPr lang="en-US" sz="4000" dirty="0"/>
          </a:p>
        </p:txBody>
      </p:sp>
    </p:spTree>
    <p:extLst>
      <p:ext uri="{BB962C8B-B14F-4D97-AF65-F5344CB8AC3E}">
        <p14:creationId xmlns:p14="http://schemas.microsoft.com/office/powerpoint/2010/main" xmlns="" val="262507235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209800"/>
            <a:ext cx="9144000" cy="1323439"/>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sz="8000" dirty="0">
                <a:solidFill>
                  <a:schemeClr val="tx1"/>
                </a:solidFill>
              </a:rPr>
              <a:t>t</a:t>
            </a:r>
            <a:r>
              <a:rPr lang="en-US" sz="8000" dirty="0" smtClean="0">
                <a:solidFill>
                  <a:schemeClr val="tx1"/>
                </a:solidFill>
              </a:rPr>
              <a:t>alk to clients</a:t>
            </a:r>
            <a:endParaRPr lang="en-US" sz="8000" dirty="0">
              <a:solidFill>
                <a:schemeClr val="tx1"/>
              </a:solidFill>
            </a:endParaRPr>
          </a:p>
        </p:txBody>
      </p:sp>
    </p:spTree>
    <p:extLst>
      <p:ext uri="{BB962C8B-B14F-4D97-AF65-F5344CB8AC3E}">
        <p14:creationId xmlns:p14="http://schemas.microsoft.com/office/powerpoint/2010/main" xmlns="" val="398209423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237839"/>
            <a:ext cx="9144000" cy="1323439"/>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sz="8000" dirty="0">
                <a:solidFill>
                  <a:schemeClr val="tx1"/>
                </a:solidFill>
              </a:rPr>
              <a:t>u</a:t>
            </a:r>
            <a:r>
              <a:rPr lang="en-US" sz="8000" dirty="0" smtClean="0">
                <a:solidFill>
                  <a:schemeClr val="tx1"/>
                </a:solidFill>
              </a:rPr>
              <a:t>se real terms</a:t>
            </a:r>
            <a:endParaRPr lang="en-US" sz="8000" dirty="0">
              <a:solidFill>
                <a:schemeClr val="tx1"/>
              </a:solidFill>
            </a:endParaRPr>
          </a:p>
        </p:txBody>
      </p:sp>
    </p:spTree>
    <p:extLst>
      <p:ext uri="{BB962C8B-B14F-4D97-AF65-F5344CB8AC3E}">
        <p14:creationId xmlns:p14="http://schemas.microsoft.com/office/powerpoint/2010/main" xmlns="" val="165385667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02527"/>
            <a:ext cx="9144000" cy="5262979"/>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sz="2400" dirty="0" smtClean="0">
                <a:solidFill>
                  <a:schemeClr val="tx1"/>
                </a:solidFill>
              </a:rPr>
              <a:t>If we run log backups every 5 minutes then we can recover to within a 5 minute point in time, provided that we don’t lose the disks with the backups on them. We can script a copy to another server, but the copy will take 3 minutes. So we will have a period of time where we might have 7 or 8 minutes of log backups that we have not copied to a second server.</a:t>
            </a:r>
          </a:p>
          <a:p>
            <a:pPr algn="ctr"/>
            <a:endParaRPr lang="en-US" sz="2400" dirty="0">
              <a:solidFill>
                <a:schemeClr val="tx1"/>
              </a:solidFill>
            </a:endParaRPr>
          </a:p>
          <a:p>
            <a:pPr algn="ctr"/>
            <a:r>
              <a:rPr lang="en-US" sz="2400" dirty="0" smtClean="0">
                <a:solidFill>
                  <a:schemeClr val="tx1"/>
                </a:solidFill>
              </a:rPr>
              <a:t>We can also run full backups once a week and then one differential backup each day. If we need to restore, then we can restore the full backup and find the last differential backup from midnight on the previous day. We can restore this and then we will have to restore up to 60 log files. If we can get another 120GB of space on the SAN, however, we can run two differential a day and then we would only need to restore 30 logs.</a:t>
            </a:r>
            <a:endParaRPr lang="en-US" sz="2400" dirty="0">
              <a:solidFill>
                <a:schemeClr val="tx1"/>
              </a:solidFill>
            </a:endParaRPr>
          </a:p>
        </p:txBody>
      </p:sp>
    </p:spTree>
    <p:extLst>
      <p:ext uri="{BB962C8B-B14F-4D97-AF65-F5344CB8AC3E}">
        <p14:creationId xmlns:p14="http://schemas.microsoft.com/office/powerpoint/2010/main" xmlns="" val="102716571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151" y="685800"/>
            <a:ext cx="9144000" cy="5262979"/>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US" sz="2800" dirty="0" smtClean="0">
                <a:solidFill>
                  <a:schemeClr val="tx1"/>
                </a:solidFill>
              </a:rPr>
              <a:t>If we are down for 5 minutes, we lose, on average 5 orders. Each of those has a rough total of $46 and a profit of $18. That’s a daily average of $9888 in revenue and $5184. A clustered system will cost us around $48,000, or 8 days of downtime. We could also set up a mirrored system that would reduce our downtime for around $16,000, but it would not necessarily move all the scheduled tasks in a disaster. Without scheduled tasks the inventory update might be late or not run.</a:t>
            </a:r>
          </a:p>
          <a:p>
            <a:endParaRPr lang="en-US" sz="2800" dirty="0">
              <a:solidFill>
                <a:schemeClr val="tx1"/>
              </a:solidFill>
            </a:endParaRPr>
          </a:p>
          <a:p>
            <a:r>
              <a:rPr lang="en-US" sz="2800" dirty="0" smtClean="0">
                <a:solidFill>
                  <a:schemeClr val="tx1"/>
                </a:solidFill>
              </a:rPr>
              <a:t>We averaged about 3 hours during unplanned downtime on servers last year.</a:t>
            </a:r>
            <a:endParaRPr lang="en-US" sz="2800" dirty="0">
              <a:solidFill>
                <a:schemeClr val="tx1"/>
              </a:solidFill>
            </a:endParaRPr>
          </a:p>
        </p:txBody>
      </p:sp>
    </p:spTree>
    <p:extLst>
      <p:ext uri="{BB962C8B-B14F-4D97-AF65-F5344CB8AC3E}">
        <p14:creationId xmlns:p14="http://schemas.microsoft.com/office/powerpoint/2010/main" xmlns="" val="205485424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105835"/>
            <a:ext cx="9144000" cy="646331"/>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sz="3600" dirty="0" smtClean="0">
                <a:solidFill>
                  <a:schemeClr val="tx1"/>
                </a:solidFill>
              </a:rPr>
              <a:t>Everyone wants 100% uptime and 0 data loss</a:t>
            </a:r>
            <a:endParaRPr lang="en-US" sz="3600" dirty="0">
              <a:solidFill>
                <a:schemeClr val="tx1"/>
              </a:solidFill>
            </a:endParaRPr>
          </a:p>
        </p:txBody>
      </p:sp>
    </p:spTree>
    <p:extLst>
      <p:ext uri="{BB962C8B-B14F-4D97-AF65-F5344CB8AC3E}">
        <p14:creationId xmlns:p14="http://schemas.microsoft.com/office/powerpoint/2010/main" xmlns="" val="427349846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286000"/>
            <a:ext cx="9144000" cy="646331"/>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sz="3600" dirty="0" smtClean="0">
                <a:solidFill>
                  <a:schemeClr val="tx1"/>
                </a:solidFill>
              </a:rPr>
              <a:t>but </a:t>
            </a:r>
            <a:r>
              <a:rPr lang="en-US" sz="3600" dirty="0" smtClean="0">
                <a:solidFill>
                  <a:schemeClr val="tx1"/>
                </a:solidFill>
              </a:rPr>
              <a:t>no one wants to pay for it.</a:t>
            </a:r>
            <a:endParaRPr lang="en-US" sz="3600" dirty="0">
              <a:solidFill>
                <a:schemeClr val="tx1"/>
              </a:solidFill>
            </a:endParaRPr>
          </a:p>
        </p:txBody>
      </p:sp>
    </p:spTree>
    <p:extLst>
      <p:ext uri="{BB962C8B-B14F-4D97-AF65-F5344CB8AC3E}">
        <p14:creationId xmlns:p14="http://schemas.microsoft.com/office/powerpoint/2010/main" xmlns="" val="227205093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302359"/>
            <a:ext cx="7162800" cy="6555641"/>
          </a:xfrm>
          <a:prstGeom prst="rect">
            <a:avLst/>
          </a:prstGeom>
          <a:noFill/>
        </p:spPr>
        <p:txBody>
          <a:bodyPr wrap="square" rtlCol="0">
            <a:spAutoFit/>
          </a:bodyPr>
          <a:lstStyle/>
          <a:p>
            <a:r>
              <a:rPr lang="en-US" sz="2400" dirty="0" smtClean="0"/>
              <a:t>Use a few more scenarios:</a:t>
            </a:r>
          </a:p>
          <a:p>
            <a:endParaRPr lang="en-US" sz="2400" dirty="0" smtClean="0"/>
          </a:p>
          <a:p>
            <a:pPr marL="285750" indent="-285750">
              <a:buFont typeface="Arial" pitchFamily="34" charset="0"/>
              <a:buChar char="•"/>
            </a:pPr>
            <a:r>
              <a:rPr lang="en-US" sz="2400" dirty="0" smtClean="0"/>
              <a:t>If we find corruption in our server on Saturday from our weekly checks, we could potentially have issues with some of the orders that were entered in the past week. Should we continue with weekly checks, or should we spend money to setup an alternative system to perform checks?</a:t>
            </a:r>
          </a:p>
          <a:p>
            <a:pPr marL="285750" indent="-285750">
              <a:buFont typeface="Arial" pitchFamily="34" charset="0"/>
              <a:buChar char="•"/>
            </a:pPr>
            <a:r>
              <a:rPr lang="en-US" sz="2400" dirty="0" smtClean="0"/>
              <a:t>If the development server crashes today at 1pm, and the developers spend 3 hours recovering work, is it OK that we push the deadline back by two days?</a:t>
            </a:r>
          </a:p>
          <a:p>
            <a:pPr marL="285750" indent="-285750">
              <a:buFont typeface="Arial" pitchFamily="34" charset="0"/>
              <a:buChar char="•"/>
            </a:pPr>
            <a:r>
              <a:rPr lang="en-US" sz="2400" dirty="0" smtClean="0"/>
              <a:t>If the data warehouse has an issue, we can rebuild it, but it will take 14 hours.</a:t>
            </a:r>
          </a:p>
          <a:p>
            <a:pPr marL="285750" indent="-285750">
              <a:buFont typeface="Arial" pitchFamily="34" charset="0"/>
              <a:buChar char="•"/>
            </a:pPr>
            <a:r>
              <a:rPr lang="en-US" sz="2400" dirty="0" smtClean="0"/>
              <a:t>If we cut testing, we might have problems with the new calculations we are deploying. A rollback will take 2 hours.</a:t>
            </a:r>
          </a:p>
          <a:p>
            <a:pPr>
              <a:buFont typeface="Arial" pitchFamily="34" charset="0"/>
              <a:buChar char="•"/>
            </a:pPr>
            <a:endParaRPr lang="en-US" dirty="0" smtClean="0"/>
          </a:p>
          <a:p>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52600" y="2743200"/>
            <a:ext cx="5562600" cy="769441"/>
          </a:xfrm>
          <a:prstGeom prst="rect">
            <a:avLst/>
          </a:prstGeom>
          <a:noFill/>
        </p:spPr>
        <p:txBody>
          <a:bodyPr wrap="square" rtlCol="0">
            <a:spAutoFit/>
          </a:bodyPr>
          <a:lstStyle/>
          <a:p>
            <a:r>
              <a:rPr lang="en-US" sz="4400" dirty="0" smtClean="0"/>
              <a:t>RTO/RPO != SLA</a:t>
            </a:r>
            <a:endParaRPr lang="en-US" sz="4400" dirty="0"/>
          </a:p>
        </p:txBody>
      </p:sp>
    </p:spTree>
    <p:extLst>
      <p:ext uri="{BB962C8B-B14F-4D97-AF65-F5344CB8AC3E}">
        <p14:creationId xmlns:p14="http://schemas.microsoft.com/office/powerpoint/2010/main" xmlns="" val="313453404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685800"/>
            <a:ext cx="8153400" cy="3354765"/>
          </a:xfrm>
          <a:prstGeom prst="rect">
            <a:avLst/>
          </a:prstGeom>
          <a:noFill/>
        </p:spPr>
        <p:txBody>
          <a:bodyPr wrap="square" rtlCol="0">
            <a:spAutoFit/>
          </a:bodyPr>
          <a:lstStyle/>
          <a:p>
            <a:r>
              <a:rPr lang="en-US" sz="4400" dirty="0" smtClean="0"/>
              <a:t>SLA includes</a:t>
            </a:r>
          </a:p>
          <a:p>
            <a:pPr marL="571500" indent="-571500">
              <a:buFont typeface="Arial" pitchFamily="34" charset="0"/>
              <a:buChar char="•"/>
            </a:pPr>
            <a:r>
              <a:rPr lang="en-US" sz="2400" dirty="0" smtClean="0"/>
              <a:t>Response time for a service</a:t>
            </a:r>
          </a:p>
          <a:p>
            <a:pPr marL="571500" indent="-571500">
              <a:buFont typeface="Arial" pitchFamily="34" charset="0"/>
              <a:buChar char="•"/>
            </a:pPr>
            <a:r>
              <a:rPr lang="en-US" sz="2400" dirty="0" smtClean="0"/>
              <a:t>Uptime requirement for a long period</a:t>
            </a:r>
          </a:p>
          <a:p>
            <a:pPr marL="571500" indent="-571500">
              <a:buFont typeface="Arial" pitchFamily="34" charset="0"/>
              <a:buChar char="•"/>
            </a:pPr>
            <a:r>
              <a:rPr lang="en-US" sz="2400" dirty="0" smtClean="0"/>
              <a:t>Specific performance benchmarks (i.e. report generation time or query completion time)</a:t>
            </a:r>
          </a:p>
          <a:p>
            <a:pPr marL="571500" indent="-571500">
              <a:buFont typeface="Arial" pitchFamily="34" charset="0"/>
              <a:buChar char="•"/>
            </a:pPr>
            <a:r>
              <a:rPr lang="en-US" sz="2400" dirty="0" smtClean="0"/>
              <a:t>Hours which require responses</a:t>
            </a:r>
          </a:p>
          <a:p>
            <a:pPr marL="571500" indent="-571500">
              <a:buFont typeface="Arial" pitchFamily="34" charset="0"/>
              <a:buChar char="•"/>
            </a:pPr>
            <a:r>
              <a:rPr lang="en-US" sz="2400" dirty="0" smtClean="0"/>
              <a:t>Priority is systems</a:t>
            </a:r>
          </a:p>
          <a:p>
            <a:pPr marL="571500" indent="-571500">
              <a:buFont typeface="Arial" pitchFamily="34" charset="0"/>
              <a:buChar char="•"/>
            </a:pPr>
            <a:r>
              <a:rPr lang="en-US" sz="2400" dirty="0" smtClean="0"/>
              <a:t>May have maintenance outages specified</a:t>
            </a:r>
            <a:endParaRPr lang="en-US" sz="2400" dirty="0"/>
          </a:p>
        </p:txBody>
      </p:sp>
    </p:spTree>
    <p:extLst>
      <p:ext uri="{BB962C8B-B14F-4D97-AF65-F5344CB8AC3E}">
        <p14:creationId xmlns:p14="http://schemas.microsoft.com/office/powerpoint/2010/main" xmlns="" val="229633144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741234" y="1143000"/>
            <a:ext cx="1371600" cy="369332"/>
          </a:xfrm>
          <a:prstGeom prst="rect">
            <a:avLst/>
          </a:prstGeom>
          <a:noFill/>
        </p:spPr>
        <p:txBody>
          <a:bodyPr wrap="square" rtlCol="0">
            <a:spAutoFit/>
          </a:bodyPr>
          <a:lstStyle/>
          <a:p>
            <a:r>
              <a:rPr lang="en-US" dirty="0" smtClean="0"/>
              <a:t>RTO/RPO</a:t>
            </a:r>
            <a:endParaRPr lang="en-US" dirty="0"/>
          </a:p>
        </p:txBody>
      </p:sp>
      <p:sp>
        <p:nvSpPr>
          <p:cNvPr id="4" name="TextBox 3"/>
          <p:cNvSpPr txBox="1"/>
          <p:nvPr/>
        </p:nvSpPr>
        <p:spPr>
          <a:xfrm>
            <a:off x="1066800" y="3207802"/>
            <a:ext cx="685800" cy="369332"/>
          </a:xfrm>
          <a:prstGeom prst="rect">
            <a:avLst/>
          </a:prstGeom>
          <a:noFill/>
        </p:spPr>
        <p:txBody>
          <a:bodyPr wrap="square" rtlCol="0">
            <a:spAutoFit/>
          </a:bodyPr>
          <a:lstStyle/>
          <a:p>
            <a:r>
              <a:rPr lang="en-US" dirty="0" smtClean="0"/>
              <a:t>SLA</a:t>
            </a:r>
            <a:endParaRPr lang="en-US" dirty="0"/>
          </a:p>
        </p:txBody>
      </p:sp>
      <p:sp>
        <p:nvSpPr>
          <p:cNvPr id="8" name="TextBox 7"/>
          <p:cNvSpPr txBox="1"/>
          <p:nvPr/>
        </p:nvSpPr>
        <p:spPr>
          <a:xfrm>
            <a:off x="3588834" y="5257800"/>
            <a:ext cx="1524000" cy="369332"/>
          </a:xfrm>
          <a:prstGeom prst="rect">
            <a:avLst/>
          </a:prstGeom>
          <a:noFill/>
        </p:spPr>
        <p:txBody>
          <a:bodyPr wrap="square" rtlCol="0">
            <a:spAutoFit/>
          </a:bodyPr>
          <a:lstStyle/>
          <a:p>
            <a:r>
              <a:rPr lang="en-US" dirty="0" smtClean="0"/>
              <a:t>DR/BC Plan</a:t>
            </a:r>
            <a:endParaRPr lang="en-US" dirty="0"/>
          </a:p>
        </p:txBody>
      </p:sp>
      <p:sp>
        <p:nvSpPr>
          <p:cNvPr id="9" name="TextBox 8"/>
          <p:cNvSpPr txBox="1"/>
          <p:nvPr/>
        </p:nvSpPr>
        <p:spPr>
          <a:xfrm>
            <a:off x="7052217" y="3222234"/>
            <a:ext cx="1219200" cy="369332"/>
          </a:xfrm>
          <a:prstGeom prst="rect">
            <a:avLst/>
          </a:prstGeom>
          <a:noFill/>
        </p:spPr>
        <p:txBody>
          <a:bodyPr wrap="square" rtlCol="0">
            <a:spAutoFit/>
          </a:bodyPr>
          <a:lstStyle/>
          <a:p>
            <a:r>
              <a:rPr lang="en-US" dirty="0" smtClean="0"/>
              <a:t>Budget</a:t>
            </a:r>
            <a:endParaRPr lang="en-US" dirty="0"/>
          </a:p>
        </p:txBody>
      </p:sp>
      <p:sp>
        <p:nvSpPr>
          <p:cNvPr id="11" name="Bent-Up Arrow 10"/>
          <p:cNvSpPr/>
          <p:nvPr/>
        </p:nvSpPr>
        <p:spPr>
          <a:xfrm>
            <a:off x="5970549" y="4191000"/>
            <a:ext cx="1878051" cy="144780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en-US">
              <a:solidFill>
                <a:schemeClr val="tx1"/>
              </a:solidFill>
            </a:endParaRPr>
          </a:p>
        </p:txBody>
      </p:sp>
      <p:sp>
        <p:nvSpPr>
          <p:cNvPr id="14" name="Bent-Up Arrow 13"/>
          <p:cNvSpPr/>
          <p:nvPr/>
        </p:nvSpPr>
        <p:spPr>
          <a:xfrm rot="10800000">
            <a:off x="990601" y="1066799"/>
            <a:ext cx="1904999" cy="1676399"/>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Bent-Up Arrow 14"/>
          <p:cNvSpPr/>
          <p:nvPr/>
        </p:nvSpPr>
        <p:spPr>
          <a:xfrm rot="5400000">
            <a:off x="1185795" y="4226360"/>
            <a:ext cx="1598245" cy="1531435"/>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Bent-Up Arrow 15"/>
          <p:cNvSpPr/>
          <p:nvPr/>
        </p:nvSpPr>
        <p:spPr>
          <a:xfrm rot="16200000">
            <a:off x="5967762" y="917188"/>
            <a:ext cx="1676399" cy="1670825"/>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en-US">
              <a:solidFill>
                <a:schemeClr val="tx1"/>
              </a:solidFill>
            </a:endParaRPr>
          </a:p>
        </p:txBody>
      </p:sp>
    </p:spTree>
    <p:extLst>
      <p:ext uri="{BB962C8B-B14F-4D97-AF65-F5344CB8AC3E}">
        <p14:creationId xmlns:p14="http://schemas.microsoft.com/office/powerpoint/2010/main" xmlns="" val="183736510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741234" y="1143000"/>
            <a:ext cx="1371600" cy="369332"/>
          </a:xfrm>
          <a:prstGeom prst="rect">
            <a:avLst/>
          </a:prstGeom>
          <a:noFill/>
        </p:spPr>
        <p:txBody>
          <a:bodyPr wrap="square" rtlCol="0">
            <a:spAutoFit/>
          </a:bodyPr>
          <a:lstStyle/>
          <a:p>
            <a:r>
              <a:rPr lang="en-US" dirty="0" smtClean="0"/>
              <a:t>RTO/RPO</a:t>
            </a:r>
            <a:endParaRPr lang="en-US" dirty="0"/>
          </a:p>
        </p:txBody>
      </p:sp>
      <p:sp>
        <p:nvSpPr>
          <p:cNvPr id="4" name="TextBox 3"/>
          <p:cNvSpPr txBox="1"/>
          <p:nvPr/>
        </p:nvSpPr>
        <p:spPr>
          <a:xfrm>
            <a:off x="1066800" y="3207802"/>
            <a:ext cx="685800" cy="369332"/>
          </a:xfrm>
          <a:prstGeom prst="rect">
            <a:avLst/>
          </a:prstGeom>
          <a:noFill/>
        </p:spPr>
        <p:txBody>
          <a:bodyPr wrap="square" rtlCol="0">
            <a:spAutoFit/>
          </a:bodyPr>
          <a:lstStyle/>
          <a:p>
            <a:r>
              <a:rPr lang="en-US" dirty="0" smtClean="0"/>
              <a:t>SLA</a:t>
            </a:r>
            <a:endParaRPr lang="en-US" dirty="0"/>
          </a:p>
        </p:txBody>
      </p:sp>
      <p:sp>
        <p:nvSpPr>
          <p:cNvPr id="8" name="TextBox 7"/>
          <p:cNvSpPr txBox="1"/>
          <p:nvPr/>
        </p:nvSpPr>
        <p:spPr>
          <a:xfrm>
            <a:off x="3588834" y="5257800"/>
            <a:ext cx="1524000" cy="369332"/>
          </a:xfrm>
          <a:prstGeom prst="rect">
            <a:avLst/>
          </a:prstGeom>
          <a:noFill/>
        </p:spPr>
        <p:txBody>
          <a:bodyPr wrap="square" rtlCol="0">
            <a:spAutoFit/>
          </a:bodyPr>
          <a:lstStyle/>
          <a:p>
            <a:r>
              <a:rPr lang="en-US" dirty="0" smtClean="0"/>
              <a:t>DR/BC Plan</a:t>
            </a:r>
            <a:endParaRPr lang="en-US" dirty="0"/>
          </a:p>
        </p:txBody>
      </p:sp>
      <p:sp>
        <p:nvSpPr>
          <p:cNvPr id="9" name="TextBox 8"/>
          <p:cNvSpPr txBox="1"/>
          <p:nvPr/>
        </p:nvSpPr>
        <p:spPr>
          <a:xfrm>
            <a:off x="7052217" y="3222234"/>
            <a:ext cx="1219200" cy="369332"/>
          </a:xfrm>
          <a:prstGeom prst="rect">
            <a:avLst/>
          </a:prstGeom>
          <a:noFill/>
        </p:spPr>
        <p:txBody>
          <a:bodyPr wrap="square" rtlCol="0">
            <a:spAutoFit/>
          </a:bodyPr>
          <a:lstStyle/>
          <a:p>
            <a:r>
              <a:rPr lang="en-US" dirty="0" smtClean="0"/>
              <a:t>Budget</a:t>
            </a:r>
            <a:endParaRPr lang="en-US" dirty="0"/>
          </a:p>
        </p:txBody>
      </p:sp>
      <p:sp>
        <p:nvSpPr>
          <p:cNvPr id="11" name="Bent-Up Arrow 10"/>
          <p:cNvSpPr/>
          <p:nvPr/>
        </p:nvSpPr>
        <p:spPr>
          <a:xfrm>
            <a:off x="5970549" y="4191000"/>
            <a:ext cx="1878051" cy="144780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en-US">
              <a:solidFill>
                <a:schemeClr val="tx1"/>
              </a:solidFill>
            </a:endParaRPr>
          </a:p>
        </p:txBody>
      </p:sp>
      <p:sp>
        <p:nvSpPr>
          <p:cNvPr id="14" name="Bent-Up Arrow 13"/>
          <p:cNvSpPr/>
          <p:nvPr/>
        </p:nvSpPr>
        <p:spPr>
          <a:xfrm rot="10800000">
            <a:off x="990601" y="1066799"/>
            <a:ext cx="1904999" cy="1676399"/>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Bent-Up Arrow 14"/>
          <p:cNvSpPr/>
          <p:nvPr/>
        </p:nvSpPr>
        <p:spPr>
          <a:xfrm rot="5400000">
            <a:off x="1185795" y="4226360"/>
            <a:ext cx="1598245" cy="1531435"/>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Bent-Up Arrow 15"/>
          <p:cNvSpPr/>
          <p:nvPr/>
        </p:nvSpPr>
        <p:spPr>
          <a:xfrm rot="16200000">
            <a:off x="5967762" y="917188"/>
            <a:ext cx="1676399" cy="1670825"/>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en-US">
              <a:solidFill>
                <a:schemeClr val="tx1"/>
              </a:solidFill>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038912" y="1872418"/>
            <a:ext cx="2623843" cy="2933833"/>
          </a:xfrm>
          <a:prstGeom prst="rect">
            <a:avLst/>
          </a:prstGeom>
        </p:spPr>
      </p:pic>
    </p:spTree>
    <p:extLst>
      <p:ext uri="{BB962C8B-B14F-4D97-AF65-F5344CB8AC3E}">
        <p14:creationId xmlns:p14="http://schemas.microsoft.com/office/powerpoint/2010/main" xmlns="" val="404972907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50380" y="1905000"/>
            <a:ext cx="6404429" cy="1754326"/>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marL="342900" indent="-342900">
              <a:buFont typeface="+mj-lt"/>
              <a:buAutoNum type="arabicPeriod"/>
            </a:pPr>
            <a:r>
              <a:rPr lang="en-US" sz="5400" dirty="0" smtClean="0">
                <a:solidFill>
                  <a:schemeClr val="tx1"/>
                </a:solidFill>
              </a:rPr>
              <a:t>Be prepared</a:t>
            </a:r>
          </a:p>
          <a:p>
            <a:pPr marL="342900" indent="-342900">
              <a:buFont typeface="+mj-lt"/>
              <a:buAutoNum type="arabicPeriod"/>
            </a:pPr>
            <a:r>
              <a:rPr lang="en-US" sz="5400" dirty="0" smtClean="0">
                <a:solidFill>
                  <a:schemeClr val="tx1"/>
                </a:solidFill>
              </a:rPr>
              <a:t>I will do my best</a:t>
            </a:r>
            <a:endParaRPr lang="en-US" sz="5400" dirty="0">
              <a:solidFill>
                <a:schemeClr val="tx1"/>
              </a:solidFill>
            </a:endParaRPr>
          </a:p>
        </p:txBody>
      </p:sp>
    </p:spTree>
    <p:extLst>
      <p:ext uri="{BB962C8B-B14F-4D97-AF65-F5344CB8AC3E}">
        <p14:creationId xmlns:p14="http://schemas.microsoft.com/office/powerpoint/2010/main" xmlns="" val="427580611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1524000"/>
            <a:ext cx="7924800" cy="3785652"/>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US" sz="6000" dirty="0" smtClean="0">
                <a:solidFill>
                  <a:schemeClr val="tx1"/>
                </a:solidFill>
              </a:rPr>
              <a:t>B</a:t>
            </a:r>
          </a:p>
          <a:p>
            <a:r>
              <a:rPr lang="en-US" sz="6000" dirty="0" smtClean="0">
                <a:solidFill>
                  <a:schemeClr val="tx1"/>
                </a:solidFill>
              </a:rPr>
              <a:t>C</a:t>
            </a:r>
          </a:p>
          <a:p>
            <a:r>
              <a:rPr lang="en-US" sz="6000" dirty="0" smtClean="0">
                <a:solidFill>
                  <a:schemeClr val="tx1"/>
                </a:solidFill>
              </a:rPr>
              <a:t>P</a:t>
            </a:r>
          </a:p>
          <a:p>
            <a:r>
              <a:rPr lang="en-US" sz="6000" dirty="0" smtClean="0">
                <a:solidFill>
                  <a:schemeClr val="tx1"/>
                </a:solidFill>
              </a:rPr>
              <a:t>S</a:t>
            </a:r>
            <a:endParaRPr lang="en-US" sz="6000" dirty="0">
              <a:solidFill>
                <a:schemeClr val="tx1"/>
              </a:solidFill>
            </a:endParaRPr>
          </a:p>
        </p:txBody>
      </p:sp>
    </p:spTree>
    <p:extLst>
      <p:ext uri="{BB962C8B-B14F-4D97-AF65-F5344CB8AC3E}">
        <p14:creationId xmlns:p14="http://schemas.microsoft.com/office/powerpoint/2010/main" xmlns="" val="234553637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524000"/>
            <a:ext cx="7924800" cy="3785652"/>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US" sz="6000" dirty="0" smtClean="0">
                <a:solidFill>
                  <a:schemeClr val="tx1"/>
                </a:solidFill>
              </a:rPr>
              <a:t>Backups</a:t>
            </a:r>
          </a:p>
          <a:p>
            <a:r>
              <a:rPr lang="en-US" sz="6000" dirty="0" smtClean="0">
                <a:solidFill>
                  <a:schemeClr val="tx1"/>
                </a:solidFill>
              </a:rPr>
              <a:t>Checks</a:t>
            </a:r>
          </a:p>
          <a:p>
            <a:r>
              <a:rPr lang="en-US" sz="6000" dirty="0" smtClean="0">
                <a:solidFill>
                  <a:schemeClr val="tx1"/>
                </a:solidFill>
              </a:rPr>
              <a:t>Practice and preparation</a:t>
            </a:r>
          </a:p>
          <a:p>
            <a:r>
              <a:rPr lang="en-US" sz="6000" dirty="0" smtClean="0">
                <a:solidFill>
                  <a:schemeClr val="tx1"/>
                </a:solidFill>
              </a:rPr>
              <a:t>Script and Schedule</a:t>
            </a:r>
            <a:endParaRPr lang="en-US" sz="6000" dirty="0">
              <a:solidFill>
                <a:schemeClr val="tx1"/>
              </a:solidFill>
            </a:endParaRPr>
          </a:p>
        </p:txBody>
      </p:sp>
    </p:spTree>
    <p:extLst>
      <p:ext uri="{BB962C8B-B14F-4D97-AF65-F5344CB8AC3E}">
        <p14:creationId xmlns:p14="http://schemas.microsoft.com/office/powerpoint/2010/main" xmlns="" val="234553637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524000"/>
            <a:ext cx="7924800" cy="3785652"/>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US" sz="6000" dirty="0" smtClean="0">
                <a:solidFill>
                  <a:schemeClr val="tx1"/>
                </a:solidFill>
              </a:rPr>
              <a:t>Backups</a:t>
            </a:r>
          </a:p>
          <a:p>
            <a:r>
              <a:rPr lang="en-US" sz="6000" dirty="0" smtClean="0">
                <a:solidFill>
                  <a:schemeClr val="accent1"/>
                </a:solidFill>
              </a:rPr>
              <a:t>Checks</a:t>
            </a:r>
          </a:p>
          <a:p>
            <a:r>
              <a:rPr lang="en-US" sz="6000" dirty="0" smtClean="0">
                <a:solidFill>
                  <a:schemeClr val="accent1"/>
                </a:solidFill>
              </a:rPr>
              <a:t>Practice and preparation</a:t>
            </a:r>
          </a:p>
          <a:p>
            <a:r>
              <a:rPr lang="en-US" sz="6000" dirty="0" smtClean="0">
                <a:solidFill>
                  <a:schemeClr val="accent1"/>
                </a:solidFill>
              </a:rPr>
              <a:t>Script and Schedule</a:t>
            </a:r>
          </a:p>
        </p:txBody>
      </p:sp>
    </p:spTree>
    <p:extLst>
      <p:ext uri="{BB962C8B-B14F-4D97-AF65-F5344CB8AC3E}">
        <p14:creationId xmlns:p14="http://schemas.microsoft.com/office/powerpoint/2010/main" xmlns="" val="234553637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2498" y="304800"/>
            <a:ext cx="7772400" cy="707886"/>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US" sz="4000" dirty="0" smtClean="0">
                <a:solidFill>
                  <a:schemeClr val="tx1"/>
                </a:solidFill>
              </a:rPr>
              <a:t>Full Backups - Recommendations</a:t>
            </a:r>
            <a:endParaRPr lang="en-US" sz="4000" dirty="0">
              <a:solidFill>
                <a:schemeClr val="tx1"/>
              </a:solidFill>
            </a:endParaRPr>
          </a:p>
        </p:txBody>
      </p:sp>
      <p:sp>
        <p:nvSpPr>
          <p:cNvPr id="4" name="TextBox 3"/>
          <p:cNvSpPr txBox="1"/>
          <p:nvPr/>
        </p:nvSpPr>
        <p:spPr>
          <a:xfrm>
            <a:off x="358698" y="1013507"/>
            <a:ext cx="7620000" cy="5632311"/>
          </a:xfrm>
          <a:prstGeom prst="rect">
            <a:avLst/>
          </a:prstGeom>
          <a:noFill/>
        </p:spPr>
        <p:txBody>
          <a:bodyPr wrap="square" rtlCol="0">
            <a:spAutoFit/>
          </a:bodyPr>
          <a:lstStyle/>
          <a:p>
            <a:pPr>
              <a:buFont typeface="Arial" pitchFamily="34" charset="0"/>
              <a:buChar char="•"/>
            </a:pPr>
            <a:r>
              <a:rPr lang="en-US" sz="2400" dirty="0" smtClean="0"/>
              <a:t> Run as often as you can</a:t>
            </a:r>
          </a:p>
          <a:p>
            <a:pPr>
              <a:buFont typeface="Arial" pitchFamily="34" charset="0"/>
              <a:buChar char="•"/>
            </a:pPr>
            <a:r>
              <a:rPr lang="en-US" sz="2400" dirty="0" smtClean="0"/>
              <a:t> Make at least two copies, one off the physical server</a:t>
            </a:r>
          </a:p>
          <a:p>
            <a:pPr>
              <a:buFont typeface="Arial" pitchFamily="34" charset="0"/>
              <a:buChar char="•"/>
            </a:pPr>
            <a:r>
              <a:rPr lang="en-US" sz="2400" dirty="0" smtClean="0"/>
              <a:t> Make sure full backups files are physically separate from the data files.</a:t>
            </a:r>
          </a:p>
          <a:p>
            <a:pPr lvl="1">
              <a:buFont typeface="Arial" pitchFamily="34" charset="0"/>
              <a:buChar char="•"/>
            </a:pPr>
            <a:r>
              <a:rPr lang="en-US" sz="2400" dirty="0"/>
              <a:t> </a:t>
            </a:r>
            <a:r>
              <a:rPr lang="en-US" sz="2400" dirty="0" smtClean="0"/>
              <a:t>If you must, co-locate these with log files (.</a:t>
            </a:r>
            <a:r>
              <a:rPr lang="en-US" sz="2400" dirty="0" err="1" smtClean="0"/>
              <a:t>ldf</a:t>
            </a:r>
            <a:r>
              <a:rPr lang="en-US" sz="2400" dirty="0" smtClean="0"/>
              <a:t>)</a:t>
            </a:r>
          </a:p>
          <a:p>
            <a:pPr lvl="1">
              <a:buFont typeface="Arial" pitchFamily="34" charset="0"/>
              <a:buChar char="•"/>
            </a:pPr>
            <a:r>
              <a:rPr lang="en-US" sz="2400" dirty="0"/>
              <a:t> Be aware of your SAN/LUN </a:t>
            </a:r>
            <a:r>
              <a:rPr lang="en-US" sz="2400" dirty="0" smtClean="0"/>
              <a:t>structures</a:t>
            </a:r>
          </a:p>
          <a:p>
            <a:pPr>
              <a:buFont typeface="Arial" pitchFamily="34" charset="0"/>
              <a:buChar char="•"/>
            </a:pPr>
            <a:r>
              <a:rPr lang="en-US" sz="2400" dirty="0" smtClean="0"/>
              <a:t> Monitor the backup file size growth over time</a:t>
            </a:r>
          </a:p>
          <a:p>
            <a:pPr>
              <a:buFont typeface="Arial" pitchFamily="34" charset="0"/>
              <a:buChar char="•"/>
            </a:pPr>
            <a:r>
              <a:rPr lang="en-US" sz="2400" dirty="0"/>
              <a:t> </a:t>
            </a:r>
            <a:r>
              <a:rPr lang="en-US" sz="2400" dirty="0" smtClean="0"/>
              <a:t>Restoring a full backup will often exceed your RTO, so be prepared to do this in advance on warm servers</a:t>
            </a:r>
          </a:p>
          <a:p>
            <a:pPr>
              <a:buFont typeface="Arial" pitchFamily="34" charset="0"/>
              <a:buChar char="•"/>
            </a:pPr>
            <a:r>
              <a:rPr lang="en-US" sz="2400" dirty="0"/>
              <a:t> </a:t>
            </a:r>
            <a:r>
              <a:rPr lang="en-US" sz="2400" dirty="0" smtClean="0"/>
              <a:t>Use COPY_ONLY for ad hoc backups</a:t>
            </a:r>
          </a:p>
          <a:p>
            <a:pPr>
              <a:buFont typeface="Arial" pitchFamily="34" charset="0"/>
              <a:buChar char="•"/>
            </a:pPr>
            <a:r>
              <a:rPr lang="en-US" sz="2400" dirty="0"/>
              <a:t> </a:t>
            </a:r>
            <a:r>
              <a:rPr lang="en-US" sz="2400" dirty="0" smtClean="0"/>
              <a:t>The mirrored backup option will fail both backups if one fails. DO NOT USE this</a:t>
            </a:r>
            <a:r>
              <a:rPr lang="en-US" sz="2400" dirty="0"/>
              <a:t>. (SQL Backup does not fail the primary backup</a:t>
            </a:r>
            <a:r>
              <a:rPr lang="en-US" sz="2400" dirty="0" smtClean="0"/>
              <a:t>)</a:t>
            </a:r>
          </a:p>
          <a:p>
            <a:pPr>
              <a:buFont typeface="Arial" pitchFamily="34" charset="0"/>
              <a:buChar char="•"/>
            </a:pPr>
            <a:r>
              <a:rPr lang="en-US" sz="2400" dirty="0"/>
              <a:t> </a:t>
            </a:r>
            <a:r>
              <a:rPr lang="en-US" sz="2400" dirty="0" smtClean="0"/>
              <a:t>Compress Backups to save space/time</a:t>
            </a:r>
          </a:p>
          <a:p>
            <a:pPr>
              <a:buFont typeface="Arial" pitchFamily="34" charset="0"/>
              <a:buChar char="•"/>
            </a:pPr>
            <a:r>
              <a:rPr lang="en-US" sz="2400" dirty="0" smtClean="0"/>
              <a:t> Do not append backups to one file. Use INIT and new files</a:t>
            </a:r>
            <a:endParaRPr lang="en-US" sz="2400" dirty="0"/>
          </a:p>
        </p:txBody>
      </p:sp>
    </p:spTree>
    <p:extLst>
      <p:ext uri="{BB962C8B-B14F-4D97-AF65-F5344CB8AC3E}">
        <p14:creationId xmlns:p14="http://schemas.microsoft.com/office/powerpoint/2010/main" xmlns="" val="310310850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58698" y="1013507"/>
            <a:ext cx="7620000" cy="5632311"/>
          </a:xfrm>
          <a:prstGeom prst="rect">
            <a:avLst/>
          </a:prstGeom>
          <a:noFill/>
        </p:spPr>
        <p:txBody>
          <a:bodyPr wrap="square" rtlCol="0">
            <a:spAutoFit/>
          </a:bodyPr>
          <a:lstStyle/>
          <a:p>
            <a:pPr>
              <a:buFont typeface="Arial" pitchFamily="34" charset="0"/>
              <a:buChar char="•"/>
            </a:pPr>
            <a:r>
              <a:rPr lang="en-US" sz="2400" dirty="0" smtClean="0"/>
              <a:t> Run as often as you can</a:t>
            </a:r>
          </a:p>
          <a:p>
            <a:pPr>
              <a:buFont typeface="Arial" pitchFamily="34" charset="0"/>
              <a:buChar char="•"/>
            </a:pPr>
            <a:r>
              <a:rPr lang="en-US" sz="2400" dirty="0" smtClean="0"/>
              <a:t> Make at least two copies, one off the physical server</a:t>
            </a:r>
          </a:p>
          <a:p>
            <a:pPr>
              <a:buFont typeface="Arial" pitchFamily="34" charset="0"/>
              <a:buChar char="•"/>
            </a:pPr>
            <a:r>
              <a:rPr lang="en-US" sz="2400" dirty="0" smtClean="0"/>
              <a:t> Make sure full backups files are physically separate from the data files.</a:t>
            </a:r>
          </a:p>
          <a:p>
            <a:pPr lvl="1">
              <a:buFont typeface="Arial" pitchFamily="34" charset="0"/>
              <a:buChar char="•"/>
            </a:pPr>
            <a:r>
              <a:rPr lang="en-US" sz="2400" dirty="0"/>
              <a:t> </a:t>
            </a:r>
            <a:r>
              <a:rPr lang="en-US" sz="2400" dirty="0" smtClean="0"/>
              <a:t>If you must, co-locate these with log files (.</a:t>
            </a:r>
            <a:r>
              <a:rPr lang="en-US" sz="2400" dirty="0" err="1" smtClean="0"/>
              <a:t>ldf</a:t>
            </a:r>
            <a:r>
              <a:rPr lang="en-US" sz="2400" dirty="0" smtClean="0"/>
              <a:t>)</a:t>
            </a:r>
          </a:p>
          <a:p>
            <a:pPr lvl="1">
              <a:buFont typeface="Arial" pitchFamily="34" charset="0"/>
              <a:buChar char="•"/>
            </a:pPr>
            <a:r>
              <a:rPr lang="en-US" sz="2400" dirty="0"/>
              <a:t> Be aware of your SAN/LUN </a:t>
            </a:r>
            <a:r>
              <a:rPr lang="en-US" sz="2400" dirty="0" smtClean="0"/>
              <a:t>structures</a:t>
            </a:r>
          </a:p>
          <a:p>
            <a:pPr>
              <a:buFont typeface="Arial" pitchFamily="34" charset="0"/>
              <a:buChar char="•"/>
            </a:pPr>
            <a:r>
              <a:rPr lang="en-US" sz="2400" dirty="0" smtClean="0"/>
              <a:t> Monitor the backup file size growth over time</a:t>
            </a:r>
          </a:p>
          <a:p>
            <a:pPr>
              <a:buFont typeface="Arial" pitchFamily="34" charset="0"/>
              <a:buChar char="•"/>
            </a:pPr>
            <a:r>
              <a:rPr lang="en-US" sz="2400" dirty="0"/>
              <a:t> </a:t>
            </a:r>
            <a:r>
              <a:rPr lang="en-US" sz="2400" dirty="0" smtClean="0"/>
              <a:t>Restoring a full backup will often exceed your RTO, so be prepared to do this in advance on warm servers</a:t>
            </a:r>
          </a:p>
          <a:p>
            <a:pPr>
              <a:buFont typeface="Arial" pitchFamily="34" charset="0"/>
              <a:buChar char="•"/>
            </a:pPr>
            <a:r>
              <a:rPr lang="en-US" sz="2400" dirty="0"/>
              <a:t> </a:t>
            </a:r>
            <a:r>
              <a:rPr lang="en-US" sz="2400" dirty="0" smtClean="0"/>
              <a:t>Use COPY_ONLY for ad hoc backups</a:t>
            </a:r>
          </a:p>
          <a:p>
            <a:pPr>
              <a:buFont typeface="Arial" pitchFamily="34" charset="0"/>
              <a:buChar char="•"/>
            </a:pPr>
            <a:r>
              <a:rPr lang="en-US" sz="2400" dirty="0"/>
              <a:t> </a:t>
            </a:r>
            <a:r>
              <a:rPr lang="en-US" sz="2400" dirty="0" smtClean="0"/>
              <a:t>The mirrored backup option will fail both backups if one fails. DO NOT USE this</a:t>
            </a:r>
            <a:r>
              <a:rPr lang="en-US" sz="2400" dirty="0"/>
              <a:t>. (SQL Backup does not fail the primary backup</a:t>
            </a:r>
            <a:r>
              <a:rPr lang="en-US" sz="2400" dirty="0" smtClean="0"/>
              <a:t>)</a:t>
            </a:r>
          </a:p>
          <a:p>
            <a:pPr>
              <a:buFont typeface="Arial" pitchFamily="34" charset="0"/>
              <a:buChar char="•"/>
            </a:pPr>
            <a:r>
              <a:rPr lang="en-US" sz="2400" dirty="0"/>
              <a:t> </a:t>
            </a:r>
            <a:r>
              <a:rPr lang="en-US" sz="2400" dirty="0" smtClean="0"/>
              <a:t>Compress Backups to save space/time</a:t>
            </a:r>
          </a:p>
          <a:p>
            <a:pPr>
              <a:buFont typeface="Arial" pitchFamily="34" charset="0"/>
              <a:buChar char="•"/>
            </a:pPr>
            <a:r>
              <a:rPr lang="en-US" sz="2400" dirty="0" smtClean="0"/>
              <a:t> Do not append backups to one file. Use INIT and new files</a:t>
            </a:r>
            <a:endParaRPr lang="en-US" sz="2400" dirty="0"/>
          </a:p>
        </p:txBody>
      </p:sp>
      <p:sp>
        <p:nvSpPr>
          <p:cNvPr id="7" name="TextBox 6"/>
          <p:cNvSpPr txBox="1"/>
          <p:nvPr/>
        </p:nvSpPr>
        <p:spPr>
          <a:xfrm>
            <a:off x="282498" y="304800"/>
            <a:ext cx="7772400" cy="707886"/>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US" sz="4000" dirty="0" smtClean="0">
                <a:solidFill>
                  <a:schemeClr val="tx1"/>
                </a:solidFill>
              </a:rPr>
              <a:t>Full Backups - Recommendations</a:t>
            </a:r>
            <a:endParaRPr lang="en-US" sz="4000" dirty="0">
              <a:solidFill>
                <a:schemeClr val="tx1"/>
              </a:solidFill>
            </a:endParaRPr>
          </a:p>
        </p:txBody>
      </p:sp>
    </p:spTree>
    <p:extLst>
      <p:ext uri="{BB962C8B-B14F-4D97-AF65-F5344CB8AC3E}">
        <p14:creationId xmlns:p14="http://schemas.microsoft.com/office/powerpoint/2010/main" xmlns="" val="310310850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800" y="2133600"/>
            <a:ext cx="2286000" cy="369332"/>
          </a:xfrm>
          <a:prstGeom prst="rect">
            <a:avLst/>
          </a:prstGeom>
          <a:noFill/>
        </p:spPr>
        <p:txBody>
          <a:bodyPr wrap="square" rtlCol="0">
            <a:spAutoFit/>
          </a:bodyPr>
          <a:lstStyle/>
          <a:p>
            <a:r>
              <a:rPr lang="en-US" dirty="0" smtClean="0"/>
              <a:t>Database Size</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85800" y="1143000"/>
            <a:ext cx="7774569" cy="4648200"/>
          </a:xfrm>
          <a:prstGeom prst="rect">
            <a:avLst/>
          </a:prstGeom>
        </p:spPr>
      </p:pic>
      <p:sp>
        <p:nvSpPr>
          <p:cNvPr id="3" name="TextBox 2"/>
          <p:cNvSpPr txBox="1"/>
          <p:nvPr/>
        </p:nvSpPr>
        <p:spPr>
          <a:xfrm>
            <a:off x="2514600" y="1773561"/>
            <a:ext cx="2667000" cy="369332"/>
          </a:xfrm>
          <a:prstGeom prst="rect">
            <a:avLst/>
          </a:prstGeom>
          <a:noFill/>
        </p:spPr>
        <p:txBody>
          <a:bodyPr wrap="square" rtlCol="0">
            <a:spAutoFit/>
          </a:bodyPr>
          <a:lstStyle/>
          <a:p>
            <a:r>
              <a:rPr lang="en-US" dirty="0" smtClean="0"/>
              <a:t>200GB File Size</a:t>
            </a:r>
            <a:endParaRPr lang="en-US" dirty="0"/>
          </a:p>
        </p:txBody>
      </p:sp>
    </p:spTree>
    <p:extLst>
      <p:ext uri="{BB962C8B-B14F-4D97-AF65-F5344CB8AC3E}">
        <p14:creationId xmlns:p14="http://schemas.microsoft.com/office/powerpoint/2010/main" xmlns="" val="14482709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88729" y="1146048"/>
            <a:ext cx="7769471" cy="4645152"/>
          </a:xfrm>
          <a:prstGeom prst="rect">
            <a:avLst/>
          </a:prstGeom>
        </p:spPr>
      </p:pic>
      <p:sp>
        <p:nvSpPr>
          <p:cNvPr id="3" name="TextBox 2"/>
          <p:cNvSpPr txBox="1"/>
          <p:nvPr/>
        </p:nvSpPr>
        <p:spPr>
          <a:xfrm>
            <a:off x="2514600" y="1773561"/>
            <a:ext cx="2667000" cy="369332"/>
          </a:xfrm>
          <a:prstGeom prst="rect">
            <a:avLst/>
          </a:prstGeom>
          <a:noFill/>
        </p:spPr>
        <p:txBody>
          <a:bodyPr wrap="square" rtlCol="0">
            <a:spAutoFit/>
          </a:bodyPr>
          <a:lstStyle/>
          <a:p>
            <a:r>
              <a:rPr lang="en-US" dirty="0" smtClean="0"/>
              <a:t>200GB File Size</a:t>
            </a:r>
            <a:endParaRPr lang="en-US" dirty="0"/>
          </a:p>
        </p:txBody>
      </p:sp>
      <p:sp>
        <p:nvSpPr>
          <p:cNvPr id="4" name="TextBox 3"/>
          <p:cNvSpPr txBox="1"/>
          <p:nvPr/>
        </p:nvSpPr>
        <p:spPr>
          <a:xfrm>
            <a:off x="2503449" y="3115942"/>
            <a:ext cx="1333500" cy="369332"/>
          </a:xfrm>
          <a:prstGeom prst="rect">
            <a:avLst/>
          </a:prstGeom>
          <a:noFill/>
        </p:spPr>
        <p:txBody>
          <a:bodyPr wrap="square" rtlCol="0">
            <a:spAutoFit/>
          </a:bodyPr>
          <a:lstStyle/>
          <a:p>
            <a:r>
              <a:rPr lang="en-US" dirty="0" smtClean="0"/>
              <a:t>100GB</a:t>
            </a:r>
            <a:endParaRPr lang="en-US" dirty="0"/>
          </a:p>
        </p:txBody>
      </p:sp>
    </p:spTree>
    <p:extLst>
      <p:ext uri="{BB962C8B-B14F-4D97-AF65-F5344CB8AC3E}">
        <p14:creationId xmlns:p14="http://schemas.microsoft.com/office/powerpoint/2010/main" xmlns="" val="168320222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28800" y="2133600"/>
            <a:ext cx="2286000" cy="369332"/>
          </a:xfrm>
          <a:prstGeom prst="rect">
            <a:avLst/>
          </a:prstGeom>
          <a:noFill/>
        </p:spPr>
        <p:txBody>
          <a:bodyPr wrap="square" rtlCol="0">
            <a:spAutoFit/>
          </a:bodyPr>
          <a:lstStyle/>
          <a:p>
            <a:r>
              <a:rPr lang="en-US" dirty="0" smtClean="0"/>
              <a:t>Database Size</a:t>
            </a:r>
            <a:endParaRPr lang="en-US" dirty="0"/>
          </a:p>
        </p:txBody>
      </p:sp>
      <p:sp>
        <p:nvSpPr>
          <p:cNvPr id="5" name="TextBox 4"/>
          <p:cNvSpPr txBox="1"/>
          <p:nvPr/>
        </p:nvSpPr>
        <p:spPr>
          <a:xfrm>
            <a:off x="1831588" y="2987185"/>
            <a:ext cx="1828800" cy="369332"/>
          </a:xfrm>
          <a:prstGeom prst="rect">
            <a:avLst/>
          </a:prstGeom>
          <a:noFill/>
        </p:spPr>
        <p:txBody>
          <a:bodyPr wrap="square" rtlCol="0">
            <a:spAutoFit/>
          </a:bodyPr>
          <a:lstStyle/>
          <a:p>
            <a:r>
              <a:rPr lang="en-US" dirty="0" smtClean="0"/>
              <a:t>Data Size</a:t>
            </a:r>
            <a:endParaRPr lang="en-US" dirty="0"/>
          </a:p>
        </p:txBody>
      </p:sp>
      <p:sp>
        <p:nvSpPr>
          <p:cNvPr id="2" name="TextBox 1"/>
          <p:cNvSpPr txBox="1"/>
          <p:nvPr/>
        </p:nvSpPr>
        <p:spPr>
          <a:xfrm>
            <a:off x="2286000" y="3886200"/>
            <a:ext cx="2340729" cy="369332"/>
          </a:xfrm>
          <a:prstGeom prst="rect">
            <a:avLst/>
          </a:prstGeom>
          <a:noFill/>
        </p:spPr>
        <p:txBody>
          <a:bodyPr wrap="square" rtlCol="0">
            <a:spAutoFit/>
          </a:bodyPr>
          <a:lstStyle/>
          <a:p>
            <a:r>
              <a:rPr lang="en-US" dirty="0" smtClean="0"/>
              <a:t>Compressed Data Size</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85800" y="1144301"/>
            <a:ext cx="7772400" cy="4646899"/>
          </a:xfrm>
          <a:prstGeom prst="rect">
            <a:avLst/>
          </a:prstGeom>
        </p:spPr>
      </p:pic>
      <p:sp>
        <p:nvSpPr>
          <p:cNvPr id="7" name="TextBox 6"/>
          <p:cNvSpPr txBox="1"/>
          <p:nvPr/>
        </p:nvSpPr>
        <p:spPr>
          <a:xfrm>
            <a:off x="2514600" y="4495800"/>
            <a:ext cx="685800" cy="381000"/>
          </a:xfrm>
          <a:prstGeom prst="rect">
            <a:avLst/>
          </a:prstGeom>
          <a:noFill/>
        </p:spPr>
        <p:txBody>
          <a:bodyPr wrap="square" rtlCol="0">
            <a:spAutoFit/>
          </a:bodyPr>
          <a:lstStyle/>
          <a:p>
            <a:r>
              <a:rPr lang="en-US" dirty="0" smtClean="0"/>
              <a:t>54GB</a:t>
            </a:r>
            <a:endParaRPr lang="en-US" dirty="0"/>
          </a:p>
        </p:txBody>
      </p:sp>
      <p:sp>
        <p:nvSpPr>
          <p:cNvPr id="8" name="TextBox 7"/>
          <p:cNvSpPr txBox="1"/>
          <p:nvPr/>
        </p:nvSpPr>
        <p:spPr>
          <a:xfrm>
            <a:off x="2503449" y="3115942"/>
            <a:ext cx="1333500" cy="369332"/>
          </a:xfrm>
          <a:prstGeom prst="rect">
            <a:avLst/>
          </a:prstGeom>
          <a:noFill/>
        </p:spPr>
        <p:txBody>
          <a:bodyPr wrap="square" rtlCol="0">
            <a:spAutoFit/>
          </a:bodyPr>
          <a:lstStyle/>
          <a:p>
            <a:r>
              <a:rPr lang="en-US" dirty="0" smtClean="0"/>
              <a:t>100GB</a:t>
            </a:r>
            <a:endParaRPr lang="en-US" dirty="0"/>
          </a:p>
        </p:txBody>
      </p:sp>
    </p:spTree>
    <p:extLst>
      <p:ext uri="{BB962C8B-B14F-4D97-AF65-F5344CB8AC3E}">
        <p14:creationId xmlns:p14="http://schemas.microsoft.com/office/powerpoint/2010/main" xmlns="" val="14482709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28800" y="2133600"/>
            <a:ext cx="2286000" cy="369332"/>
          </a:xfrm>
          <a:prstGeom prst="rect">
            <a:avLst/>
          </a:prstGeom>
          <a:noFill/>
        </p:spPr>
        <p:txBody>
          <a:bodyPr wrap="square" rtlCol="0">
            <a:spAutoFit/>
          </a:bodyPr>
          <a:lstStyle/>
          <a:p>
            <a:r>
              <a:rPr lang="en-US" dirty="0" smtClean="0"/>
              <a:t>Database Size</a:t>
            </a:r>
            <a:endParaRPr lang="en-US" dirty="0"/>
          </a:p>
        </p:txBody>
      </p:sp>
      <p:sp>
        <p:nvSpPr>
          <p:cNvPr id="5" name="TextBox 4"/>
          <p:cNvSpPr txBox="1"/>
          <p:nvPr/>
        </p:nvSpPr>
        <p:spPr>
          <a:xfrm>
            <a:off x="1831588" y="2987185"/>
            <a:ext cx="1828800" cy="369332"/>
          </a:xfrm>
          <a:prstGeom prst="rect">
            <a:avLst/>
          </a:prstGeom>
          <a:noFill/>
        </p:spPr>
        <p:txBody>
          <a:bodyPr wrap="square" rtlCol="0">
            <a:spAutoFit/>
          </a:bodyPr>
          <a:lstStyle/>
          <a:p>
            <a:r>
              <a:rPr lang="en-US" dirty="0" smtClean="0"/>
              <a:t>Data Size</a:t>
            </a:r>
            <a:endParaRPr lang="en-US" dirty="0"/>
          </a:p>
        </p:txBody>
      </p:sp>
      <p:sp>
        <p:nvSpPr>
          <p:cNvPr id="2" name="TextBox 1"/>
          <p:cNvSpPr txBox="1"/>
          <p:nvPr/>
        </p:nvSpPr>
        <p:spPr>
          <a:xfrm>
            <a:off x="2286000" y="3886200"/>
            <a:ext cx="2340729" cy="369332"/>
          </a:xfrm>
          <a:prstGeom prst="rect">
            <a:avLst/>
          </a:prstGeom>
          <a:noFill/>
        </p:spPr>
        <p:txBody>
          <a:bodyPr wrap="square" rtlCol="0">
            <a:spAutoFit/>
          </a:bodyPr>
          <a:lstStyle/>
          <a:p>
            <a:r>
              <a:rPr lang="en-US" dirty="0" smtClean="0"/>
              <a:t>Compressed Data Size</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85800" y="1144301"/>
            <a:ext cx="7772400" cy="4646899"/>
          </a:xfrm>
          <a:prstGeom prst="rect">
            <a:avLst/>
          </a:prstGeom>
        </p:spPr>
      </p:pic>
      <p:sp>
        <p:nvSpPr>
          <p:cNvPr id="7" name="TextBox 6"/>
          <p:cNvSpPr txBox="1"/>
          <p:nvPr/>
        </p:nvSpPr>
        <p:spPr>
          <a:xfrm>
            <a:off x="2514600" y="4495800"/>
            <a:ext cx="1145788" cy="369332"/>
          </a:xfrm>
          <a:prstGeom prst="rect">
            <a:avLst/>
          </a:prstGeom>
          <a:noFill/>
        </p:spPr>
        <p:txBody>
          <a:bodyPr wrap="square" rtlCol="0">
            <a:spAutoFit/>
          </a:bodyPr>
          <a:lstStyle/>
          <a:p>
            <a:r>
              <a:rPr lang="en-US" dirty="0" smtClean="0"/>
              <a:t>40:35</a:t>
            </a:r>
            <a:endParaRPr lang="en-US" dirty="0"/>
          </a:p>
        </p:txBody>
      </p:sp>
      <p:sp>
        <p:nvSpPr>
          <p:cNvPr id="3" name="TextBox 2"/>
          <p:cNvSpPr txBox="1"/>
          <p:nvPr/>
        </p:nvSpPr>
        <p:spPr>
          <a:xfrm>
            <a:off x="2514600" y="3171851"/>
            <a:ext cx="1295400" cy="369332"/>
          </a:xfrm>
          <a:prstGeom prst="rect">
            <a:avLst/>
          </a:prstGeom>
          <a:noFill/>
        </p:spPr>
        <p:txBody>
          <a:bodyPr wrap="square" rtlCol="0">
            <a:spAutoFit/>
          </a:bodyPr>
          <a:lstStyle/>
          <a:p>
            <a:r>
              <a:rPr lang="en-US" dirty="0" smtClean="0"/>
              <a:t>54:13</a:t>
            </a:r>
            <a:endParaRPr lang="en-US" dirty="0"/>
          </a:p>
        </p:txBody>
      </p:sp>
    </p:spTree>
    <p:extLst>
      <p:ext uri="{BB962C8B-B14F-4D97-AF65-F5344CB8AC3E}">
        <p14:creationId xmlns:p14="http://schemas.microsoft.com/office/powerpoint/2010/main" xmlns="" val="342617008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2293203"/>
            <a:ext cx="6705600" cy="830997"/>
          </a:xfrm>
          <a:prstGeom prst="rect">
            <a:avLst/>
          </a:prstGeom>
          <a:noFill/>
        </p:spPr>
        <p:txBody>
          <a:bodyPr wrap="square" rtlCol="0">
            <a:spAutoFit/>
          </a:bodyPr>
          <a:lstStyle/>
          <a:p>
            <a:pPr algn="ctr"/>
            <a:r>
              <a:rPr lang="en-US" sz="4800" dirty="0" smtClean="0"/>
              <a:t>Use Compression</a:t>
            </a:r>
            <a:endParaRPr lang="en-US" sz="4800" dirty="0"/>
          </a:p>
        </p:txBody>
      </p:sp>
      <p:sp>
        <p:nvSpPr>
          <p:cNvPr id="3" name="TextBox 2"/>
          <p:cNvSpPr txBox="1"/>
          <p:nvPr/>
        </p:nvSpPr>
        <p:spPr>
          <a:xfrm>
            <a:off x="914400" y="4419600"/>
            <a:ext cx="6400800" cy="369332"/>
          </a:xfrm>
          <a:prstGeom prst="rect">
            <a:avLst/>
          </a:prstGeom>
          <a:noFill/>
        </p:spPr>
        <p:txBody>
          <a:bodyPr wrap="square" rtlCol="0">
            <a:spAutoFit/>
          </a:bodyPr>
          <a:lstStyle/>
          <a:p>
            <a:r>
              <a:rPr lang="en-US" dirty="0" smtClean="0">
                <a:solidFill>
                  <a:schemeClr val="bg1"/>
                </a:solidFill>
              </a:rPr>
              <a:t>For more information, please visit the Red Gate stands in the lobby</a:t>
            </a:r>
            <a:endParaRPr lang="en-US" dirty="0">
              <a:solidFill>
                <a:schemeClr val="bg1"/>
              </a:solidFill>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2286000"/>
            <a:ext cx="6705600" cy="2431435"/>
          </a:xfrm>
          <a:prstGeom prst="rect">
            <a:avLst/>
          </a:prstGeom>
          <a:noFill/>
        </p:spPr>
        <p:txBody>
          <a:bodyPr wrap="square" rtlCol="0">
            <a:spAutoFit/>
          </a:bodyPr>
          <a:lstStyle/>
          <a:p>
            <a:pPr algn="ctr"/>
            <a:r>
              <a:rPr lang="en-US" sz="4800" dirty="0" smtClean="0"/>
              <a:t>Use Compression</a:t>
            </a:r>
          </a:p>
          <a:p>
            <a:pPr algn="ctr"/>
            <a:endParaRPr lang="en-US" sz="4800" dirty="0" smtClean="0"/>
          </a:p>
          <a:p>
            <a:pPr algn="ctr"/>
            <a:r>
              <a:rPr lang="en-US" sz="2800" b="1" dirty="0" err="1" smtClean="0"/>
              <a:t>sp_estimate_data_compression_savings</a:t>
            </a:r>
            <a:endParaRPr lang="en-US" sz="2800" b="1" dirty="0" smtClean="0"/>
          </a:p>
          <a:p>
            <a:pPr algn="ctr"/>
            <a:r>
              <a:rPr lang="en-US" sz="2800" dirty="0" smtClean="0"/>
              <a:t>Or</a:t>
            </a:r>
            <a:r>
              <a:rPr lang="en-US" sz="2800" dirty="0"/>
              <a:t> </a:t>
            </a:r>
            <a:r>
              <a:rPr lang="en-US" sz="2800" dirty="0" smtClean="0"/>
              <a:t>...</a:t>
            </a:r>
            <a:endParaRPr lang="en-US" sz="2800" dirty="0" smtClean="0"/>
          </a:p>
        </p:txBody>
      </p:sp>
      <p:sp>
        <p:nvSpPr>
          <p:cNvPr id="3" name="TextBox 2"/>
          <p:cNvSpPr txBox="1"/>
          <p:nvPr/>
        </p:nvSpPr>
        <p:spPr>
          <a:xfrm>
            <a:off x="914400" y="4419600"/>
            <a:ext cx="6400800" cy="369332"/>
          </a:xfrm>
          <a:prstGeom prst="rect">
            <a:avLst/>
          </a:prstGeom>
          <a:noFill/>
        </p:spPr>
        <p:txBody>
          <a:bodyPr wrap="square" rtlCol="0">
            <a:spAutoFit/>
          </a:bodyPr>
          <a:lstStyle/>
          <a:p>
            <a:r>
              <a:rPr lang="en-US" dirty="0" smtClean="0">
                <a:solidFill>
                  <a:schemeClr val="bg1"/>
                </a:solidFill>
              </a:rPr>
              <a:t>For more information, please visit the Red Gate stands in the lobby</a:t>
            </a:r>
            <a:endParaRPr lang="en-US" dirty="0">
              <a:solidFill>
                <a:schemeClr val="bg1"/>
              </a:solidFill>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420469"/>
            <a:ext cx="7772400" cy="646331"/>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sz="3600" dirty="0" smtClean="0">
                <a:solidFill>
                  <a:schemeClr val="tx1"/>
                </a:solidFill>
              </a:rPr>
              <a:t>Log Backups - Recommendations</a:t>
            </a:r>
            <a:endParaRPr lang="en-US" sz="3600" dirty="0">
              <a:solidFill>
                <a:schemeClr val="tx1"/>
              </a:solidFill>
            </a:endParaRPr>
          </a:p>
        </p:txBody>
      </p:sp>
      <p:sp>
        <p:nvSpPr>
          <p:cNvPr id="4" name="TextBox 3"/>
          <p:cNvSpPr txBox="1"/>
          <p:nvPr/>
        </p:nvSpPr>
        <p:spPr>
          <a:xfrm>
            <a:off x="304800" y="1524000"/>
            <a:ext cx="8077200" cy="2677656"/>
          </a:xfrm>
          <a:prstGeom prst="rect">
            <a:avLst/>
          </a:prstGeom>
          <a:noFill/>
        </p:spPr>
        <p:txBody>
          <a:bodyPr wrap="square" rtlCol="0">
            <a:spAutoFit/>
          </a:bodyPr>
          <a:lstStyle/>
          <a:p>
            <a:pPr>
              <a:buFont typeface="Arial" pitchFamily="34" charset="0"/>
              <a:buChar char="•"/>
            </a:pPr>
            <a:r>
              <a:rPr lang="en-US" sz="2400" dirty="0" smtClean="0"/>
              <a:t> As often as possible to meet your RPO</a:t>
            </a:r>
          </a:p>
          <a:p>
            <a:pPr>
              <a:buFont typeface="Arial" pitchFamily="34" charset="0"/>
              <a:buChar char="•"/>
            </a:pPr>
            <a:r>
              <a:rPr lang="en-US" sz="2400" dirty="0" smtClean="0"/>
              <a:t> Make at least two copies</a:t>
            </a:r>
          </a:p>
          <a:p>
            <a:pPr>
              <a:buFont typeface="Arial" pitchFamily="34" charset="0"/>
              <a:buChar char="•"/>
            </a:pPr>
            <a:r>
              <a:rPr lang="en-US" sz="2400" dirty="0" smtClean="0"/>
              <a:t> Keep all log backups since the earliest full backup you have.</a:t>
            </a:r>
          </a:p>
          <a:p>
            <a:pPr>
              <a:buFont typeface="Arial" pitchFamily="34" charset="0"/>
              <a:buChar char="•"/>
            </a:pPr>
            <a:r>
              <a:rPr lang="en-US" sz="2400" dirty="0" smtClean="0"/>
              <a:t> Make sure you monitor log size if you have database mirroring or replication running</a:t>
            </a:r>
          </a:p>
          <a:p>
            <a:pPr>
              <a:buFont typeface="Arial" pitchFamily="34" charset="0"/>
              <a:buChar char="•"/>
            </a:pPr>
            <a:r>
              <a:rPr lang="en-US" sz="2400" dirty="0"/>
              <a:t> </a:t>
            </a:r>
            <a:r>
              <a:rPr lang="en-US" sz="2400" dirty="0" smtClean="0"/>
              <a:t>Have a procedure for backing up the tail of the log</a:t>
            </a:r>
          </a:p>
          <a:p>
            <a:pPr>
              <a:buFont typeface="Arial" pitchFamily="34" charset="0"/>
              <a:buChar char="•"/>
            </a:pPr>
            <a:r>
              <a:rPr lang="en-US" sz="2400" dirty="0"/>
              <a:t> </a:t>
            </a:r>
            <a:r>
              <a:rPr lang="en-US" sz="2400" dirty="0" smtClean="0"/>
              <a:t>Keep log backups separate from the log</a:t>
            </a:r>
            <a:endParaRPr lang="en-US" sz="2400" dirty="0"/>
          </a:p>
        </p:txBody>
      </p:sp>
    </p:spTree>
    <p:extLst>
      <p:ext uri="{BB962C8B-B14F-4D97-AF65-F5344CB8AC3E}">
        <p14:creationId xmlns:p14="http://schemas.microsoft.com/office/powerpoint/2010/main" xmlns="" val="385650549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457200"/>
            <a:ext cx="8572500" cy="646331"/>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sz="3600" dirty="0" smtClean="0">
                <a:solidFill>
                  <a:schemeClr val="tx1"/>
                </a:solidFill>
              </a:rPr>
              <a:t>Differential Backups - Recommendations</a:t>
            </a:r>
            <a:endParaRPr lang="en-US" sz="3600" dirty="0">
              <a:solidFill>
                <a:schemeClr val="tx1"/>
              </a:solidFill>
            </a:endParaRPr>
          </a:p>
        </p:txBody>
      </p:sp>
      <p:sp>
        <p:nvSpPr>
          <p:cNvPr id="4" name="TextBox 3"/>
          <p:cNvSpPr txBox="1"/>
          <p:nvPr/>
        </p:nvSpPr>
        <p:spPr>
          <a:xfrm>
            <a:off x="381000" y="1371600"/>
            <a:ext cx="7543800" cy="2677656"/>
          </a:xfrm>
          <a:prstGeom prst="rect">
            <a:avLst/>
          </a:prstGeom>
          <a:noFill/>
        </p:spPr>
        <p:txBody>
          <a:bodyPr wrap="square" rtlCol="0">
            <a:spAutoFit/>
          </a:bodyPr>
          <a:lstStyle/>
          <a:p>
            <a:pPr>
              <a:buFont typeface="Arial" pitchFamily="34" charset="0"/>
              <a:buChar char="•"/>
            </a:pPr>
            <a:r>
              <a:rPr lang="en-US" sz="2400" dirty="0" smtClean="0"/>
              <a:t> Use these if you have a long interval between full backups</a:t>
            </a:r>
          </a:p>
          <a:p>
            <a:pPr>
              <a:buFont typeface="Arial" pitchFamily="34" charset="0"/>
              <a:buChar char="•"/>
            </a:pPr>
            <a:r>
              <a:rPr lang="en-US" sz="2400" dirty="0" smtClean="0"/>
              <a:t> Use these if you have a lot of log backups between full backups</a:t>
            </a:r>
          </a:p>
          <a:p>
            <a:pPr>
              <a:buFont typeface="Arial" pitchFamily="34" charset="0"/>
              <a:buChar char="•"/>
            </a:pPr>
            <a:r>
              <a:rPr lang="en-US" sz="2400" dirty="0" smtClean="0"/>
              <a:t> Do not delete log files between the last full backup and the last differential backup</a:t>
            </a:r>
          </a:p>
          <a:p>
            <a:pPr>
              <a:buFont typeface="Arial" pitchFamily="34" charset="0"/>
              <a:buChar char="•"/>
            </a:pPr>
            <a:r>
              <a:rPr lang="en-US" sz="2400" dirty="0"/>
              <a:t> </a:t>
            </a:r>
            <a:r>
              <a:rPr lang="en-US" sz="2400" dirty="0" smtClean="0"/>
              <a:t>Keep differential backups separate from data files (same as full backups)</a:t>
            </a:r>
            <a:endParaRPr lang="en-US" sz="2400" dirty="0"/>
          </a:p>
        </p:txBody>
      </p:sp>
    </p:spTree>
    <p:extLst>
      <p:ext uri="{BB962C8B-B14F-4D97-AF65-F5344CB8AC3E}">
        <p14:creationId xmlns:p14="http://schemas.microsoft.com/office/powerpoint/2010/main" xmlns="" val="385650549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533400"/>
            <a:ext cx="8686800" cy="646331"/>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sz="3600" dirty="0" smtClean="0">
                <a:solidFill>
                  <a:schemeClr val="tx1"/>
                </a:solidFill>
              </a:rPr>
              <a:t>File and Filegroup Backup Recommendations</a:t>
            </a:r>
            <a:endParaRPr lang="en-US" sz="3600" dirty="0">
              <a:solidFill>
                <a:schemeClr val="tx1"/>
              </a:solidFill>
            </a:endParaRPr>
          </a:p>
        </p:txBody>
      </p:sp>
      <p:sp>
        <p:nvSpPr>
          <p:cNvPr id="4" name="TextBox 3"/>
          <p:cNvSpPr txBox="1"/>
          <p:nvPr/>
        </p:nvSpPr>
        <p:spPr>
          <a:xfrm>
            <a:off x="381000" y="1524000"/>
            <a:ext cx="7543800" cy="3416320"/>
          </a:xfrm>
          <a:prstGeom prst="rect">
            <a:avLst/>
          </a:prstGeom>
          <a:noFill/>
        </p:spPr>
        <p:txBody>
          <a:bodyPr wrap="square" rtlCol="0">
            <a:spAutoFit/>
          </a:bodyPr>
          <a:lstStyle/>
          <a:p>
            <a:pPr>
              <a:buFont typeface="Arial" pitchFamily="34" charset="0"/>
              <a:buChar char="•"/>
            </a:pPr>
            <a:r>
              <a:rPr lang="en-US" sz="2400" dirty="0" smtClean="0"/>
              <a:t> Don’t mix </a:t>
            </a:r>
            <a:r>
              <a:rPr lang="en-US" sz="2400" dirty="0" err="1" smtClean="0"/>
              <a:t>filegroup</a:t>
            </a:r>
            <a:r>
              <a:rPr lang="en-US" sz="2400" dirty="0" smtClean="0"/>
              <a:t> backups with differential and full backups in an ad hoc manner. Use one or the other on an individual system.</a:t>
            </a:r>
          </a:p>
          <a:p>
            <a:pPr>
              <a:buFont typeface="Arial" pitchFamily="34" charset="0"/>
              <a:buChar char="•"/>
            </a:pPr>
            <a:r>
              <a:rPr lang="en-US" sz="2400" dirty="0" smtClean="0"/>
              <a:t> Document that file backups are being performed.</a:t>
            </a:r>
          </a:p>
          <a:p>
            <a:pPr>
              <a:buFont typeface="Arial" pitchFamily="34" charset="0"/>
              <a:buChar char="•"/>
            </a:pPr>
            <a:r>
              <a:rPr lang="en-US" sz="2400" dirty="0" smtClean="0"/>
              <a:t> Practice these restores as they are not a normal process for most DBAs.</a:t>
            </a:r>
          </a:p>
          <a:p>
            <a:pPr>
              <a:buFont typeface="Arial" pitchFamily="34" charset="0"/>
              <a:buChar char="•"/>
            </a:pPr>
            <a:r>
              <a:rPr lang="en-US" sz="2400" dirty="0" smtClean="0"/>
              <a:t> Be careful of how you separate out tables and indexes. If you restore a partial data without indexes, will the system work?</a:t>
            </a:r>
            <a:endParaRPr lang="en-US" sz="2400" dirty="0"/>
          </a:p>
        </p:txBody>
      </p:sp>
    </p:spTree>
    <p:extLst>
      <p:ext uri="{BB962C8B-B14F-4D97-AF65-F5344CB8AC3E}">
        <p14:creationId xmlns:p14="http://schemas.microsoft.com/office/powerpoint/2010/main" xmlns="" val="385650549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066800"/>
            <a:ext cx="7772400" cy="5909310"/>
          </a:xfrm>
          <a:prstGeom prst="rect">
            <a:avLst/>
          </a:prstGeom>
          <a:noFill/>
        </p:spPr>
        <p:txBody>
          <a:bodyPr wrap="square" rtlCol="0">
            <a:spAutoFit/>
          </a:bodyPr>
          <a:lstStyle/>
          <a:p>
            <a:pPr>
              <a:buFont typeface="Arial" pitchFamily="34" charset="0"/>
              <a:buChar char="•"/>
            </a:pPr>
            <a:r>
              <a:rPr lang="en-US" dirty="0" smtClean="0"/>
              <a:t> Extra servers that are available </a:t>
            </a:r>
            <a:r>
              <a:rPr lang="en-US" dirty="0" smtClean="0"/>
              <a:t>if </a:t>
            </a:r>
            <a:r>
              <a:rPr lang="en-US" dirty="0" smtClean="0"/>
              <a:t>the primary server goes down.</a:t>
            </a:r>
          </a:p>
          <a:p>
            <a:pPr>
              <a:buFont typeface="Arial" pitchFamily="34" charset="0"/>
              <a:buChar char="•"/>
            </a:pPr>
            <a:r>
              <a:rPr lang="en-US" dirty="0"/>
              <a:t> </a:t>
            </a:r>
            <a:r>
              <a:rPr lang="en-US" dirty="0" smtClean="0"/>
              <a:t>Used to help meet short RTO/RPO</a:t>
            </a:r>
          </a:p>
          <a:p>
            <a:pPr>
              <a:buFont typeface="Arial" pitchFamily="34" charset="0"/>
              <a:buChar char="•"/>
            </a:pPr>
            <a:r>
              <a:rPr lang="en-US" dirty="0" smtClean="0"/>
              <a:t> Are kept in near up-to-date with data from the primary system</a:t>
            </a:r>
          </a:p>
          <a:p>
            <a:pPr>
              <a:buFont typeface="Arial" pitchFamily="34" charset="0"/>
              <a:buChar char="•"/>
            </a:pPr>
            <a:r>
              <a:rPr lang="en-US" dirty="0" smtClean="0"/>
              <a:t> Can use any of these technologies</a:t>
            </a:r>
          </a:p>
          <a:p>
            <a:pPr lvl="1">
              <a:buFont typeface="Arial" pitchFamily="34" charset="0"/>
              <a:buChar char="•"/>
            </a:pPr>
            <a:r>
              <a:rPr lang="en-US" dirty="0" smtClean="0"/>
              <a:t> clustering</a:t>
            </a:r>
          </a:p>
          <a:p>
            <a:pPr lvl="1">
              <a:buFont typeface="Arial" pitchFamily="34" charset="0"/>
              <a:buChar char="•"/>
            </a:pPr>
            <a:r>
              <a:rPr lang="en-US" dirty="0" smtClean="0"/>
              <a:t> database mirroring</a:t>
            </a:r>
          </a:p>
          <a:p>
            <a:pPr lvl="1">
              <a:buFont typeface="Arial" pitchFamily="34" charset="0"/>
              <a:buChar char="•"/>
            </a:pPr>
            <a:r>
              <a:rPr lang="en-US" dirty="0" smtClean="0"/>
              <a:t> log shipping</a:t>
            </a:r>
          </a:p>
          <a:p>
            <a:pPr lvl="1">
              <a:buFont typeface="Arial" pitchFamily="34" charset="0"/>
              <a:buChar char="•"/>
            </a:pPr>
            <a:r>
              <a:rPr lang="en-US" dirty="0" smtClean="0"/>
              <a:t> </a:t>
            </a:r>
            <a:r>
              <a:rPr lang="en-US" dirty="0" smtClean="0"/>
              <a:t>replication</a:t>
            </a:r>
          </a:p>
          <a:p>
            <a:pPr>
              <a:buFont typeface="Arial" pitchFamily="34" charset="0"/>
              <a:buChar char="•"/>
            </a:pPr>
            <a:r>
              <a:rPr lang="en-US" dirty="0" smtClean="0"/>
              <a:t>Hot (clustering, synchronous mirroring)</a:t>
            </a:r>
          </a:p>
          <a:p>
            <a:pPr lvl="1">
              <a:buFont typeface="Arial" pitchFamily="34" charset="0"/>
              <a:buChar char="•"/>
            </a:pPr>
            <a:r>
              <a:rPr lang="en-US" dirty="0" smtClean="0"/>
              <a:t> Useful in complete system failure</a:t>
            </a:r>
          </a:p>
          <a:p>
            <a:pPr lvl="1">
              <a:buFont typeface="Arial" pitchFamily="34" charset="0"/>
              <a:buChar char="•"/>
            </a:pPr>
            <a:r>
              <a:rPr lang="en-US" dirty="0" smtClean="0"/>
              <a:t> High bandwidth/connectivity requirements</a:t>
            </a:r>
          </a:p>
          <a:p>
            <a:pPr>
              <a:buFont typeface="Arial" pitchFamily="34" charset="0"/>
              <a:buChar char="•"/>
            </a:pPr>
            <a:r>
              <a:rPr lang="en-US" dirty="0" smtClean="0"/>
              <a:t> Warm (asynchronous mirroring, log shipping, replication</a:t>
            </a:r>
          </a:p>
          <a:p>
            <a:pPr lvl="1">
              <a:buFont typeface="Arial" pitchFamily="34" charset="0"/>
              <a:buChar char="•"/>
            </a:pPr>
            <a:r>
              <a:rPr lang="en-US" dirty="0" smtClean="0"/>
              <a:t> Useful for geographical separation</a:t>
            </a:r>
          </a:p>
          <a:p>
            <a:pPr lvl="1">
              <a:buFont typeface="Arial" pitchFamily="34" charset="0"/>
              <a:buChar char="•"/>
            </a:pPr>
            <a:r>
              <a:rPr lang="en-US" dirty="0" smtClean="0"/>
              <a:t> Can help with load balancing in some situations (reporting or read-only data)</a:t>
            </a:r>
          </a:p>
          <a:p>
            <a:pPr>
              <a:buFont typeface="Arial" pitchFamily="34" charset="0"/>
              <a:buChar char="•"/>
            </a:pPr>
            <a:r>
              <a:rPr lang="en-US" dirty="0" smtClean="0"/>
              <a:t> Cold (SQL Server installed, data in unknown condition)</a:t>
            </a:r>
          </a:p>
          <a:p>
            <a:pPr lvl="1">
              <a:buFont typeface="Arial" pitchFamily="34" charset="0"/>
              <a:buChar char="•"/>
            </a:pPr>
            <a:r>
              <a:rPr lang="en-US" dirty="0" smtClean="0"/>
              <a:t> Useful if you have to consider recovering from one of many sites to a DR location.</a:t>
            </a:r>
          </a:p>
          <a:p>
            <a:pPr lvl="1">
              <a:buFont typeface="Arial" pitchFamily="34" charset="0"/>
              <a:buChar char="•"/>
            </a:pPr>
            <a:r>
              <a:rPr lang="en-US" dirty="0" smtClean="0"/>
              <a:t> Useful if you have lots of primary servers and only need to recover a few of them.</a:t>
            </a:r>
          </a:p>
          <a:p>
            <a:pPr>
              <a:buFont typeface="Arial" pitchFamily="34" charset="0"/>
              <a:buChar char="•"/>
            </a:pPr>
            <a:endParaRPr lang="en-US" dirty="0"/>
          </a:p>
        </p:txBody>
      </p:sp>
      <p:sp>
        <p:nvSpPr>
          <p:cNvPr id="3" name="TextBox 2"/>
          <p:cNvSpPr txBox="1"/>
          <p:nvPr/>
        </p:nvSpPr>
        <p:spPr>
          <a:xfrm>
            <a:off x="1333500" y="344269"/>
            <a:ext cx="5562600" cy="646331"/>
          </a:xfrm>
          <a:prstGeom prst="rect">
            <a:avLst/>
          </a:prstGeom>
          <a:noFill/>
        </p:spPr>
        <p:txBody>
          <a:bodyPr wrap="square" rtlCol="0">
            <a:spAutoFit/>
          </a:bodyPr>
          <a:lstStyle/>
          <a:p>
            <a:pPr algn="ctr"/>
            <a:r>
              <a:rPr lang="en-US" sz="3600" dirty="0" smtClean="0"/>
              <a:t>Standby Servers</a:t>
            </a:r>
            <a:endParaRPr lang="en-US" sz="3600"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2264" y="381000"/>
            <a:ext cx="7467600" cy="646331"/>
          </a:xfrm>
          <a:prstGeom prst="rect">
            <a:avLst/>
          </a:prstGeom>
          <a:noFill/>
        </p:spPr>
        <p:txBody>
          <a:bodyPr wrap="square" rtlCol="0">
            <a:spAutoFit/>
          </a:bodyPr>
          <a:lstStyle/>
          <a:p>
            <a:pPr algn="ctr"/>
            <a:r>
              <a:rPr lang="en-US" sz="3600" dirty="0" smtClean="0"/>
              <a:t> The Backup Plan</a:t>
            </a:r>
          </a:p>
        </p:txBody>
      </p:sp>
      <p:sp>
        <p:nvSpPr>
          <p:cNvPr id="3" name="TextBox 2"/>
          <p:cNvSpPr txBox="1"/>
          <p:nvPr/>
        </p:nvSpPr>
        <p:spPr>
          <a:xfrm>
            <a:off x="457200" y="1295400"/>
            <a:ext cx="8305800" cy="4893647"/>
          </a:xfrm>
          <a:prstGeom prst="rect">
            <a:avLst/>
          </a:prstGeom>
          <a:noFill/>
        </p:spPr>
        <p:txBody>
          <a:bodyPr wrap="square" rtlCol="0">
            <a:spAutoFit/>
          </a:bodyPr>
          <a:lstStyle/>
          <a:p>
            <a:pPr>
              <a:buFont typeface="Arial" pitchFamily="34" charset="0"/>
              <a:buChar char="•"/>
            </a:pPr>
            <a:r>
              <a:rPr lang="en-US" sz="2400" dirty="0" smtClean="0"/>
              <a:t> Build system by system (or bucket by bucket)</a:t>
            </a:r>
          </a:p>
          <a:p>
            <a:pPr>
              <a:buFont typeface="Arial" pitchFamily="34" charset="0"/>
              <a:buChar char="•"/>
            </a:pPr>
            <a:r>
              <a:rPr lang="en-US" sz="2400" dirty="0" smtClean="0"/>
              <a:t> Use RPO/RTO for each system to create the ideal plan</a:t>
            </a:r>
          </a:p>
          <a:p>
            <a:pPr>
              <a:buFont typeface="Arial" pitchFamily="34" charset="0"/>
              <a:buChar char="•"/>
            </a:pPr>
            <a:r>
              <a:rPr lang="en-US" sz="2400" dirty="0" smtClean="0"/>
              <a:t> Balance the ideal with time constraints </a:t>
            </a:r>
          </a:p>
          <a:p>
            <a:pPr>
              <a:buFont typeface="Arial" pitchFamily="34" charset="0"/>
              <a:buChar char="•"/>
            </a:pPr>
            <a:r>
              <a:rPr lang="en-US" sz="2400" dirty="0" smtClean="0"/>
              <a:t> Balance the ideal with resource (disk space) constraints</a:t>
            </a:r>
          </a:p>
          <a:p>
            <a:pPr>
              <a:buFont typeface="Arial" pitchFamily="34" charset="0"/>
              <a:buChar char="•"/>
            </a:pPr>
            <a:r>
              <a:rPr lang="en-US" sz="2400" dirty="0" smtClean="0"/>
              <a:t> Keep as many backups as you can across time.</a:t>
            </a:r>
          </a:p>
          <a:p>
            <a:pPr>
              <a:buFont typeface="Arial" pitchFamily="34" charset="0"/>
              <a:buChar char="•"/>
            </a:pPr>
            <a:r>
              <a:rPr lang="en-US" sz="2400" dirty="0" smtClean="0"/>
              <a:t> A hot/warm copy of the database can substitute for some backups, but not all.</a:t>
            </a:r>
          </a:p>
          <a:p>
            <a:pPr>
              <a:buFont typeface="Arial" pitchFamily="34" charset="0"/>
              <a:buChar char="•"/>
            </a:pPr>
            <a:r>
              <a:rPr lang="en-US" sz="2400" dirty="0" smtClean="0"/>
              <a:t> Record and track backup sizes. </a:t>
            </a:r>
          </a:p>
          <a:p>
            <a:pPr>
              <a:buFont typeface="Arial" pitchFamily="34" charset="0"/>
              <a:buChar char="•"/>
            </a:pPr>
            <a:r>
              <a:rPr lang="en-US" sz="2400" dirty="0" smtClean="0"/>
              <a:t> Continue to monitor over time as backup sizes will grow as data grows.</a:t>
            </a:r>
          </a:p>
          <a:p>
            <a:pPr>
              <a:buFont typeface="Arial" pitchFamily="34" charset="0"/>
              <a:buChar char="•"/>
            </a:pPr>
            <a:r>
              <a:rPr lang="en-US" sz="2400" dirty="0"/>
              <a:t> </a:t>
            </a:r>
            <a:r>
              <a:rPr lang="en-US" sz="2400" dirty="0" smtClean="0"/>
              <a:t>Buy storage in advance to meet your needs</a:t>
            </a:r>
          </a:p>
          <a:p>
            <a:pPr>
              <a:buFont typeface="Arial" pitchFamily="34" charset="0"/>
              <a:buChar char="•"/>
            </a:pPr>
            <a:r>
              <a:rPr lang="en-US" sz="2400" dirty="0" smtClean="0"/>
              <a:t> Use third party tools to compress and/or encrypt backups</a:t>
            </a:r>
          </a:p>
          <a:p>
            <a:pPr>
              <a:buFont typeface="Arial" pitchFamily="34" charset="0"/>
              <a:buChar char="•"/>
            </a:pPr>
            <a:endParaRPr lang="en-US" sz="2400" dirty="0" smtClean="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1219200"/>
            <a:ext cx="7924800" cy="5170646"/>
          </a:xfrm>
          <a:prstGeom prst="rect">
            <a:avLst/>
          </a:prstGeom>
          <a:noFill/>
        </p:spPr>
        <p:txBody>
          <a:bodyPr wrap="square" rtlCol="0">
            <a:spAutoFit/>
          </a:bodyPr>
          <a:lstStyle/>
          <a:p>
            <a:pPr>
              <a:buFont typeface="Arial" pitchFamily="34" charset="0"/>
              <a:buChar char="•"/>
            </a:pPr>
            <a:r>
              <a:rPr lang="en-US" dirty="0" smtClean="0"/>
              <a:t> </a:t>
            </a:r>
            <a:r>
              <a:rPr lang="en-US" sz="2400" dirty="0" smtClean="0"/>
              <a:t>DO NOT USE the SSMS GUI to run backups. A manual process is doomed to fail.</a:t>
            </a:r>
          </a:p>
          <a:p>
            <a:pPr>
              <a:buFont typeface="Arial" pitchFamily="34" charset="0"/>
              <a:buChar char="•"/>
            </a:pPr>
            <a:r>
              <a:rPr lang="en-US" sz="2400" dirty="0" smtClean="0"/>
              <a:t> Script and Schedule</a:t>
            </a:r>
          </a:p>
          <a:p>
            <a:pPr lvl="1">
              <a:buFont typeface="Arial" pitchFamily="34" charset="0"/>
              <a:buChar char="•"/>
            </a:pPr>
            <a:r>
              <a:rPr lang="en-US" sz="2400" dirty="0" smtClean="0"/>
              <a:t> or script and run a job for add hoc backups</a:t>
            </a:r>
          </a:p>
          <a:p>
            <a:pPr lvl="1">
              <a:buFont typeface="Arial" pitchFamily="34" charset="0"/>
              <a:buChar char="•"/>
            </a:pPr>
            <a:r>
              <a:rPr lang="en-US" sz="2400" dirty="0"/>
              <a:t> </a:t>
            </a:r>
            <a:r>
              <a:rPr lang="en-US" sz="2400" dirty="0" smtClean="0"/>
              <a:t>SQL Backup Pro makes this easy across multiple instances</a:t>
            </a:r>
          </a:p>
          <a:p>
            <a:pPr>
              <a:buFont typeface="Arial" pitchFamily="34" charset="0"/>
              <a:buChar char="•"/>
            </a:pPr>
            <a:r>
              <a:rPr lang="en-US" sz="2400" dirty="0" smtClean="0"/>
              <a:t> Document your plans</a:t>
            </a:r>
          </a:p>
          <a:p>
            <a:pPr lvl="1">
              <a:buFont typeface="Arial" pitchFamily="34" charset="0"/>
              <a:buChar char="•"/>
            </a:pPr>
            <a:r>
              <a:rPr lang="en-US" sz="2400" dirty="0"/>
              <a:t> </a:t>
            </a:r>
            <a:r>
              <a:rPr lang="en-US" sz="2400" dirty="0" smtClean="0"/>
              <a:t>Ensure all admins know about the backups</a:t>
            </a:r>
          </a:p>
          <a:p>
            <a:pPr lvl="1">
              <a:buFont typeface="Arial" pitchFamily="34" charset="0"/>
              <a:buChar char="•"/>
            </a:pPr>
            <a:r>
              <a:rPr lang="en-US" sz="2400" dirty="0"/>
              <a:t> </a:t>
            </a:r>
            <a:r>
              <a:rPr lang="en-US" sz="2400" dirty="0" smtClean="0"/>
              <a:t>Ensure at least one non-admin has the plan</a:t>
            </a:r>
          </a:p>
          <a:p>
            <a:pPr>
              <a:buFont typeface="Arial" pitchFamily="34" charset="0"/>
              <a:buChar char="•"/>
            </a:pPr>
            <a:r>
              <a:rPr lang="en-US" sz="2400" dirty="0" smtClean="0"/>
              <a:t> Don’t forget server settings</a:t>
            </a:r>
          </a:p>
          <a:p>
            <a:pPr lvl="1">
              <a:buFont typeface="Arial" pitchFamily="34" charset="0"/>
              <a:buChar char="•"/>
            </a:pPr>
            <a:r>
              <a:rPr lang="en-US" sz="2400" dirty="0" smtClean="0"/>
              <a:t> Version/patch levels</a:t>
            </a:r>
          </a:p>
          <a:p>
            <a:pPr lvl="1">
              <a:buFont typeface="Arial" pitchFamily="34" charset="0"/>
              <a:buChar char="•"/>
            </a:pPr>
            <a:r>
              <a:rPr lang="en-US" sz="2400" dirty="0"/>
              <a:t> </a:t>
            </a:r>
            <a:r>
              <a:rPr lang="en-US" sz="2400" dirty="0" smtClean="0"/>
              <a:t>Run book should have these</a:t>
            </a:r>
          </a:p>
          <a:p>
            <a:pPr>
              <a:buFont typeface="Arial" pitchFamily="34" charset="0"/>
              <a:buChar char="•"/>
            </a:pPr>
            <a:r>
              <a:rPr lang="en-US" sz="2400" dirty="0" smtClean="0"/>
              <a:t> Don’t forget about backups of keys/certificates</a:t>
            </a:r>
          </a:p>
          <a:p>
            <a:pPr lvl="1">
              <a:buFont typeface="Arial" pitchFamily="34" charset="0"/>
              <a:buChar char="•"/>
            </a:pPr>
            <a:r>
              <a:rPr lang="en-US" sz="2400" dirty="0" smtClean="0"/>
              <a:t> beware of TDE / SMK / DMK and copies of keys.</a:t>
            </a:r>
          </a:p>
          <a:p>
            <a:endParaRPr lang="en-US" dirty="0"/>
          </a:p>
        </p:txBody>
      </p:sp>
      <p:sp>
        <p:nvSpPr>
          <p:cNvPr id="4" name="TextBox 3"/>
          <p:cNvSpPr txBox="1"/>
          <p:nvPr/>
        </p:nvSpPr>
        <p:spPr>
          <a:xfrm>
            <a:off x="568712" y="381000"/>
            <a:ext cx="7467600" cy="646331"/>
          </a:xfrm>
          <a:prstGeom prst="rect">
            <a:avLst/>
          </a:prstGeom>
          <a:noFill/>
        </p:spPr>
        <p:txBody>
          <a:bodyPr wrap="square" rtlCol="0">
            <a:spAutoFit/>
          </a:bodyPr>
          <a:lstStyle/>
          <a:p>
            <a:pPr algn="ctr"/>
            <a:r>
              <a:rPr lang="en-US" sz="3600" dirty="0" smtClean="0"/>
              <a:t> The Backup Plan</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7561" y="381000"/>
            <a:ext cx="7467600" cy="646331"/>
          </a:xfrm>
          <a:prstGeom prst="rect">
            <a:avLst/>
          </a:prstGeom>
          <a:noFill/>
        </p:spPr>
        <p:txBody>
          <a:bodyPr wrap="square" rtlCol="0">
            <a:spAutoFit/>
          </a:bodyPr>
          <a:lstStyle/>
          <a:p>
            <a:pPr algn="ctr"/>
            <a:r>
              <a:rPr lang="en-US" sz="3600" dirty="0" smtClean="0"/>
              <a:t> The Backup Plan</a:t>
            </a:r>
          </a:p>
        </p:txBody>
      </p:sp>
      <p:sp>
        <p:nvSpPr>
          <p:cNvPr id="3" name="TextBox 2"/>
          <p:cNvSpPr txBox="1"/>
          <p:nvPr/>
        </p:nvSpPr>
        <p:spPr>
          <a:xfrm>
            <a:off x="457200" y="1295400"/>
            <a:ext cx="8229600" cy="4431983"/>
          </a:xfrm>
          <a:prstGeom prst="rect">
            <a:avLst/>
          </a:prstGeom>
          <a:noFill/>
        </p:spPr>
        <p:txBody>
          <a:bodyPr wrap="square" rtlCol="0">
            <a:spAutoFit/>
          </a:bodyPr>
          <a:lstStyle/>
          <a:p>
            <a:pPr>
              <a:buFont typeface="Arial" pitchFamily="34" charset="0"/>
              <a:buChar char="•"/>
            </a:pPr>
            <a:r>
              <a:rPr lang="en-US" sz="2400" dirty="0" smtClean="0"/>
              <a:t> Get Backups offsite!</a:t>
            </a:r>
          </a:p>
          <a:p>
            <a:pPr>
              <a:buFont typeface="Arial" pitchFamily="34" charset="0"/>
              <a:buChar char="•"/>
            </a:pPr>
            <a:r>
              <a:rPr lang="en-US" sz="2400" dirty="0" smtClean="0"/>
              <a:t> Make sure others know where the backups are, including at least one non-technical user</a:t>
            </a:r>
          </a:p>
          <a:p>
            <a:pPr lvl="1">
              <a:buFont typeface="Arial" pitchFamily="34" charset="0"/>
              <a:buChar char="•"/>
            </a:pPr>
            <a:r>
              <a:rPr lang="en-US" sz="2400" dirty="0" smtClean="0"/>
              <a:t> They do not need to understand the details</a:t>
            </a:r>
          </a:p>
          <a:p>
            <a:pPr lvl="1">
              <a:buFont typeface="Arial" pitchFamily="34" charset="0"/>
              <a:buChar char="•"/>
            </a:pPr>
            <a:r>
              <a:rPr lang="en-US" sz="2400" dirty="0" smtClean="0"/>
              <a:t> They do not need to know details (sealed envelopes)</a:t>
            </a:r>
          </a:p>
          <a:p>
            <a:pPr>
              <a:buFont typeface="Arial" pitchFamily="34" charset="0"/>
              <a:buChar char="•"/>
            </a:pPr>
            <a:r>
              <a:rPr lang="en-US" sz="2400" dirty="0" smtClean="0"/>
              <a:t> Make sure others have access to offsite backups</a:t>
            </a:r>
          </a:p>
          <a:p>
            <a:pPr lvl="1">
              <a:buFont typeface="Arial" pitchFamily="34" charset="0"/>
              <a:buChar char="•"/>
            </a:pPr>
            <a:r>
              <a:rPr lang="en-US" sz="2400" dirty="0" smtClean="0"/>
              <a:t> account names/numbers/passwords</a:t>
            </a:r>
          </a:p>
          <a:p>
            <a:pPr>
              <a:buFont typeface="Arial" pitchFamily="34" charset="0"/>
              <a:buChar char="•"/>
            </a:pPr>
            <a:r>
              <a:rPr lang="en-US" sz="2400" dirty="0" smtClean="0"/>
              <a:t> Make sure that passwords/certificates are known/accessible to others</a:t>
            </a:r>
          </a:p>
          <a:p>
            <a:pPr>
              <a:buFont typeface="Arial" pitchFamily="34" charset="0"/>
              <a:buChar char="•"/>
            </a:pPr>
            <a:r>
              <a:rPr lang="en-US" sz="2400" dirty="0" smtClean="0"/>
              <a:t> Encrypt / secure backups</a:t>
            </a:r>
          </a:p>
          <a:p>
            <a:pPr>
              <a:buFont typeface="Arial" pitchFamily="34" charset="0"/>
              <a:buChar char="•"/>
            </a:pPr>
            <a:r>
              <a:rPr lang="en-US" sz="2400" dirty="0" smtClean="0"/>
              <a:t> Have a copy of your run book.</a:t>
            </a:r>
          </a:p>
          <a:p>
            <a:endParaRPr lang="en-US"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524000"/>
            <a:ext cx="7924800" cy="3785652"/>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US" sz="6000" dirty="0" smtClean="0">
                <a:solidFill>
                  <a:schemeClr val="accent1"/>
                </a:solidFill>
              </a:rPr>
              <a:t>Backups</a:t>
            </a:r>
          </a:p>
          <a:p>
            <a:r>
              <a:rPr lang="en-US" sz="6000" dirty="0" smtClean="0">
                <a:solidFill>
                  <a:schemeClr val="tx1"/>
                </a:solidFill>
              </a:rPr>
              <a:t>Checks</a:t>
            </a:r>
          </a:p>
          <a:p>
            <a:r>
              <a:rPr lang="en-US" sz="6000" dirty="0" smtClean="0">
                <a:solidFill>
                  <a:schemeClr val="accent1"/>
                </a:solidFill>
              </a:rPr>
              <a:t>Practice and preparation</a:t>
            </a:r>
          </a:p>
          <a:p>
            <a:r>
              <a:rPr lang="en-US" sz="6000" dirty="0" smtClean="0">
                <a:solidFill>
                  <a:schemeClr val="accent1"/>
                </a:solidFill>
              </a:rPr>
              <a:t>Script and Schedule</a:t>
            </a:r>
          </a:p>
        </p:txBody>
      </p:sp>
    </p:spTree>
    <p:extLst>
      <p:ext uri="{BB962C8B-B14F-4D97-AF65-F5344CB8AC3E}">
        <p14:creationId xmlns:p14="http://schemas.microsoft.com/office/powerpoint/2010/main" xmlns="" val="234553637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2743200"/>
            <a:ext cx="6019800" cy="646331"/>
          </a:xfrm>
          <a:prstGeom prst="rect">
            <a:avLst/>
          </a:prstGeom>
          <a:noFill/>
        </p:spPr>
        <p:txBody>
          <a:bodyPr wrap="square" rtlCol="0">
            <a:spAutoFit/>
          </a:bodyPr>
          <a:lstStyle/>
          <a:p>
            <a:r>
              <a:rPr lang="en-US" sz="3600" dirty="0" smtClean="0"/>
              <a:t>You cannot prevent corruption</a:t>
            </a:r>
            <a:endParaRPr lang="en-US" sz="3600"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2667000"/>
            <a:ext cx="5791200" cy="646331"/>
          </a:xfrm>
          <a:prstGeom prst="rect">
            <a:avLst/>
          </a:prstGeom>
          <a:noFill/>
        </p:spPr>
        <p:txBody>
          <a:bodyPr wrap="square" rtlCol="0">
            <a:spAutoFit/>
          </a:bodyPr>
          <a:lstStyle/>
          <a:p>
            <a:r>
              <a:rPr lang="en-US" sz="3600" dirty="0" smtClean="0"/>
              <a:t>Detect it as soon as possible</a:t>
            </a:r>
            <a:endParaRPr lang="en-US" sz="3600"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228600"/>
            <a:ext cx="5638800" cy="584775"/>
          </a:xfrm>
          <a:prstGeom prst="rect">
            <a:avLst/>
          </a:prstGeom>
          <a:noFill/>
        </p:spPr>
        <p:txBody>
          <a:bodyPr wrap="square" rtlCol="0">
            <a:spAutoFit/>
          </a:bodyPr>
          <a:lstStyle/>
          <a:p>
            <a:pPr algn="ctr"/>
            <a:r>
              <a:rPr lang="en-US" sz="3200" dirty="0" smtClean="0"/>
              <a:t>Detecting Corruption</a:t>
            </a:r>
            <a:endParaRPr lang="en-US" sz="3200" dirty="0"/>
          </a:p>
        </p:txBody>
      </p:sp>
      <p:pic>
        <p:nvPicPr>
          <p:cNvPr id="3" name="Picture 2" descr="pagechecksum.jpg"/>
          <p:cNvPicPr>
            <a:picLocks noChangeAspect="1"/>
          </p:cNvPicPr>
          <p:nvPr/>
        </p:nvPicPr>
        <p:blipFill>
          <a:blip r:embed="rId2" cstate="print"/>
          <a:stretch>
            <a:fillRect/>
          </a:stretch>
        </p:blipFill>
        <p:spPr>
          <a:xfrm>
            <a:off x="1371601" y="990600"/>
            <a:ext cx="5638800" cy="5055751"/>
          </a:xfrm>
          <a:prstGeom prst="rect">
            <a:avLst/>
          </a:prstGeom>
        </p:spPr>
      </p:pic>
      <p:sp>
        <p:nvSpPr>
          <p:cNvPr id="4" name="Right Arrow 3"/>
          <p:cNvSpPr/>
          <p:nvPr/>
        </p:nvSpPr>
        <p:spPr>
          <a:xfrm>
            <a:off x="152400" y="1447800"/>
            <a:ext cx="1371600" cy="838200"/>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Arrow 4"/>
          <p:cNvSpPr/>
          <p:nvPr/>
        </p:nvSpPr>
        <p:spPr>
          <a:xfrm rot="2188469">
            <a:off x="3634872" y="2984661"/>
            <a:ext cx="1360163" cy="884448"/>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990600" y="6172200"/>
            <a:ext cx="3200400" cy="381000"/>
          </a:xfrm>
          <a:prstGeom prst="rect">
            <a:avLst/>
          </a:prstGeom>
          <a:noFill/>
        </p:spPr>
        <p:txBody>
          <a:bodyPr wrap="square" rtlCol="0">
            <a:spAutoFit/>
          </a:bodyPr>
          <a:lstStyle/>
          <a:p>
            <a:r>
              <a:rPr lang="en-US" dirty="0" smtClean="0">
                <a:solidFill>
                  <a:schemeClr val="bg1"/>
                </a:solidFill>
              </a:rPr>
              <a:t>ON EVERY DATABASE</a:t>
            </a:r>
            <a:endParaRPr lang="en-US" dirty="0">
              <a:solidFill>
                <a:schemeClr val="bg1"/>
              </a:solidFill>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228600"/>
            <a:ext cx="5638800" cy="584775"/>
          </a:xfrm>
          <a:prstGeom prst="rect">
            <a:avLst/>
          </a:prstGeom>
          <a:noFill/>
        </p:spPr>
        <p:txBody>
          <a:bodyPr wrap="square" rtlCol="0">
            <a:spAutoFit/>
          </a:bodyPr>
          <a:lstStyle/>
          <a:p>
            <a:pPr algn="ctr"/>
            <a:r>
              <a:rPr lang="en-US" sz="3200" dirty="0" smtClean="0"/>
              <a:t>Detecting Corruption</a:t>
            </a:r>
            <a:endParaRPr lang="en-US" sz="3200" dirty="0"/>
          </a:p>
        </p:txBody>
      </p:sp>
      <p:pic>
        <p:nvPicPr>
          <p:cNvPr id="3" name="Picture 2" descr="backupchecksum.jpg"/>
          <p:cNvPicPr>
            <a:picLocks noChangeAspect="1"/>
          </p:cNvPicPr>
          <p:nvPr/>
        </p:nvPicPr>
        <p:blipFill>
          <a:blip r:embed="rId2" cstate="print"/>
          <a:stretch>
            <a:fillRect/>
          </a:stretch>
        </p:blipFill>
        <p:spPr>
          <a:xfrm>
            <a:off x="609600" y="1295400"/>
            <a:ext cx="7848600" cy="2828917"/>
          </a:xfrm>
          <a:prstGeom prst="rect">
            <a:avLst/>
          </a:prstGeom>
        </p:spPr>
      </p:pic>
      <p:sp>
        <p:nvSpPr>
          <p:cNvPr id="4" name="Rectangle 3"/>
          <p:cNvSpPr/>
          <p:nvPr/>
        </p:nvSpPr>
        <p:spPr>
          <a:xfrm>
            <a:off x="1524000" y="1600200"/>
            <a:ext cx="685800" cy="457200"/>
          </a:xfrm>
          <a:prstGeom prst="rect">
            <a:avLst/>
          </a:prstGeom>
          <a:solidFill>
            <a:schemeClr val="accent2">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609600" y="4419600"/>
            <a:ext cx="7086600" cy="1200329"/>
          </a:xfrm>
          <a:prstGeom prst="rect">
            <a:avLst/>
          </a:prstGeom>
          <a:noFill/>
        </p:spPr>
        <p:txBody>
          <a:bodyPr wrap="square" rtlCol="0">
            <a:spAutoFit/>
          </a:bodyPr>
          <a:lstStyle/>
          <a:p>
            <a:pPr marL="342900" indent="-342900">
              <a:buFont typeface="Arial" pitchFamily="34" charset="0"/>
              <a:buChar char="•"/>
            </a:pPr>
            <a:r>
              <a:rPr lang="en-US" sz="2400" dirty="0" smtClean="0"/>
              <a:t>ALWAYS use WITH CHECKSUM in backups</a:t>
            </a:r>
            <a:endParaRPr lang="en-US" sz="2400" dirty="0"/>
          </a:p>
          <a:p>
            <a:pPr marL="342900" indent="-342900">
              <a:buFont typeface="Arial" pitchFamily="34" charset="0"/>
              <a:buChar char="•"/>
            </a:pPr>
            <a:r>
              <a:rPr lang="en-US" sz="2400" dirty="0" smtClean="0"/>
              <a:t>Stop/Continue after error according to your needs</a:t>
            </a:r>
          </a:p>
          <a:p>
            <a:pPr marL="342900" indent="-342900">
              <a:buFont typeface="Arial" pitchFamily="34" charset="0"/>
              <a:buChar char="•"/>
            </a:pPr>
            <a:r>
              <a:rPr lang="en-US" sz="2400" dirty="0" smtClean="0"/>
              <a:t>ALERT someone ASAP on failures</a:t>
            </a:r>
            <a:endParaRPr lang="en-US" sz="2400"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0" y="2438400"/>
            <a:ext cx="5486400" cy="1015663"/>
          </a:xfrm>
          <a:prstGeom prst="rect">
            <a:avLst/>
          </a:prstGeom>
          <a:noFill/>
        </p:spPr>
        <p:txBody>
          <a:bodyPr wrap="square" rtlCol="0">
            <a:spAutoFit/>
          </a:bodyPr>
          <a:lstStyle/>
          <a:p>
            <a:r>
              <a:rPr lang="en-US" sz="6000" dirty="0" smtClean="0"/>
              <a:t>DBCC CHECKDB</a:t>
            </a:r>
            <a:endParaRPr lang="en-US" sz="6000"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52600" y="304800"/>
            <a:ext cx="5486400" cy="646331"/>
          </a:xfrm>
          <a:prstGeom prst="rect">
            <a:avLst/>
          </a:prstGeom>
          <a:noFill/>
        </p:spPr>
        <p:txBody>
          <a:bodyPr wrap="square" rtlCol="0">
            <a:spAutoFit/>
          </a:bodyPr>
          <a:lstStyle/>
          <a:p>
            <a:pPr algn="ctr"/>
            <a:r>
              <a:rPr lang="en-US" sz="3600" dirty="0" smtClean="0"/>
              <a:t>DBCC CHECKDB</a:t>
            </a:r>
            <a:endParaRPr lang="en-US" sz="3600" dirty="0"/>
          </a:p>
        </p:txBody>
      </p:sp>
      <p:sp>
        <p:nvSpPr>
          <p:cNvPr id="3" name="TextBox 2"/>
          <p:cNvSpPr txBox="1"/>
          <p:nvPr/>
        </p:nvSpPr>
        <p:spPr>
          <a:xfrm>
            <a:off x="609600" y="1447800"/>
            <a:ext cx="6705600" cy="1569660"/>
          </a:xfrm>
          <a:prstGeom prst="rect">
            <a:avLst/>
          </a:prstGeom>
          <a:noFill/>
        </p:spPr>
        <p:txBody>
          <a:bodyPr wrap="square" rtlCol="0">
            <a:spAutoFit/>
          </a:bodyPr>
          <a:lstStyle/>
          <a:p>
            <a:pPr>
              <a:buFont typeface="Arial" pitchFamily="34" charset="0"/>
              <a:buChar char="•"/>
            </a:pPr>
            <a:r>
              <a:rPr lang="en-US" sz="2400" dirty="0" smtClean="0"/>
              <a:t> DBCC is noted in the error log </a:t>
            </a:r>
          </a:p>
          <a:p>
            <a:pPr>
              <a:buFont typeface="Arial" pitchFamily="34" charset="0"/>
              <a:buChar char="•"/>
            </a:pPr>
            <a:r>
              <a:rPr lang="en-US" sz="2400" dirty="0" smtClean="0"/>
              <a:t> Run as often as possible</a:t>
            </a:r>
          </a:p>
          <a:p>
            <a:pPr>
              <a:buFont typeface="Arial" pitchFamily="34" charset="0"/>
              <a:buChar char="•"/>
            </a:pPr>
            <a:r>
              <a:rPr lang="en-US" sz="2400" dirty="0" smtClean="0"/>
              <a:t> Ideally run every day on every database</a:t>
            </a:r>
          </a:p>
          <a:p>
            <a:pPr>
              <a:buFont typeface="Arial" pitchFamily="34" charset="0"/>
              <a:buChar char="•"/>
            </a:pPr>
            <a:r>
              <a:rPr lang="en-US" sz="2400" dirty="0" smtClean="0"/>
              <a:t> Very resource intensive, so…</a:t>
            </a:r>
            <a:endParaRPr lang="en-US" sz="2400"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1752600"/>
            <a:ext cx="7162800" cy="584775"/>
          </a:xfrm>
          <a:prstGeom prst="rect">
            <a:avLst/>
          </a:prstGeom>
          <a:noFill/>
        </p:spPr>
        <p:txBody>
          <a:bodyPr wrap="square" rtlCol="0">
            <a:spAutoFit/>
          </a:bodyPr>
          <a:lstStyle/>
          <a:p>
            <a:r>
              <a:rPr lang="en-US" sz="3200" dirty="0" smtClean="0"/>
              <a:t>DBCC CHECKDB using  SQL Virtual Restore</a:t>
            </a:r>
            <a:endParaRPr lang="en-US" sz="3200" dirty="0"/>
          </a:p>
        </p:txBody>
      </p:sp>
      <p:sp>
        <p:nvSpPr>
          <p:cNvPr id="3" name="TextBox 2"/>
          <p:cNvSpPr txBox="1"/>
          <p:nvPr/>
        </p:nvSpPr>
        <p:spPr>
          <a:xfrm>
            <a:off x="876300" y="5040868"/>
            <a:ext cx="7391400" cy="369332"/>
          </a:xfrm>
          <a:prstGeom prst="rect">
            <a:avLst/>
          </a:prstGeom>
          <a:noFill/>
        </p:spPr>
        <p:txBody>
          <a:bodyPr wrap="square" rtlCol="0">
            <a:spAutoFit/>
          </a:bodyPr>
          <a:lstStyle/>
          <a:p>
            <a:r>
              <a:rPr lang="en-US" dirty="0" smtClean="0"/>
              <a:t>For more information, please visit the Red Gate booths in the lobby</a:t>
            </a:r>
            <a:endParaRPr lang="en-US" dirty="0"/>
          </a:p>
        </p:txBody>
      </p:sp>
      <p:pic>
        <p:nvPicPr>
          <p:cNvPr id="4" name="Picture 3" descr="virtualrestore.gif"/>
          <p:cNvPicPr>
            <a:picLocks noChangeAspect="1"/>
          </p:cNvPicPr>
          <p:nvPr/>
        </p:nvPicPr>
        <p:blipFill>
          <a:blip r:embed="rId2" cstate="print"/>
          <a:stretch>
            <a:fillRect/>
          </a:stretch>
        </p:blipFill>
        <p:spPr>
          <a:xfrm>
            <a:off x="3619500" y="2476500"/>
            <a:ext cx="1905000" cy="1905000"/>
          </a:xfrm>
          <a:prstGeom prst="rect">
            <a:avLst/>
          </a:prstGeom>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524000"/>
            <a:ext cx="7924800" cy="3785652"/>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US" sz="6000" dirty="0" smtClean="0">
                <a:solidFill>
                  <a:schemeClr val="accent1"/>
                </a:solidFill>
              </a:rPr>
              <a:t>Backups</a:t>
            </a:r>
          </a:p>
          <a:p>
            <a:r>
              <a:rPr lang="en-US" sz="6000" dirty="0" smtClean="0">
                <a:solidFill>
                  <a:schemeClr val="accent1"/>
                </a:solidFill>
              </a:rPr>
              <a:t>Checks</a:t>
            </a:r>
          </a:p>
          <a:p>
            <a:r>
              <a:rPr lang="en-US" sz="6000" dirty="0" smtClean="0">
                <a:solidFill>
                  <a:schemeClr val="tx1"/>
                </a:solidFill>
              </a:rPr>
              <a:t>Practice and preparation</a:t>
            </a:r>
          </a:p>
          <a:p>
            <a:r>
              <a:rPr lang="en-US" sz="6000" dirty="0" smtClean="0">
                <a:solidFill>
                  <a:schemeClr val="accent1"/>
                </a:solidFill>
              </a:rPr>
              <a:t>Script and Schedule</a:t>
            </a:r>
          </a:p>
        </p:txBody>
      </p:sp>
    </p:spTree>
    <p:extLst>
      <p:ext uri="{BB962C8B-B14F-4D97-AF65-F5344CB8AC3E}">
        <p14:creationId xmlns:p14="http://schemas.microsoft.com/office/powerpoint/2010/main" xmlns="" val="234553637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609600"/>
            <a:ext cx="7391400" cy="646331"/>
          </a:xfrm>
          <a:prstGeom prst="rect">
            <a:avLst/>
          </a:prstGeom>
          <a:noFill/>
        </p:spPr>
        <p:txBody>
          <a:bodyPr wrap="square" rtlCol="0">
            <a:spAutoFit/>
          </a:bodyPr>
          <a:lstStyle/>
          <a:p>
            <a:r>
              <a:rPr lang="en-US" sz="3600" dirty="0" smtClean="0"/>
              <a:t>How many of you have seen this?</a:t>
            </a:r>
            <a:endParaRPr lang="en-US" sz="3600" dirty="0"/>
          </a:p>
        </p:txBody>
      </p:sp>
      <p:pic>
        <p:nvPicPr>
          <p:cNvPr id="3" name="Picture 2" descr="backup1.jpg"/>
          <p:cNvPicPr>
            <a:picLocks noChangeAspect="1"/>
          </p:cNvPicPr>
          <p:nvPr/>
        </p:nvPicPr>
        <p:blipFill>
          <a:blip r:embed="rId2" cstate="print"/>
          <a:stretch>
            <a:fillRect/>
          </a:stretch>
        </p:blipFill>
        <p:spPr>
          <a:xfrm>
            <a:off x="1752600" y="1447800"/>
            <a:ext cx="5372100" cy="4781550"/>
          </a:xfrm>
          <a:prstGeom prst="rect">
            <a:avLst/>
          </a:prstGeom>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ckup2.jpg"/>
          <p:cNvPicPr>
            <a:picLocks noChangeAspect="1"/>
          </p:cNvPicPr>
          <p:nvPr/>
        </p:nvPicPr>
        <p:blipFill>
          <a:blip r:embed="rId2" cstate="print"/>
          <a:stretch>
            <a:fillRect/>
          </a:stretch>
        </p:blipFill>
        <p:spPr>
          <a:xfrm>
            <a:off x="1609725" y="1481137"/>
            <a:ext cx="5924550" cy="3895725"/>
          </a:xfrm>
          <a:prstGeom prst="rect">
            <a:avLst/>
          </a:prstGeom>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dbackup.jpg"/>
          <p:cNvPicPr>
            <a:picLocks noChangeAspect="1"/>
          </p:cNvPicPr>
          <p:nvPr/>
        </p:nvPicPr>
        <p:blipFill>
          <a:blip r:embed="rId2" cstate="print"/>
          <a:stretch>
            <a:fillRect/>
          </a:stretch>
        </p:blipFill>
        <p:spPr>
          <a:xfrm>
            <a:off x="1685925" y="1395412"/>
            <a:ext cx="5772150" cy="4067175"/>
          </a:xfrm>
          <a:prstGeom prst="rect">
            <a:avLst/>
          </a:prstGeom>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estore1.jpg"/>
          <p:cNvPicPr>
            <a:picLocks noChangeAspect="1"/>
          </p:cNvPicPr>
          <p:nvPr/>
        </p:nvPicPr>
        <p:blipFill>
          <a:blip r:embed="rId2" cstate="print"/>
          <a:stretch>
            <a:fillRect/>
          </a:stretch>
        </p:blipFill>
        <p:spPr>
          <a:xfrm>
            <a:off x="1243012" y="1352550"/>
            <a:ext cx="6657975" cy="4152900"/>
          </a:xfrm>
          <a:prstGeom prst="rect">
            <a:avLst/>
          </a:prstGeom>
        </p:spPr>
      </p:pic>
      <p:sp>
        <p:nvSpPr>
          <p:cNvPr id="4" name="TextBox 3"/>
          <p:cNvSpPr txBox="1"/>
          <p:nvPr/>
        </p:nvSpPr>
        <p:spPr>
          <a:xfrm>
            <a:off x="1600200" y="533400"/>
            <a:ext cx="5943600" cy="646331"/>
          </a:xfrm>
          <a:prstGeom prst="rect">
            <a:avLst/>
          </a:prstGeom>
          <a:noFill/>
        </p:spPr>
        <p:txBody>
          <a:bodyPr wrap="square" rtlCol="0">
            <a:spAutoFit/>
          </a:bodyPr>
          <a:lstStyle/>
          <a:p>
            <a:pPr algn="ctr"/>
            <a:r>
              <a:rPr lang="en-US" sz="3600" dirty="0" smtClean="0"/>
              <a:t>Or </a:t>
            </a:r>
            <a:r>
              <a:rPr lang="en-US" sz="3600" dirty="0" smtClean="0"/>
              <a:t>this during a restore? </a:t>
            </a:r>
            <a:endParaRPr lang="en-US" sz="3600"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store2.jpg"/>
          <p:cNvPicPr>
            <a:picLocks noChangeAspect="1"/>
          </p:cNvPicPr>
          <p:nvPr/>
        </p:nvPicPr>
        <p:blipFill>
          <a:blip r:embed="rId2" cstate="print"/>
          <a:stretch>
            <a:fillRect/>
          </a:stretch>
        </p:blipFill>
        <p:spPr>
          <a:xfrm>
            <a:off x="1724025" y="1524000"/>
            <a:ext cx="5695950" cy="3810000"/>
          </a:xfrm>
          <a:prstGeom prst="rect">
            <a:avLst/>
          </a:prstGeo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store3.jpg"/>
          <p:cNvPicPr>
            <a:picLocks noChangeAspect="1"/>
          </p:cNvPicPr>
          <p:nvPr/>
        </p:nvPicPr>
        <p:blipFill>
          <a:blip r:embed="rId2" cstate="print"/>
          <a:stretch>
            <a:fillRect/>
          </a:stretch>
        </p:blipFill>
        <p:spPr>
          <a:xfrm>
            <a:off x="1257300" y="452437"/>
            <a:ext cx="6629400" cy="5953125"/>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store2.jpg"/>
          <p:cNvPicPr>
            <a:picLocks noChangeAspect="1"/>
          </p:cNvPicPr>
          <p:nvPr/>
        </p:nvPicPr>
        <p:blipFill>
          <a:blip r:embed="rId2" cstate="print"/>
          <a:stretch>
            <a:fillRect/>
          </a:stretch>
        </p:blipFill>
        <p:spPr>
          <a:xfrm>
            <a:off x="1247775" y="428625"/>
            <a:ext cx="6648450" cy="6000750"/>
          </a:xfrm>
          <a:prstGeom prst="rect">
            <a:avLst/>
          </a:prstGeom>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estore4.jpg"/>
          <p:cNvPicPr>
            <a:picLocks noChangeAspect="1"/>
          </p:cNvPicPr>
          <p:nvPr/>
        </p:nvPicPr>
        <p:blipFill>
          <a:blip r:embed="rId2" cstate="print"/>
          <a:stretch>
            <a:fillRect/>
          </a:stretch>
        </p:blipFill>
        <p:spPr>
          <a:xfrm>
            <a:off x="1285875" y="542925"/>
            <a:ext cx="6572250" cy="5772150"/>
          </a:xfrm>
          <a:prstGeom prst="rect">
            <a:avLst/>
          </a:prstGeom>
        </p:spPr>
      </p:pic>
    </p:spTree>
    <p:extLst>
      <p:ext uri="{BB962C8B-B14F-4D97-AF65-F5344CB8AC3E}">
        <p14:creationId xmlns:p14="http://schemas.microsoft.com/office/powerpoint/2010/main" xmlns="" val="157209638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store5.jpg"/>
          <p:cNvPicPr>
            <a:picLocks noChangeAspect="1"/>
          </p:cNvPicPr>
          <p:nvPr/>
        </p:nvPicPr>
        <p:blipFill>
          <a:blip r:embed="rId2" cstate="print"/>
          <a:stretch>
            <a:fillRect/>
          </a:stretch>
        </p:blipFill>
        <p:spPr>
          <a:xfrm>
            <a:off x="1238250" y="452437"/>
            <a:ext cx="6667500" cy="5953125"/>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store5.jpg"/>
          <p:cNvPicPr>
            <a:picLocks noChangeAspect="1"/>
          </p:cNvPicPr>
          <p:nvPr/>
        </p:nvPicPr>
        <p:blipFill>
          <a:blip r:embed="rId2" cstate="print"/>
          <a:stretch>
            <a:fillRect/>
          </a:stretch>
        </p:blipFill>
        <p:spPr>
          <a:xfrm>
            <a:off x="1633537" y="2595562"/>
            <a:ext cx="5876925" cy="1666875"/>
          </a:xfrm>
          <a:prstGeom prst="rect">
            <a:avLst/>
          </a:prstGeom>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store3.jpg"/>
          <p:cNvPicPr>
            <a:picLocks noChangeAspect="1"/>
          </p:cNvPicPr>
          <p:nvPr/>
        </p:nvPicPr>
        <p:blipFill>
          <a:blip r:embed="rId2" cstate="print"/>
          <a:stretch>
            <a:fillRect/>
          </a:stretch>
        </p:blipFill>
        <p:spPr>
          <a:xfrm>
            <a:off x="1252537" y="423862"/>
            <a:ext cx="6638925" cy="6010275"/>
          </a:xfrm>
          <a:prstGeom prst="rect">
            <a:avLst/>
          </a:prstGeom>
        </p:spPr>
      </p:pic>
      <p:sp>
        <p:nvSpPr>
          <p:cNvPr id="3" name="Rectangle 2"/>
          <p:cNvSpPr/>
          <p:nvPr/>
        </p:nvSpPr>
        <p:spPr>
          <a:xfrm>
            <a:off x="3124200" y="3352800"/>
            <a:ext cx="4495800" cy="457200"/>
          </a:xfrm>
          <a:prstGeom prst="rect">
            <a:avLst/>
          </a:prstGeom>
          <a:solidFill>
            <a:srgbClr val="FFFF00">
              <a:alpha val="4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371600" y="1219200"/>
            <a:ext cx="6407207" cy="4267200"/>
          </a:xfrm>
          <a:prstGeom prst="rect">
            <a:avLst/>
          </a:prstGeom>
        </p:spPr>
      </p:pic>
    </p:spTree>
    <p:extLst>
      <p:ext uri="{BB962C8B-B14F-4D97-AF65-F5344CB8AC3E}">
        <p14:creationId xmlns:p14="http://schemas.microsoft.com/office/powerpoint/2010/main" xmlns="" val="113984068"/>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2438400"/>
            <a:ext cx="6172200" cy="1323439"/>
          </a:xfrm>
          <a:prstGeom prst="rect">
            <a:avLst/>
          </a:prstGeom>
          <a:noFill/>
        </p:spPr>
        <p:txBody>
          <a:bodyPr wrap="square" rtlCol="0">
            <a:spAutoFit/>
          </a:bodyPr>
          <a:lstStyle/>
          <a:p>
            <a:pPr algn="ctr"/>
            <a:r>
              <a:rPr lang="en-US" sz="8000" dirty="0" smtClean="0"/>
              <a:t>Run Book</a:t>
            </a:r>
            <a:endParaRPr lang="en-US" sz="8000"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unbook1.jpg"/>
          <p:cNvPicPr>
            <a:picLocks noChangeAspect="1"/>
          </p:cNvPicPr>
          <p:nvPr/>
        </p:nvPicPr>
        <p:blipFill>
          <a:blip r:embed="rId2" cstate="print"/>
          <a:stretch>
            <a:fillRect/>
          </a:stretch>
        </p:blipFill>
        <p:spPr>
          <a:xfrm>
            <a:off x="1595437" y="1214437"/>
            <a:ext cx="5953125" cy="4429125"/>
          </a:xfrm>
          <a:prstGeom prst="rect">
            <a:avLst/>
          </a:prstGeom>
        </p:spPr>
      </p:pic>
      <p:sp>
        <p:nvSpPr>
          <p:cNvPr id="3" name="TextBox 2"/>
          <p:cNvSpPr txBox="1"/>
          <p:nvPr/>
        </p:nvSpPr>
        <p:spPr>
          <a:xfrm>
            <a:off x="1066800" y="381000"/>
            <a:ext cx="7010400" cy="584775"/>
          </a:xfrm>
          <a:prstGeom prst="rect">
            <a:avLst/>
          </a:prstGeom>
          <a:noFill/>
        </p:spPr>
        <p:txBody>
          <a:bodyPr wrap="square" rtlCol="0">
            <a:spAutoFit/>
          </a:bodyPr>
          <a:lstStyle/>
          <a:p>
            <a:r>
              <a:rPr lang="en-US" sz="3200" dirty="0" smtClean="0">
                <a:solidFill>
                  <a:schemeClr val="bg1"/>
                </a:solidFill>
              </a:rPr>
              <a:t>Hopefully it isn’t like this</a:t>
            </a:r>
            <a:endParaRPr lang="en-US" sz="3200" dirty="0">
              <a:solidFill>
                <a:schemeClr val="bg1"/>
              </a:solidFill>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unbook2.jpg"/>
          <p:cNvPicPr>
            <a:picLocks noChangeAspect="1"/>
          </p:cNvPicPr>
          <p:nvPr/>
        </p:nvPicPr>
        <p:blipFill>
          <a:blip r:embed="rId2" cstate="print"/>
          <a:stretch>
            <a:fillRect/>
          </a:stretch>
        </p:blipFill>
        <p:spPr>
          <a:xfrm>
            <a:off x="1524000" y="1295400"/>
            <a:ext cx="5943600" cy="4324350"/>
          </a:xfrm>
          <a:prstGeom prst="rect">
            <a:avLst/>
          </a:prstGeom>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unbook3.jpg"/>
          <p:cNvPicPr>
            <a:picLocks noChangeAspect="1"/>
          </p:cNvPicPr>
          <p:nvPr/>
        </p:nvPicPr>
        <p:blipFill>
          <a:blip r:embed="rId2" cstate="print"/>
          <a:stretch>
            <a:fillRect/>
          </a:stretch>
        </p:blipFill>
        <p:spPr>
          <a:xfrm>
            <a:off x="1143000" y="762000"/>
            <a:ext cx="6945719" cy="5105400"/>
          </a:xfrm>
          <a:prstGeom prst="rect">
            <a:avLst/>
          </a:prstGeom>
        </p:spPr>
      </p:pic>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800" y="381000"/>
            <a:ext cx="4648200" cy="584775"/>
          </a:xfrm>
          <a:prstGeom prst="rect">
            <a:avLst/>
          </a:prstGeom>
          <a:noFill/>
        </p:spPr>
        <p:txBody>
          <a:bodyPr wrap="square" rtlCol="0">
            <a:spAutoFit/>
          </a:bodyPr>
          <a:lstStyle/>
          <a:p>
            <a:pPr algn="ctr"/>
            <a:r>
              <a:rPr lang="en-US" sz="3200" dirty="0" smtClean="0"/>
              <a:t>Run Book </a:t>
            </a:r>
            <a:endParaRPr lang="en-US" sz="3200" dirty="0"/>
          </a:p>
        </p:txBody>
      </p:sp>
      <p:pic>
        <p:nvPicPr>
          <p:cNvPr id="3" name="Picture 2" descr="runbook4.jpg"/>
          <p:cNvPicPr>
            <a:picLocks noChangeAspect="1"/>
          </p:cNvPicPr>
          <p:nvPr/>
        </p:nvPicPr>
        <p:blipFill>
          <a:blip r:embed="rId2" cstate="print"/>
          <a:stretch>
            <a:fillRect/>
          </a:stretch>
        </p:blipFill>
        <p:spPr>
          <a:xfrm>
            <a:off x="304800" y="1295400"/>
            <a:ext cx="8382000" cy="1424868"/>
          </a:xfrm>
          <a:prstGeom prst="rect">
            <a:avLst/>
          </a:prstGeom>
        </p:spPr>
      </p:pic>
      <p:sp>
        <p:nvSpPr>
          <p:cNvPr id="4" name="TextBox 3"/>
          <p:cNvSpPr txBox="1"/>
          <p:nvPr/>
        </p:nvSpPr>
        <p:spPr>
          <a:xfrm>
            <a:off x="457200" y="3124200"/>
            <a:ext cx="8001000" cy="2677656"/>
          </a:xfrm>
          <a:prstGeom prst="rect">
            <a:avLst/>
          </a:prstGeom>
          <a:noFill/>
        </p:spPr>
        <p:txBody>
          <a:bodyPr wrap="square" rtlCol="0">
            <a:spAutoFit/>
          </a:bodyPr>
          <a:lstStyle/>
          <a:p>
            <a:pPr>
              <a:buFontTx/>
              <a:buChar char="-"/>
            </a:pPr>
            <a:r>
              <a:rPr lang="en-US" sz="2400" dirty="0" smtClean="0"/>
              <a:t> The processes and procedures for day-to-day operations and emergency situation responses</a:t>
            </a:r>
          </a:p>
          <a:p>
            <a:pPr>
              <a:buFontTx/>
              <a:buChar char="-"/>
            </a:pPr>
            <a:r>
              <a:rPr lang="en-US" sz="2400" dirty="0" smtClean="0"/>
              <a:t> Written by the most experienced person</a:t>
            </a:r>
          </a:p>
          <a:p>
            <a:pPr>
              <a:buFontTx/>
              <a:buChar char="-"/>
            </a:pPr>
            <a:r>
              <a:rPr lang="en-US" sz="2400" dirty="0" smtClean="0"/>
              <a:t> Tested by the most junior person</a:t>
            </a:r>
          </a:p>
          <a:p>
            <a:pPr>
              <a:buFontTx/>
              <a:buChar char="-"/>
            </a:pPr>
            <a:r>
              <a:rPr lang="en-US" sz="2400" dirty="0" smtClean="0"/>
              <a:t> Updated regularly</a:t>
            </a:r>
          </a:p>
          <a:p>
            <a:pPr>
              <a:buFontTx/>
              <a:buChar char="-"/>
            </a:pPr>
            <a:r>
              <a:rPr lang="en-US" sz="2400" dirty="0" smtClean="0"/>
              <a:t> Offline (can be partially digital)</a:t>
            </a:r>
          </a:p>
          <a:p>
            <a:pPr>
              <a:buFontTx/>
              <a:buChar char="-"/>
            </a:pPr>
            <a:r>
              <a:rPr lang="en-US" sz="2400" dirty="0" smtClean="0"/>
              <a:t> Secure</a:t>
            </a:r>
            <a:endParaRPr lang="en-US" sz="2400" dirty="0"/>
          </a:p>
        </p:txBody>
      </p:sp>
      <p:sp>
        <p:nvSpPr>
          <p:cNvPr id="5" name="TextBox 4"/>
          <p:cNvSpPr txBox="1"/>
          <p:nvPr/>
        </p:nvSpPr>
        <p:spPr>
          <a:xfrm>
            <a:off x="2286000" y="6096000"/>
            <a:ext cx="6400800" cy="276999"/>
          </a:xfrm>
          <a:prstGeom prst="rect">
            <a:avLst/>
          </a:prstGeom>
          <a:noFill/>
        </p:spPr>
        <p:txBody>
          <a:bodyPr wrap="square" rtlCol="0">
            <a:spAutoFit/>
          </a:bodyPr>
          <a:lstStyle/>
          <a:p>
            <a:r>
              <a:rPr lang="en-US" sz="1200" dirty="0" smtClean="0"/>
              <a:t>Image from http://technet.microsoft.com/en-us/library/cc917702.aspx</a:t>
            </a:r>
            <a:endParaRPr lang="en-US" sz="1200" dirty="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800" y="381000"/>
            <a:ext cx="4648200" cy="584775"/>
          </a:xfrm>
          <a:prstGeom prst="rect">
            <a:avLst/>
          </a:prstGeom>
          <a:noFill/>
        </p:spPr>
        <p:txBody>
          <a:bodyPr wrap="square" rtlCol="0">
            <a:spAutoFit/>
          </a:bodyPr>
          <a:lstStyle/>
          <a:p>
            <a:pPr algn="ctr"/>
            <a:r>
              <a:rPr lang="en-US" sz="3200" dirty="0" smtClean="0"/>
              <a:t>Run Book </a:t>
            </a:r>
            <a:endParaRPr lang="en-US" sz="3200" dirty="0"/>
          </a:p>
        </p:txBody>
      </p:sp>
      <p:sp>
        <p:nvSpPr>
          <p:cNvPr id="4" name="TextBox 3"/>
          <p:cNvSpPr txBox="1"/>
          <p:nvPr/>
        </p:nvSpPr>
        <p:spPr>
          <a:xfrm>
            <a:off x="457200" y="1219200"/>
            <a:ext cx="7010400" cy="4524315"/>
          </a:xfrm>
          <a:prstGeom prst="rect">
            <a:avLst/>
          </a:prstGeom>
          <a:noFill/>
        </p:spPr>
        <p:txBody>
          <a:bodyPr wrap="square" rtlCol="0">
            <a:spAutoFit/>
          </a:bodyPr>
          <a:lstStyle/>
          <a:p>
            <a:pPr>
              <a:buFontTx/>
              <a:buChar char="-"/>
            </a:pPr>
            <a:r>
              <a:rPr lang="en-US" sz="2400" dirty="0" smtClean="0"/>
              <a:t> Contains contact information</a:t>
            </a:r>
          </a:p>
          <a:p>
            <a:pPr lvl="1">
              <a:buFontTx/>
              <a:buChar char="-"/>
            </a:pPr>
            <a:r>
              <a:rPr lang="en-US" sz="2400" dirty="0" smtClean="0"/>
              <a:t> For clients/customers/users</a:t>
            </a:r>
          </a:p>
          <a:p>
            <a:pPr lvl="1">
              <a:buFontTx/>
              <a:buChar char="-"/>
            </a:pPr>
            <a:r>
              <a:rPr lang="en-US" sz="2400" dirty="0" smtClean="0"/>
              <a:t> vendors (software and services)</a:t>
            </a:r>
          </a:p>
          <a:p>
            <a:pPr lvl="1">
              <a:buFontTx/>
              <a:buChar char="-"/>
            </a:pPr>
            <a:r>
              <a:rPr lang="en-US" sz="2400" dirty="0" smtClean="0"/>
              <a:t> warranty / support information</a:t>
            </a:r>
          </a:p>
          <a:p>
            <a:pPr lvl="1">
              <a:buFontTx/>
              <a:buChar char="-"/>
            </a:pPr>
            <a:r>
              <a:rPr lang="en-US" sz="2400" dirty="0" smtClean="0"/>
              <a:t> Software keys / licenses</a:t>
            </a:r>
          </a:p>
          <a:p>
            <a:pPr>
              <a:buFontTx/>
              <a:buChar char="-"/>
            </a:pPr>
            <a:r>
              <a:rPr lang="en-US" sz="2400" dirty="0" smtClean="0"/>
              <a:t> Priorities for systems</a:t>
            </a:r>
          </a:p>
          <a:p>
            <a:pPr>
              <a:buFontTx/>
              <a:buChar char="-"/>
            </a:pPr>
            <a:r>
              <a:rPr lang="en-US" sz="2400" dirty="0" smtClean="0"/>
              <a:t> Up to date versions/settings</a:t>
            </a:r>
          </a:p>
          <a:p>
            <a:pPr>
              <a:buFontTx/>
              <a:buChar char="-"/>
            </a:pPr>
            <a:r>
              <a:rPr lang="en-US" sz="2400" dirty="0" smtClean="0"/>
              <a:t> Processes for restoring service</a:t>
            </a:r>
          </a:p>
          <a:p>
            <a:pPr>
              <a:buFontTx/>
              <a:buChar char="-"/>
            </a:pPr>
            <a:r>
              <a:rPr lang="en-US" sz="2400" dirty="0"/>
              <a:t> </a:t>
            </a:r>
            <a:r>
              <a:rPr lang="en-US" sz="2400" dirty="0" smtClean="0"/>
              <a:t>Use checklists / outlines</a:t>
            </a:r>
          </a:p>
          <a:p>
            <a:pPr lvl="1">
              <a:buFontTx/>
              <a:buChar char="-"/>
            </a:pPr>
            <a:r>
              <a:rPr lang="en-US" sz="2400" dirty="0"/>
              <a:t> </a:t>
            </a:r>
            <a:r>
              <a:rPr lang="en-US" sz="2400" dirty="0" smtClean="0"/>
              <a:t>minimize details</a:t>
            </a:r>
          </a:p>
          <a:p>
            <a:pPr lvl="1">
              <a:buFontTx/>
              <a:buChar char="-"/>
            </a:pPr>
            <a:r>
              <a:rPr lang="en-US" sz="2400" dirty="0"/>
              <a:t> </a:t>
            </a:r>
            <a:r>
              <a:rPr lang="en-US" sz="2400" dirty="0" smtClean="0"/>
              <a:t>maximize information</a:t>
            </a:r>
          </a:p>
          <a:p>
            <a:pPr>
              <a:buFontTx/>
              <a:buChar char="-"/>
            </a:pPr>
            <a:r>
              <a:rPr lang="en-US" sz="2400" dirty="0"/>
              <a:t> </a:t>
            </a:r>
            <a:r>
              <a:rPr lang="en-US" sz="2400" dirty="0" smtClean="0"/>
              <a:t>Evolves over time, regularly.</a:t>
            </a:r>
            <a:endParaRPr lang="en-US" sz="2400"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2667000"/>
            <a:ext cx="7467600" cy="1015663"/>
          </a:xfrm>
          <a:prstGeom prst="rect">
            <a:avLst/>
          </a:prstGeom>
          <a:noFill/>
        </p:spPr>
        <p:txBody>
          <a:bodyPr wrap="square" rtlCol="0">
            <a:spAutoFit/>
          </a:bodyPr>
          <a:lstStyle/>
          <a:p>
            <a:pPr algn="ctr"/>
            <a:r>
              <a:rPr lang="en-US" sz="6000" dirty="0" smtClean="0"/>
              <a:t>Practice makes perfect</a:t>
            </a:r>
            <a:endParaRPr lang="en-US" sz="6000" dirty="0"/>
          </a:p>
        </p:txBody>
      </p:sp>
    </p:spTree>
    <p:extLst>
      <p:ext uri="{BB962C8B-B14F-4D97-AF65-F5344CB8AC3E}">
        <p14:creationId xmlns:p14="http://schemas.microsoft.com/office/powerpoint/2010/main" xmlns="" val="4230362087"/>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5980" y="457200"/>
            <a:ext cx="8025161" cy="646331"/>
          </a:xfrm>
          <a:prstGeom prst="rect">
            <a:avLst/>
          </a:prstGeom>
          <a:noFill/>
        </p:spPr>
        <p:txBody>
          <a:bodyPr wrap="square" rtlCol="0">
            <a:spAutoFit/>
          </a:bodyPr>
          <a:lstStyle/>
          <a:p>
            <a:pPr algn="ctr"/>
            <a:r>
              <a:rPr lang="en-US" sz="3600" dirty="0" smtClean="0"/>
              <a:t>Practice Restoring Backups</a:t>
            </a:r>
            <a:endParaRPr lang="en-US" sz="3600" dirty="0"/>
          </a:p>
        </p:txBody>
      </p:sp>
      <p:sp>
        <p:nvSpPr>
          <p:cNvPr id="3" name="TextBox 2"/>
          <p:cNvSpPr txBox="1"/>
          <p:nvPr/>
        </p:nvSpPr>
        <p:spPr>
          <a:xfrm>
            <a:off x="735980" y="1288197"/>
            <a:ext cx="7543800" cy="5262979"/>
          </a:xfrm>
          <a:prstGeom prst="rect">
            <a:avLst/>
          </a:prstGeom>
          <a:noFill/>
        </p:spPr>
        <p:txBody>
          <a:bodyPr wrap="square" rtlCol="0">
            <a:spAutoFit/>
          </a:bodyPr>
          <a:lstStyle/>
          <a:p>
            <a:pPr>
              <a:buFont typeface="Arial" pitchFamily="34" charset="0"/>
              <a:buChar char="•"/>
            </a:pPr>
            <a:r>
              <a:rPr lang="en-US" sz="2400" dirty="0" smtClean="0"/>
              <a:t> Randomly perform restores regularly</a:t>
            </a:r>
          </a:p>
          <a:p>
            <a:pPr>
              <a:buFont typeface="Arial" pitchFamily="34" charset="0"/>
              <a:buChar char="•"/>
            </a:pPr>
            <a:r>
              <a:rPr lang="en-US" sz="2400" dirty="0" smtClean="0"/>
              <a:t> More than once a year.</a:t>
            </a:r>
          </a:p>
          <a:p>
            <a:pPr>
              <a:buFont typeface="Arial" pitchFamily="34" charset="0"/>
              <a:buChar char="•"/>
            </a:pPr>
            <a:r>
              <a:rPr lang="en-US" sz="2400" dirty="0" smtClean="0"/>
              <a:t> Make sure you test each media/device every month</a:t>
            </a:r>
          </a:p>
          <a:p>
            <a:pPr>
              <a:buFont typeface="Arial" pitchFamily="34" charset="0"/>
              <a:buChar char="•"/>
            </a:pPr>
            <a:r>
              <a:rPr lang="en-US" sz="2400" dirty="0" smtClean="0"/>
              <a:t> Automate this if possible</a:t>
            </a:r>
          </a:p>
          <a:p>
            <a:pPr>
              <a:buFont typeface="Arial" pitchFamily="34" charset="0"/>
              <a:buChar char="•"/>
            </a:pPr>
            <a:r>
              <a:rPr lang="en-US" sz="2400" dirty="0"/>
              <a:t> </a:t>
            </a:r>
            <a:r>
              <a:rPr lang="en-US" sz="2400" dirty="0" smtClean="0"/>
              <a:t>On all servers, enable IFI</a:t>
            </a:r>
          </a:p>
          <a:p>
            <a:pPr>
              <a:buFont typeface="Arial" pitchFamily="34" charset="0"/>
              <a:buChar char="•"/>
            </a:pPr>
            <a:r>
              <a:rPr lang="en-US" sz="2400" dirty="0" smtClean="0"/>
              <a:t> On warm servers, pre-allocate log files space (</a:t>
            </a:r>
            <a:r>
              <a:rPr lang="en-US" sz="2400" dirty="0" err="1" smtClean="0"/>
              <a:t>ldf</a:t>
            </a:r>
            <a:r>
              <a:rPr lang="en-US" sz="2400" dirty="0" smtClean="0"/>
              <a:t>)</a:t>
            </a:r>
          </a:p>
          <a:p>
            <a:pPr>
              <a:buFont typeface="Arial" pitchFamily="34" charset="0"/>
              <a:buChar char="•"/>
            </a:pPr>
            <a:r>
              <a:rPr lang="en-US" sz="2400" dirty="0"/>
              <a:t> </a:t>
            </a:r>
            <a:r>
              <a:rPr lang="en-US" sz="2400" dirty="0" smtClean="0"/>
              <a:t>Practice all types of restores you need</a:t>
            </a:r>
          </a:p>
          <a:p>
            <a:pPr lvl="1">
              <a:buFont typeface="Arial" pitchFamily="34" charset="0"/>
              <a:buChar char="•"/>
            </a:pPr>
            <a:r>
              <a:rPr lang="en-US" sz="2400" dirty="0"/>
              <a:t> </a:t>
            </a:r>
            <a:r>
              <a:rPr lang="en-US" sz="2400" dirty="0" smtClean="0"/>
              <a:t>Point in time</a:t>
            </a:r>
          </a:p>
          <a:p>
            <a:pPr lvl="1">
              <a:buFont typeface="Arial" pitchFamily="34" charset="0"/>
              <a:buChar char="•"/>
            </a:pPr>
            <a:r>
              <a:rPr lang="en-US" sz="2400" dirty="0"/>
              <a:t> </a:t>
            </a:r>
            <a:r>
              <a:rPr lang="en-US" sz="2400" dirty="0" smtClean="0"/>
              <a:t>Filegroup</a:t>
            </a:r>
          </a:p>
          <a:p>
            <a:pPr lvl="1">
              <a:buFont typeface="Arial" pitchFamily="34" charset="0"/>
              <a:buChar char="•"/>
            </a:pPr>
            <a:r>
              <a:rPr lang="en-US" sz="2400" dirty="0"/>
              <a:t> </a:t>
            </a:r>
            <a:r>
              <a:rPr lang="en-US" sz="2400" dirty="0" smtClean="0"/>
              <a:t>Marked transaction</a:t>
            </a:r>
          </a:p>
          <a:p>
            <a:pPr>
              <a:buFont typeface="Arial" pitchFamily="34" charset="0"/>
              <a:buChar char="•"/>
            </a:pPr>
            <a:r>
              <a:rPr lang="en-US" sz="2400" dirty="0"/>
              <a:t> </a:t>
            </a:r>
            <a:r>
              <a:rPr lang="en-US" sz="2400" dirty="0" smtClean="0"/>
              <a:t>ALWAYS RESTORE with NORECOVERY</a:t>
            </a:r>
          </a:p>
          <a:p>
            <a:pPr>
              <a:buFont typeface="Arial" pitchFamily="34" charset="0"/>
              <a:buChar char="•"/>
            </a:pPr>
            <a:endParaRPr lang="en-US" sz="2400" dirty="0" smtClean="0"/>
          </a:p>
          <a:p>
            <a:pPr>
              <a:buFont typeface="Arial" pitchFamily="34" charset="0"/>
              <a:buChar char="•"/>
            </a:pPr>
            <a:endParaRPr lang="en-US" sz="2400" dirty="0" smtClean="0"/>
          </a:p>
          <a:p>
            <a:endParaRPr lang="en-US" sz="2400" dirty="0"/>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609600"/>
            <a:ext cx="8001000" cy="646331"/>
          </a:xfrm>
          <a:prstGeom prst="rect">
            <a:avLst/>
          </a:prstGeom>
          <a:noFill/>
        </p:spPr>
        <p:txBody>
          <a:bodyPr wrap="square" rtlCol="0">
            <a:spAutoFit/>
          </a:bodyPr>
          <a:lstStyle/>
          <a:p>
            <a:pPr algn="ctr"/>
            <a:r>
              <a:rPr lang="en-US" sz="3600" dirty="0" smtClean="0"/>
              <a:t>Practice DR</a:t>
            </a:r>
          </a:p>
        </p:txBody>
      </p:sp>
      <p:sp>
        <p:nvSpPr>
          <p:cNvPr id="3" name="TextBox 2"/>
          <p:cNvSpPr txBox="1"/>
          <p:nvPr/>
        </p:nvSpPr>
        <p:spPr>
          <a:xfrm>
            <a:off x="609600" y="1542223"/>
            <a:ext cx="6781800" cy="2677656"/>
          </a:xfrm>
          <a:prstGeom prst="rect">
            <a:avLst/>
          </a:prstGeom>
          <a:noFill/>
        </p:spPr>
        <p:txBody>
          <a:bodyPr wrap="square" rtlCol="0">
            <a:spAutoFit/>
          </a:bodyPr>
          <a:lstStyle/>
          <a:p>
            <a:pPr marL="285750" indent="-285750">
              <a:buFont typeface="Arial" pitchFamily="34" charset="0"/>
              <a:buChar char="•"/>
            </a:pPr>
            <a:r>
              <a:rPr lang="en-US" sz="2400" dirty="0" smtClean="0"/>
              <a:t>Practice Object level recovery</a:t>
            </a:r>
          </a:p>
          <a:p>
            <a:pPr marL="285750" indent="-285750">
              <a:buFont typeface="Arial" pitchFamily="34" charset="0"/>
              <a:buChar char="•"/>
            </a:pPr>
            <a:r>
              <a:rPr lang="en-US" sz="2400" dirty="0" smtClean="0"/>
              <a:t>Practice failovers to standby systems</a:t>
            </a:r>
          </a:p>
          <a:p>
            <a:pPr marL="285750" indent="-285750">
              <a:buFont typeface="Arial" pitchFamily="34" charset="0"/>
              <a:buChar char="•"/>
            </a:pPr>
            <a:r>
              <a:rPr lang="en-US" sz="2400" dirty="0" smtClean="0"/>
              <a:t>Practice rolling back deployments</a:t>
            </a:r>
          </a:p>
          <a:p>
            <a:pPr marL="285750" indent="-285750">
              <a:buFont typeface="Arial" pitchFamily="34" charset="0"/>
              <a:buChar char="•"/>
            </a:pPr>
            <a:r>
              <a:rPr lang="en-US" sz="2400" dirty="0" smtClean="0"/>
              <a:t>Practice configuring servers from scratch</a:t>
            </a:r>
          </a:p>
          <a:p>
            <a:pPr marL="285750" indent="-285750">
              <a:buFont typeface="Arial" pitchFamily="34" charset="0"/>
              <a:buChar char="•"/>
            </a:pPr>
            <a:r>
              <a:rPr lang="en-US" sz="2400" dirty="0" smtClean="0"/>
              <a:t>Practice restoring encryption keys</a:t>
            </a:r>
          </a:p>
          <a:p>
            <a:pPr marL="285750" indent="-285750">
              <a:buFont typeface="Arial" pitchFamily="34" charset="0"/>
              <a:buChar char="•"/>
            </a:pPr>
            <a:r>
              <a:rPr lang="en-US" sz="2400" dirty="0" smtClean="0"/>
              <a:t>Practice recovering media from storage</a:t>
            </a:r>
          </a:p>
          <a:p>
            <a:pPr marL="285750" indent="-285750">
              <a:buFont typeface="Arial" pitchFamily="34" charset="0"/>
              <a:buChar char="•"/>
            </a:pPr>
            <a:r>
              <a:rPr lang="en-US" sz="2400" dirty="0" smtClean="0"/>
              <a:t>Practice installing SQL Server and applying patches</a:t>
            </a:r>
            <a:endParaRPr lang="en-US" sz="2400" dirty="0"/>
          </a:p>
        </p:txBody>
      </p:sp>
    </p:spTree>
    <p:extLst>
      <p:ext uri="{BB962C8B-B14F-4D97-AF65-F5344CB8AC3E}">
        <p14:creationId xmlns:p14="http://schemas.microsoft.com/office/powerpoint/2010/main" xmlns="" val="179053054"/>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524000"/>
            <a:ext cx="7924800" cy="3785652"/>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US" sz="6000" dirty="0" smtClean="0">
                <a:solidFill>
                  <a:schemeClr val="accent1"/>
                </a:solidFill>
              </a:rPr>
              <a:t>Backups</a:t>
            </a:r>
          </a:p>
          <a:p>
            <a:r>
              <a:rPr lang="en-US" sz="6000" dirty="0" smtClean="0">
                <a:solidFill>
                  <a:schemeClr val="accent1"/>
                </a:solidFill>
              </a:rPr>
              <a:t>Checks</a:t>
            </a:r>
          </a:p>
          <a:p>
            <a:r>
              <a:rPr lang="en-US" sz="6000" dirty="0" smtClean="0">
                <a:solidFill>
                  <a:schemeClr val="accent1"/>
                </a:solidFill>
              </a:rPr>
              <a:t>Practice and preparation</a:t>
            </a:r>
          </a:p>
          <a:p>
            <a:r>
              <a:rPr lang="en-US" sz="6000" dirty="0" smtClean="0">
                <a:solidFill>
                  <a:schemeClr val="tx1"/>
                </a:solidFill>
              </a:rPr>
              <a:t>Script and Schedule</a:t>
            </a:r>
          </a:p>
        </p:txBody>
      </p:sp>
    </p:spTree>
    <p:extLst>
      <p:ext uri="{BB962C8B-B14F-4D97-AF65-F5344CB8AC3E}">
        <p14:creationId xmlns:p14="http://schemas.microsoft.com/office/powerpoint/2010/main" xmlns="" val="2345536373"/>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store1.jpg"/>
          <p:cNvPicPr>
            <a:picLocks noChangeAspect="1"/>
          </p:cNvPicPr>
          <p:nvPr/>
        </p:nvPicPr>
        <p:blipFill>
          <a:blip r:embed="rId2" cstate="print"/>
          <a:stretch>
            <a:fillRect/>
          </a:stretch>
        </p:blipFill>
        <p:spPr>
          <a:xfrm>
            <a:off x="414337" y="581025"/>
            <a:ext cx="8315325" cy="5695950"/>
          </a:xfrm>
          <a:prstGeom prst="rect">
            <a:avLst/>
          </a:prstGeom>
        </p:spPr>
      </p:pic>
      <p:sp>
        <p:nvSpPr>
          <p:cNvPr id="3" name="TextBox 2"/>
          <p:cNvSpPr txBox="1"/>
          <p:nvPr/>
        </p:nvSpPr>
        <p:spPr>
          <a:xfrm>
            <a:off x="685800" y="1066800"/>
            <a:ext cx="6934200" cy="4324261"/>
          </a:xfrm>
          <a:prstGeom prst="rect">
            <a:avLst/>
          </a:prstGeom>
          <a:noFill/>
        </p:spPr>
        <p:txBody>
          <a:bodyPr wrap="square" rtlCol="0">
            <a:spAutoFit/>
          </a:bodyPr>
          <a:lstStyle/>
          <a:p>
            <a:r>
              <a:rPr lang="en-US" sz="1100" dirty="0" smtClean="0">
                <a:solidFill>
                  <a:srgbClr val="0070C0"/>
                </a:solidFill>
              </a:rPr>
              <a:t>Restore database </a:t>
            </a:r>
            <a:r>
              <a:rPr lang="en-US" sz="1100" dirty="0" err="1" smtClean="0"/>
              <a:t>adventureworks</a:t>
            </a:r>
            <a:r>
              <a:rPr lang="en-US" sz="1100" dirty="0" smtClean="0"/>
              <a:t> </a:t>
            </a:r>
            <a:r>
              <a:rPr lang="en-US" sz="1100" dirty="0" smtClean="0">
                <a:solidFill>
                  <a:srgbClr val="0070C0"/>
                </a:solidFill>
              </a:rPr>
              <a:t>from disk </a:t>
            </a:r>
            <a:r>
              <a:rPr lang="en-US" sz="1100" dirty="0" smtClean="0"/>
              <a:t>= </a:t>
            </a:r>
            <a:r>
              <a:rPr lang="en-US" sz="1100" dirty="0" smtClean="0">
                <a:solidFill>
                  <a:srgbClr val="FF0000"/>
                </a:solidFill>
              </a:rPr>
              <a:t>‘d:\dr\adventureworks_full_201104010001.bak’ </a:t>
            </a:r>
            <a:r>
              <a:rPr lang="en-US" sz="1100" dirty="0" smtClean="0">
                <a:solidFill>
                  <a:srgbClr val="0070C0"/>
                </a:solidFill>
              </a:rPr>
              <a:t>with </a:t>
            </a:r>
            <a:r>
              <a:rPr lang="en-US" sz="1100" dirty="0" err="1" smtClean="0">
                <a:solidFill>
                  <a:srgbClr val="0070C0"/>
                </a:solidFill>
              </a:rPr>
              <a:t>norecovery</a:t>
            </a:r>
            <a:endParaRPr lang="en-US" sz="1100" dirty="0" smtClean="0">
              <a:solidFill>
                <a:srgbClr val="0070C0"/>
              </a:solidFill>
            </a:endParaRPr>
          </a:p>
          <a:p>
            <a:r>
              <a:rPr lang="en-US" sz="1100" dirty="0" smtClean="0">
                <a:solidFill>
                  <a:srgbClr val="0070C0"/>
                </a:solidFill>
              </a:rPr>
              <a:t>Restore log </a:t>
            </a:r>
            <a:r>
              <a:rPr lang="en-US" sz="1100" dirty="0" err="1" smtClean="0"/>
              <a:t>adventureworks</a:t>
            </a:r>
            <a:r>
              <a:rPr lang="en-US" sz="1100" dirty="0" smtClean="0"/>
              <a:t> </a:t>
            </a:r>
            <a:r>
              <a:rPr lang="en-US" sz="1100" dirty="0" smtClean="0">
                <a:solidFill>
                  <a:srgbClr val="0070C0"/>
                </a:solidFill>
              </a:rPr>
              <a:t>from disk </a:t>
            </a:r>
            <a:r>
              <a:rPr lang="en-US" sz="1100" dirty="0" smtClean="0"/>
              <a:t>= </a:t>
            </a:r>
            <a:r>
              <a:rPr lang="en-US" sz="1100" dirty="0" smtClean="0">
                <a:solidFill>
                  <a:srgbClr val="FF0000"/>
                </a:solidFill>
              </a:rPr>
              <a:t>‘d:\dr\adventureworks_log_201104010005.trn’ </a:t>
            </a:r>
            <a:r>
              <a:rPr lang="en-US" sz="1100" dirty="0" smtClean="0">
                <a:solidFill>
                  <a:srgbClr val="0070C0"/>
                </a:solidFill>
              </a:rPr>
              <a:t>with </a:t>
            </a:r>
            <a:r>
              <a:rPr lang="en-US" sz="1100" dirty="0" err="1" smtClean="0">
                <a:solidFill>
                  <a:srgbClr val="0070C0"/>
                </a:solidFill>
              </a:rPr>
              <a:t>norecovery</a:t>
            </a:r>
            <a:endParaRPr lang="en-US" sz="1100" dirty="0" smtClean="0">
              <a:solidFill>
                <a:srgbClr val="0070C0"/>
              </a:solidFill>
            </a:endParaRPr>
          </a:p>
          <a:p>
            <a:r>
              <a:rPr lang="en-US" sz="1100" dirty="0" smtClean="0">
                <a:solidFill>
                  <a:srgbClr val="0070C0"/>
                </a:solidFill>
              </a:rPr>
              <a:t>Restore log </a:t>
            </a:r>
            <a:r>
              <a:rPr lang="en-US" sz="1100" dirty="0" err="1" smtClean="0"/>
              <a:t>adventureworks</a:t>
            </a:r>
            <a:r>
              <a:rPr lang="en-US" sz="1100" dirty="0" smtClean="0"/>
              <a:t> </a:t>
            </a:r>
            <a:r>
              <a:rPr lang="en-US" sz="1100" dirty="0" smtClean="0">
                <a:solidFill>
                  <a:srgbClr val="0070C0"/>
                </a:solidFill>
              </a:rPr>
              <a:t>from disk </a:t>
            </a:r>
            <a:r>
              <a:rPr lang="en-US" sz="1100" dirty="0" smtClean="0"/>
              <a:t>= </a:t>
            </a:r>
            <a:r>
              <a:rPr lang="en-US" sz="1100" dirty="0" smtClean="0">
                <a:solidFill>
                  <a:srgbClr val="FF0000"/>
                </a:solidFill>
              </a:rPr>
              <a:t>‘d:\dr\adventureworks_log_201104010010.trn’ </a:t>
            </a:r>
            <a:r>
              <a:rPr lang="en-US" sz="1100" dirty="0" smtClean="0">
                <a:solidFill>
                  <a:srgbClr val="0070C0"/>
                </a:solidFill>
              </a:rPr>
              <a:t>with </a:t>
            </a:r>
            <a:r>
              <a:rPr lang="en-US" sz="1100" dirty="0" err="1" smtClean="0">
                <a:solidFill>
                  <a:srgbClr val="0070C0"/>
                </a:solidFill>
              </a:rPr>
              <a:t>norecovery</a:t>
            </a:r>
            <a:endParaRPr lang="en-US" sz="1100" dirty="0" smtClean="0">
              <a:solidFill>
                <a:srgbClr val="0070C0"/>
              </a:solidFill>
            </a:endParaRPr>
          </a:p>
          <a:p>
            <a:r>
              <a:rPr lang="en-US" sz="1100" dirty="0" smtClean="0">
                <a:solidFill>
                  <a:srgbClr val="0070C0"/>
                </a:solidFill>
              </a:rPr>
              <a:t>Restore log </a:t>
            </a:r>
            <a:r>
              <a:rPr lang="en-US" sz="1100" dirty="0" err="1" smtClean="0"/>
              <a:t>adventureworks</a:t>
            </a:r>
            <a:r>
              <a:rPr lang="en-US" sz="1100" dirty="0" smtClean="0"/>
              <a:t> </a:t>
            </a:r>
            <a:r>
              <a:rPr lang="en-US" sz="1100" dirty="0" smtClean="0">
                <a:solidFill>
                  <a:srgbClr val="0070C0"/>
                </a:solidFill>
              </a:rPr>
              <a:t>from disk </a:t>
            </a:r>
            <a:r>
              <a:rPr lang="en-US" sz="1100" dirty="0" smtClean="0"/>
              <a:t>= </a:t>
            </a:r>
            <a:r>
              <a:rPr lang="en-US" sz="1100" dirty="0" smtClean="0">
                <a:solidFill>
                  <a:srgbClr val="FF0000"/>
                </a:solidFill>
              </a:rPr>
              <a:t>‘d:\dr\adventureworks_log_201104010015.trn’ </a:t>
            </a:r>
            <a:r>
              <a:rPr lang="en-US" sz="1100" dirty="0" smtClean="0">
                <a:solidFill>
                  <a:srgbClr val="0070C0"/>
                </a:solidFill>
              </a:rPr>
              <a:t>with </a:t>
            </a:r>
            <a:r>
              <a:rPr lang="en-US" sz="1100" dirty="0" err="1" smtClean="0">
                <a:solidFill>
                  <a:srgbClr val="0070C0"/>
                </a:solidFill>
              </a:rPr>
              <a:t>norecovery</a:t>
            </a:r>
            <a:endParaRPr lang="en-US" sz="1100" dirty="0" smtClean="0">
              <a:solidFill>
                <a:srgbClr val="0070C0"/>
              </a:solidFill>
            </a:endParaRPr>
          </a:p>
          <a:p>
            <a:r>
              <a:rPr lang="en-US" sz="1100" dirty="0" smtClean="0">
                <a:solidFill>
                  <a:srgbClr val="0070C0"/>
                </a:solidFill>
              </a:rPr>
              <a:t>Restore log </a:t>
            </a:r>
            <a:r>
              <a:rPr lang="en-US" sz="1100" dirty="0" err="1" smtClean="0"/>
              <a:t>adventureworks</a:t>
            </a:r>
            <a:r>
              <a:rPr lang="en-US" sz="1100" dirty="0" smtClean="0"/>
              <a:t> </a:t>
            </a:r>
            <a:r>
              <a:rPr lang="en-US" sz="1100" dirty="0" smtClean="0">
                <a:solidFill>
                  <a:srgbClr val="0070C0"/>
                </a:solidFill>
              </a:rPr>
              <a:t>from disk </a:t>
            </a:r>
            <a:r>
              <a:rPr lang="en-US" sz="1100" dirty="0" smtClean="0"/>
              <a:t>= </a:t>
            </a:r>
            <a:r>
              <a:rPr lang="en-US" sz="1100" dirty="0" smtClean="0">
                <a:solidFill>
                  <a:srgbClr val="FF0000"/>
                </a:solidFill>
              </a:rPr>
              <a:t>‘d:\dr\adventureworks_log_201104010020.trn’ </a:t>
            </a:r>
            <a:r>
              <a:rPr lang="en-US" sz="1100" dirty="0" smtClean="0">
                <a:solidFill>
                  <a:srgbClr val="0070C0"/>
                </a:solidFill>
              </a:rPr>
              <a:t>with </a:t>
            </a:r>
            <a:r>
              <a:rPr lang="en-US" sz="1100" dirty="0" err="1" smtClean="0">
                <a:solidFill>
                  <a:srgbClr val="0070C0"/>
                </a:solidFill>
              </a:rPr>
              <a:t>norecovery</a:t>
            </a:r>
            <a:endParaRPr lang="en-US" sz="1100" dirty="0" smtClean="0">
              <a:solidFill>
                <a:srgbClr val="0070C0"/>
              </a:solidFill>
            </a:endParaRPr>
          </a:p>
          <a:p>
            <a:r>
              <a:rPr lang="en-US" sz="1100" dirty="0" smtClean="0">
                <a:solidFill>
                  <a:srgbClr val="0070C0"/>
                </a:solidFill>
              </a:rPr>
              <a:t>Restore log </a:t>
            </a:r>
            <a:r>
              <a:rPr lang="en-US" sz="1100" dirty="0" err="1" smtClean="0"/>
              <a:t>adventureworks</a:t>
            </a:r>
            <a:r>
              <a:rPr lang="en-US" sz="1100" dirty="0" smtClean="0"/>
              <a:t> </a:t>
            </a:r>
            <a:r>
              <a:rPr lang="en-US" sz="1100" dirty="0" smtClean="0">
                <a:solidFill>
                  <a:srgbClr val="0070C0"/>
                </a:solidFill>
              </a:rPr>
              <a:t>from disk </a:t>
            </a:r>
            <a:r>
              <a:rPr lang="en-US" sz="1100" dirty="0" smtClean="0"/>
              <a:t>= </a:t>
            </a:r>
            <a:r>
              <a:rPr lang="en-US" sz="1100" dirty="0" smtClean="0">
                <a:solidFill>
                  <a:srgbClr val="FF0000"/>
                </a:solidFill>
              </a:rPr>
              <a:t>‘d:\dr\adventureworks_log_201104010025.trn’ </a:t>
            </a:r>
            <a:r>
              <a:rPr lang="en-US" sz="1100" dirty="0" smtClean="0">
                <a:solidFill>
                  <a:srgbClr val="0070C0"/>
                </a:solidFill>
              </a:rPr>
              <a:t>with </a:t>
            </a:r>
            <a:r>
              <a:rPr lang="en-US" sz="1100" dirty="0" err="1" smtClean="0">
                <a:solidFill>
                  <a:srgbClr val="0070C0"/>
                </a:solidFill>
              </a:rPr>
              <a:t>norecovery</a:t>
            </a:r>
            <a:endParaRPr lang="en-US" sz="1100" dirty="0" smtClean="0">
              <a:solidFill>
                <a:srgbClr val="0070C0"/>
              </a:solidFill>
            </a:endParaRPr>
          </a:p>
          <a:p>
            <a:r>
              <a:rPr lang="en-US" sz="1100" dirty="0" smtClean="0">
                <a:solidFill>
                  <a:srgbClr val="0070C0"/>
                </a:solidFill>
              </a:rPr>
              <a:t>Restore log </a:t>
            </a:r>
            <a:r>
              <a:rPr lang="en-US" sz="1100" dirty="0" err="1" smtClean="0"/>
              <a:t>adventureworks</a:t>
            </a:r>
            <a:r>
              <a:rPr lang="en-US" sz="1100" dirty="0" smtClean="0"/>
              <a:t> </a:t>
            </a:r>
            <a:r>
              <a:rPr lang="en-US" sz="1100" dirty="0" smtClean="0">
                <a:solidFill>
                  <a:srgbClr val="0070C0"/>
                </a:solidFill>
              </a:rPr>
              <a:t>from disk </a:t>
            </a:r>
            <a:r>
              <a:rPr lang="en-US" sz="1100" dirty="0" smtClean="0"/>
              <a:t>= </a:t>
            </a:r>
            <a:r>
              <a:rPr lang="en-US" sz="1100" dirty="0" smtClean="0">
                <a:solidFill>
                  <a:srgbClr val="FF0000"/>
                </a:solidFill>
              </a:rPr>
              <a:t>‘d:\dr\adventureworks_log_201104010030.trn’ </a:t>
            </a:r>
            <a:r>
              <a:rPr lang="en-US" sz="1100" dirty="0" smtClean="0">
                <a:solidFill>
                  <a:srgbClr val="0070C0"/>
                </a:solidFill>
              </a:rPr>
              <a:t>with </a:t>
            </a:r>
            <a:r>
              <a:rPr lang="en-US" sz="1100" dirty="0" err="1" smtClean="0">
                <a:solidFill>
                  <a:srgbClr val="0070C0"/>
                </a:solidFill>
              </a:rPr>
              <a:t>norecovery</a:t>
            </a:r>
            <a:endParaRPr lang="en-US" sz="1100" dirty="0" smtClean="0">
              <a:solidFill>
                <a:srgbClr val="0070C0"/>
              </a:solidFill>
            </a:endParaRPr>
          </a:p>
          <a:p>
            <a:r>
              <a:rPr lang="en-US" sz="1100" dirty="0" smtClean="0">
                <a:solidFill>
                  <a:srgbClr val="0070C0"/>
                </a:solidFill>
              </a:rPr>
              <a:t>Restore log </a:t>
            </a:r>
            <a:r>
              <a:rPr lang="en-US" sz="1100" dirty="0" err="1" smtClean="0"/>
              <a:t>adventureworks</a:t>
            </a:r>
            <a:r>
              <a:rPr lang="en-US" sz="1100" dirty="0" smtClean="0"/>
              <a:t> </a:t>
            </a:r>
            <a:r>
              <a:rPr lang="en-US" sz="1100" dirty="0" smtClean="0">
                <a:solidFill>
                  <a:srgbClr val="0070C0"/>
                </a:solidFill>
              </a:rPr>
              <a:t>from disk </a:t>
            </a:r>
            <a:r>
              <a:rPr lang="en-US" sz="1100" dirty="0" smtClean="0"/>
              <a:t>= </a:t>
            </a:r>
            <a:r>
              <a:rPr lang="en-US" sz="1100" dirty="0" smtClean="0">
                <a:solidFill>
                  <a:srgbClr val="FF0000"/>
                </a:solidFill>
              </a:rPr>
              <a:t>‘d:\dr\adventureworks_log_201104010035.trn’ </a:t>
            </a:r>
            <a:r>
              <a:rPr lang="en-US" sz="1100" dirty="0" smtClean="0">
                <a:solidFill>
                  <a:srgbClr val="0070C0"/>
                </a:solidFill>
              </a:rPr>
              <a:t>with </a:t>
            </a:r>
            <a:r>
              <a:rPr lang="en-US" sz="1100" dirty="0" err="1" smtClean="0">
                <a:solidFill>
                  <a:srgbClr val="0070C0"/>
                </a:solidFill>
              </a:rPr>
              <a:t>norecovery</a:t>
            </a:r>
            <a:endParaRPr lang="en-US" sz="1100" dirty="0" smtClean="0">
              <a:solidFill>
                <a:srgbClr val="0070C0"/>
              </a:solidFill>
            </a:endParaRPr>
          </a:p>
          <a:p>
            <a:r>
              <a:rPr lang="en-US" sz="1100" dirty="0" smtClean="0">
                <a:solidFill>
                  <a:srgbClr val="0070C0"/>
                </a:solidFill>
              </a:rPr>
              <a:t>Restore log </a:t>
            </a:r>
            <a:r>
              <a:rPr lang="en-US" sz="1100" dirty="0" err="1" smtClean="0"/>
              <a:t>adventureworks</a:t>
            </a:r>
            <a:r>
              <a:rPr lang="en-US" sz="1100" dirty="0" smtClean="0"/>
              <a:t> </a:t>
            </a:r>
            <a:r>
              <a:rPr lang="en-US" sz="1100" dirty="0" smtClean="0">
                <a:solidFill>
                  <a:srgbClr val="0070C0"/>
                </a:solidFill>
              </a:rPr>
              <a:t>from disk </a:t>
            </a:r>
            <a:r>
              <a:rPr lang="en-US" sz="1100" dirty="0" smtClean="0"/>
              <a:t>= </a:t>
            </a:r>
            <a:r>
              <a:rPr lang="en-US" sz="1100" dirty="0" smtClean="0">
                <a:solidFill>
                  <a:srgbClr val="FF0000"/>
                </a:solidFill>
              </a:rPr>
              <a:t>‘d:\dr\adventureworks_log_201104010040.trn’ </a:t>
            </a:r>
            <a:r>
              <a:rPr lang="en-US" sz="1100" dirty="0" smtClean="0">
                <a:solidFill>
                  <a:srgbClr val="0070C0"/>
                </a:solidFill>
              </a:rPr>
              <a:t>with </a:t>
            </a:r>
            <a:r>
              <a:rPr lang="en-US" sz="1100" dirty="0" err="1" smtClean="0">
                <a:solidFill>
                  <a:srgbClr val="0070C0"/>
                </a:solidFill>
              </a:rPr>
              <a:t>norecovery</a:t>
            </a:r>
            <a:endParaRPr lang="en-US" sz="1100" dirty="0" smtClean="0">
              <a:solidFill>
                <a:srgbClr val="0070C0"/>
              </a:solidFill>
            </a:endParaRPr>
          </a:p>
          <a:p>
            <a:r>
              <a:rPr lang="en-US" sz="1100" dirty="0" smtClean="0">
                <a:solidFill>
                  <a:srgbClr val="0070C0"/>
                </a:solidFill>
              </a:rPr>
              <a:t>Restore log </a:t>
            </a:r>
            <a:r>
              <a:rPr lang="en-US" sz="1100" dirty="0" err="1" smtClean="0"/>
              <a:t>adventureworks</a:t>
            </a:r>
            <a:r>
              <a:rPr lang="en-US" sz="1100" dirty="0" smtClean="0"/>
              <a:t> </a:t>
            </a:r>
            <a:r>
              <a:rPr lang="en-US" sz="1100" dirty="0" smtClean="0">
                <a:solidFill>
                  <a:srgbClr val="0070C0"/>
                </a:solidFill>
              </a:rPr>
              <a:t>from disk </a:t>
            </a:r>
            <a:r>
              <a:rPr lang="en-US" sz="1100" dirty="0" smtClean="0"/>
              <a:t>= </a:t>
            </a:r>
            <a:r>
              <a:rPr lang="en-US" sz="1100" dirty="0" smtClean="0">
                <a:solidFill>
                  <a:srgbClr val="FF0000"/>
                </a:solidFill>
              </a:rPr>
              <a:t>‘d:\dr\adventureworks_log_201104010045.trn’ </a:t>
            </a:r>
            <a:r>
              <a:rPr lang="en-US" sz="1100" dirty="0" smtClean="0">
                <a:solidFill>
                  <a:srgbClr val="0070C0"/>
                </a:solidFill>
              </a:rPr>
              <a:t>with </a:t>
            </a:r>
            <a:r>
              <a:rPr lang="en-US" sz="1100" dirty="0" err="1" smtClean="0">
                <a:solidFill>
                  <a:srgbClr val="0070C0"/>
                </a:solidFill>
              </a:rPr>
              <a:t>norecovery</a:t>
            </a:r>
            <a:endParaRPr lang="en-US" sz="1100" dirty="0" smtClean="0">
              <a:solidFill>
                <a:srgbClr val="0070C0"/>
              </a:solidFill>
            </a:endParaRPr>
          </a:p>
          <a:p>
            <a:r>
              <a:rPr lang="en-US" sz="1100" dirty="0" smtClean="0">
                <a:solidFill>
                  <a:srgbClr val="0070C0"/>
                </a:solidFill>
              </a:rPr>
              <a:t>Restore log </a:t>
            </a:r>
            <a:r>
              <a:rPr lang="en-US" sz="1100" dirty="0" err="1" smtClean="0"/>
              <a:t>adventureworks</a:t>
            </a:r>
            <a:r>
              <a:rPr lang="en-US" sz="1100" dirty="0" smtClean="0"/>
              <a:t> </a:t>
            </a:r>
            <a:r>
              <a:rPr lang="en-US" sz="1100" dirty="0" smtClean="0">
                <a:solidFill>
                  <a:srgbClr val="0070C0"/>
                </a:solidFill>
              </a:rPr>
              <a:t>from disk </a:t>
            </a:r>
            <a:r>
              <a:rPr lang="en-US" sz="1100" dirty="0" smtClean="0"/>
              <a:t>= </a:t>
            </a:r>
            <a:r>
              <a:rPr lang="en-US" sz="1100" dirty="0" smtClean="0">
                <a:solidFill>
                  <a:srgbClr val="FF0000"/>
                </a:solidFill>
              </a:rPr>
              <a:t>‘d:\dr\adventureworks_log_201104010050.trn’ </a:t>
            </a:r>
            <a:r>
              <a:rPr lang="en-US" sz="1100" dirty="0" smtClean="0">
                <a:solidFill>
                  <a:srgbClr val="0070C0"/>
                </a:solidFill>
              </a:rPr>
              <a:t>with </a:t>
            </a:r>
            <a:r>
              <a:rPr lang="en-US" sz="1100" dirty="0" err="1" smtClean="0">
                <a:solidFill>
                  <a:srgbClr val="0070C0"/>
                </a:solidFill>
              </a:rPr>
              <a:t>norecovery</a:t>
            </a:r>
            <a:endParaRPr lang="en-US" sz="1100" dirty="0" smtClean="0">
              <a:solidFill>
                <a:srgbClr val="0070C0"/>
              </a:solidFill>
            </a:endParaRPr>
          </a:p>
          <a:p>
            <a:r>
              <a:rPr lang="en-US" sz="1100" dirty="0" smtClean="0">
                <a:solidFill>
                  <a:srgbClr val="0070C0"/>
                </a:solidFill>
              </a:rPr>
              <a:t>Restore log </a:t>
            </a:r>
            <a:r>
              <a:rPr lang="en-US" sz="1100" dirty="0" err="1" smtClean="0"/>
              <a:t>adventureworks</a:t>
            </a:r>
            <a:r>
              <a:rPr lang="en-US" sz="1100" dirty="0" smtClean="0"/>
              <a:t> </a:t>
            </a:r>
            <a:r>
              <a:rPr lang="en-US" sz="1100" dirty="0" smtClean="0">
                <a:solidFill>
                  <a:srgbClr val="0070C0"/>
                </a:solidFill>
              </a:rPr>
              <a:t>from disk </a:t>
            </a:r>
            <a:r>
              <a:rPr lang="en-US" sz="1100" dirty="0" smtClean="0"/>
              <a:t>= </a:t>
            </a:r>
            <a:r>
              <a:rPr lang="en-US" sz="1100" dirty="0" smtClean="0">
                <a:solidFill>
                  <a:srgbClr val="FF0000"/>
                </a:solidFill>
              </a:rPr>
              <a:t>‘d:\dr\adventureworks_log_201104010055.trn’ </a:t>
            </a:r>
            <a:r>
              <a:rPr lang="en-US" sz="1100" dirty="0" smtClean="0">
                <a:solidFill>
                  <a:srgbClr val="0070C0"/>
                </a:solidFill>
              </a:rPr>
              <a:t>with </a:t>
            </a:r>
            <a:r>
              <a:rPr lang="en-US" sz="1100" dirty="0" err="1" smtClean="0">
                <a:solidFill>
                  <a:srgbClr val="0070C0"/>
                </a:solidFill>
              </a:rPr>
              <a:t>norecovery</a:t>
            </a:r>
            <a:endParaRPr lang="en-US" sz="1100" dirty="0" smtClean="0">
              <a:solidFill>
                <a:srgbClr val="0070C0"/>
              </a:solidFill>
            </a:endParaRPr>
          </a:p>
          <a:p>
            <a:r>
              <a:rPr lang="en-US" sz="1100" dirty="0" smtClean="0">
                <a:solidFill>
                  <a:srgbClr val="0070C0"/>
                </a:solidFill>
              </a:rPr>
              <a:t>Restore log </a:t>
            </a:r>
            <a:r>
              <a:rPr lang="en-US" sz="1100" dirty="0" err="1" smtClean="0"/>
              <a:t>adventureworks</a:t>
            </a:r>
            <a:r>
              <a:rPr lang="en-US" sz="1100" dirty="0" smtClean="0"/>
              <a:t> </a:t>
            </a:r>
            <a:r>
              <a:rPr lang="en-US" sz="1100" dirty="0" smtClean="0">
                <a:solidFill>
                  <a:srgbClr val="0070C0"/>
                </a:solidFill>
              </a:rPr>
              <a:t>from disk </a:t>
            </a:r>
            <a:r>
              <a:rPr lang="en-US" sz="1100" dirty="0" smtClean="0"/>
              <a:t>= </a:t>
            </a:r>
            <a:r>
              <a:rPr lang="en-US" sz="1100" dirty="0" smtClean="0">
                <a:solidFill>
                  <a:srgbClr val="FF0000"/>
                </a:solidFill>
              </a:rPr>
              <a:t>‘d:\dr\adventureworks_log_201104010100.trn’ </a:t>
            </a:r>
            <a:r>
              <a:rPr lang="en-US" sz="1100" dirty="0" smtClean="0">
                <a:solidFill>
                  <a:srgbClr val="0070C0"/>
                </a:solidFill>
              </a:rPr>
              <a:t>with </a:t>
            </a:r>
            <a:r>
              <a:rPr lang="en-US" sz="1100" dirty="0" err="1" smtClean="0">
                <a:solidFill>
                  <a:srgbClr val="0070C0"/>
                </a:solidFill>
              </a:rPr>
              <a:t>norecovery</a:t>
            </a:r>
            <a:endParaRPr lang="en-US" sz="1100" dirty="0" smtClean="0">
              <a:solidFill>
                <a:srgbClr val="0070C0"/>
              </a:solidFill>
            </a:endParaRPr>
          </a:p>
          <a:p>
            <a:r>
              <a:rPr lang="en-US" sz="1100" dirty="0" smtClean="0">
                <a:solidFill>
                  <a:srgbClr val="0070C0"/>
                </a:solidFill>
              </a:rPr>
              <a:t>Restore log </a:t>
            </a:r>
            <a:r>
              <a:rPr lang="en-US" sz="1100" dirty="0" err="1" smtClean="0"/>
              <a:t>adventureworks</a:t>
            </a:r>
            <a:r>
              <a:rPr lang="en-US" sz="1100" dirty="0" smtClean="0"/>
              <a:t> </a:t>
            </a:r>
            <a:r>
              <a:rPr lang="en-US" sz="1100" dirty="0" smtClean="0">
                <a:solidFill>
                  <a:srgbClr val="0070C0"/>
                </a:solidFill>
              </a:rPr>
              <a:t>from disk </a:t>
            </a:r>
            <a:r>
              <a:rPr lang="en-US" sz="1100" dirty="0" smtClean="0"/>
              <a:t>= </a:t>
            </a:r>
            <a:r>
              <a:rPr lang="en-US" sz="1100" dirty="0" smtClean="0">
                <a:solidFill>
                  <a:srgbClr val="FF0000"/>
                </a:solidFill>
              </a:rPr>
              <a:t>‘d:\dr\adventureworks_log_201104010105.trn’ </a:t>
            </a:r>
            <a:r>
              <a:rPr lang="en-US" sz="1100" dirty="0" smtClean="0">
                <a:solidFill>
                  <a:srgbClr val="0070C0"/>
                </a:solidFill>
              </a:rPr>
              <a:t>with </a:t>
            </a:r>
            <a:r>
              <a:rPr lang="en-US" sz="1100" dirty="0" err="1" smtClean="0">
                <a:solidFill>
                  <a:srgbClr val="0070C0"/>
                </a:solidFill>
              </a:rPr>
              <a:t>norecovery</a:t>
            </a:r>
            <a:endParaRPr lang="en-US" sz="1100" dirty="0" smtClean="0">
              <a:solidFill>
                <a:srgbClr val="0070C0"/>
              </a:solidFill>
            </a:endParaRPr>
          </a:p>
          <a:p>
            <a:r>
              <a:rPr lang="en-US" sz="1100" dirty="0" smtClean="0">
                <a:solidFill>
                  <a:srgbClr val="0070C0"/>
                </a:solidFill>
              </a:rPr>
              <a:t>Restore log </a:t>
            </a:r>
            <a:r>
              <a:rPr lang="en-US" sz="1100" dirty="0" err="1" smtClean="0"/>
              <a:t>adventureworks</a:t>
            </a:r>
            <a:r>
              <a:rPr lang="en-US" sz="1100" dirty="0" smtClean="0"/>
              <a:t> </a:t>
            </a:r>
            <a:r>
              <a:rPr lang="en-US" sz="1100" dirty="0" smtClean="0">
                <a:solidFill>
                  <a:srgbClr val="0070C0"/>
                </a:solidFill>
              </a:rPr>
              <a:t>from disk </a:t>
            </a:r>
            <a:r>
              <a:rPr lang="en-US" sz="1100" dirty="0" smtClean="0"/>
              <a:t>= </a:t>
            </a:r>
            <a:r>
              <a:rPr lang="en-US" sz="1100" dirty="0" smtClean="0">
                <a:solidFill>
                  <a:srgbClr val="FF0000"/>
                </a:solidFill>
              </a:rPr>
              <a:t>‘d:\dr\adventureworks_log_201104010110.trn’ </a:t>
            </a:r>
            <a:r>
              <a:rPr lang="en-US" sz="1100" dirty="0" smtClean="0">
                <a:solidFill>
                  <a:srgbClr val="0070C0"/>
                </a:solidFill>
              </a:rPr>
              <a:t>with </a:t>
            </a:r>
            <a:r>
              <a:rPr lang="en-US" sz="1100" dirty="0" err="1" smtClean="0">
                <a:solidFill>
                  <a:srgbClr val="0070C0"/>
                </a:solidFill>
              </a:rPr>
              <a:t>norecovery</a:t>
            </a:r>
            <a:endParaRPr lang="en-US" sz="1100" dirty="0" smtClean="0">
              <a:solidFill>
                <a:srgbClr val="0070C0"/>
              </a:solidFill>
            </a:endParaRPr>
          </a:p>
          <a:p>
            <a:r>
              <a:rPr lang="en-US" sz="1100" dirty="0" smtClean="0">
                <a:solidFill>
                  <a:srgbClr val="0070C0"/>
                </a:solidFill>
              </a:rPr>
              <a:t>Restore log </a:t>
            </a:r>
            <a:r>
              <a:rPr lang="en-US" sz="1100" dirty="0" err="1" smtClean="0"/>
              <a:t>adventureworks</a:t>
            </a:r>
            <a:r>
              <a:rPr lang="en-US" sz="1100" dirty="0" smtClean="0"/>
              <a:t> </a:t>
            </a:r>
            <a:r>
              <a:rPr lang="en-US" sz="1100" dirty="0" smtClean="0">
                <a:solidFill>
                  <a:srgbClr val="0070C0"/>
                </a:solidFill>
              </a:rPr>
              <a:t>from disk </a:t>
            </a:r>
            <a:r>
              <a:rPr lang="en-US" sz="1100" dirty="0" smtClean="0"/>
              <a:t>= </a:t>
            </a:r>
            <a:r>
              <a:rPr lang="en-US" sz="1100" dirty="0" smtClean="0">
                <a:solidFill>
                  <a:srgbClr val="FF0000"/>
                </a:solidFill>
              </a:rPr>
              <a:t>‘d:\dr\adventureworks_log_201104010115.trn’ </a:t>
            </a:r>
            <a:r>
              <a:rPr lang="en-US" sz="1100" dirty="0" smtClean="0">
                <a:solidFill>
                  <a:srgbClr val="0070C0"/>
                </a:solidFill>
              </a:rPr>
              <a:t>with </a:t>
            </a:r>
            <a:r>
              <a:rPr lang="en-US" sz="1100" dirty="0" err="1" smtClean="0">
                <a:solidFill>
                  <a:srgbClr val="0070C0"/>
                </a:solidFill>
              </a:rPr>
              <a:t>norecovery</a:t>
            </a:r>
            <a:endParaRPr lang="en-US" sz="1100" dirty="0" smtClean="0">
              <a:solidFill>
                <a:srgbClr val="0070C0"/>
              </a:solidFill>
            </a:endParaRPr>
          </a:p>
          <a:p>
            <a:r>
              <a:rPr lang="en-US" sz="1100" dirty="0" smtClean="0">
                <a:solidFill>
                  <a:srgbClr val="0070C0"/>
                </a:solidFill>
              </a:rPr>
              <a:t>Restore log </a:t>
            </a:r>
            <a:r>
              <a:rPr lang="en-US" sz="1100" dirty="0" err="1" smtClean="0"/>
              <a:t>adventureworks</a:t>
            </a:r>
            <a:r>
              <a:rPr lang="en-US" sz="1100" dirty="0" smtClean="0"/>
              <a:t> </a:t>
            </a:r>
            <a:r>
              <a:rPr lang="en-US" sz="1100" dirty="0" smtClean="0">
                <a:solidFill>
                  <a:srgbClr val="0070C0"/>
                </a:solidFill>
              </a:rPr>
              <a:t>from disk </a:t>
            </a:r>
            <a:r>
              <a:rPr lang="en-US" sz="1100" dirty="0" smtClean="0"/>
              <a:t>= </a:t>
            </a:r>
            <a:r>
              <a:rPr lang="en-US" sz="1100" dirty="0" smtClean="0">
                <a:solidFill>
                  <a:srgbClr val="FF0000"/>
                </a:solidFill>
              </a:rPr>
              <a:t>‘d:\dr\adventureworks_log_201104010120.trn’ </a:t>
            </a:r>
            <a:r>
              <a:rPr lang="en-US" sz="1100" dirty="0" smtClean="0">
                <a:solidFill>
                  <a:srgbClr val="0070C0"/>
                </a:solidFill>
              </a:rPr>
              <a:t>with </a:t>
            </a:r>
            <a:r>
              <a:rPr lang="en-US" sz="1100" dirty="0" err="1" smtClean="0">
                <a:solidFill>
                  <a:srgbClr val="0070C0"/>
                </a:solidFill>
              </a:rPr>
              <a:t>norecovery</a:t>
            </a:r>
            <a:endParaRPr lang="en-US" sz="1100" dirty="0" smtClean="0">
              <a:solidFill>
                <a:srgbClr val="0070C0"/>
              </a:solidFill>
            </a:endParaRPr>
          </a:p>
          <a:p>
            <a:r>
              <a:rPr lang="en-US" sz="1100" dirty="0" smtClean="0">
                <a:solidFill>
                  <a:srgbClr val="0070C0"/>
                </a:solidFill>
              </a:rPr>
              <a:t>Restore log </a:t>
            </a:r>
            <a:r>
              <a:rPr lang="en-US" sz="1100" dirty="0" err="1" smtClean="0"/>
              <a:t>adventureworks</a:t>
            </a:r>
            <a:r>
              <a:rPr lang="en-US" sz="1100" dirty="0" smtClean="0"/>
              <a:t> </a:t>
            </a:r>
            <a:r>
              <a:rPr lang="en-US" sz="1100" dirty="0" smtClean="0">
                <a:solidFill>
                  <a:srgbClr val="0070C0"/>
                </a:solidFill>
              </a:rPr>
              <a:t>from disk </a:t>
            </a:r>
            <a:r>
              <a:rPr lang="en-US" sz="1100" dirty="0" smtClean="0"/>
              <a:t>= </a:t>
            </a:r>
            <a:r>
              <a:rPr lang="en-US" sz="1100" dirty="0" smtClean="0">
                <a:solidFill>
                  <a:srgbClr val="FF0000"/>
                </a:solidFill>
              </a:rPr>
              <a:t>‘d:\dr\adventureworks_log_201104010125.trn’ </a:t>
            </a:r>
            <a:r>
              <a:rPr lang="en-US" sz="1100" dirty="0" smtClean="0">
                <a:solidFill>
                  <a:srgbClr val="0070C0"/>
                </a:solidFill>
              </a:rPr>
              <a:t>with </a:t>
            </a:r>
            <a:r>
              <a:rPr lang="en-US" sz="1100" dirty="0" err="1" smtClean="0">
                <a:solidFill>
                  <a:srgbClr val="0070C0"/>
                </a:solidFill>
              </a:rPr>
              <a:t>norecovery</a:t>
            </a:r>
            <a:endParaRPr lang="en-US" sz="1100" dirty="0" smtClean="0">
              <a:solidFill>
                <a:srgbClr val="0070C0"/>
              </a:solidFill>
            </a:endParaRPr>
          </a:p>
          <a:p>
            <a:r>
              <a:rPr lang="en-US" sz="1100" dirty="0" smtClean="0">
                <a:solidFill>
                  <a:srgbClr val="0070C0"/>
                </a:solidFill>
              </a:rPr>
              <a:t>Restore log </a:t>
            </a:r>
            <a:r>
              <a:rPr lang="en-US" sz="1100" dirty="0" err="1" smtClean="0"/>
              <a:t>adventureworks</a:t>
            </a:r>
            <a:r>
              <a:rPr lang="en-US" sz="1100" dirty="0" smtClean="0"/>
              <a:t> </a:t>
            </a:r>
            <a:r>
              <a:rPr lang="en-US" sz="1100" dirty="0" smtClean="0">
                <a:solidFill>
                  <a:srgbClr val="0070C0"/>
                </a:solidFill>
              </a:rPr>
              <a:t>from disk </a:t>
            </a:r>
            <a:r>
              <a:rPr lang="en-US" sz="1100" dirty="0" smtClean="0"/>
              <a:t>= </a:t>
            </a:r>
            <a:r>
              <a:rPr lang="en-US" sz="1100" dirty="0" smtClean="0">
                <a:solidFill>
                  <a:srgbClr val="FF0000"/>
                </a:solidFill>
              </a:rPr>
              <a:t>‘d:\dr\adventureworks_log_201104010130.trn’ </a:t>
            </a:r>
            <a:r>
              <a:rPr lang="en-US" sz="1100" dirty="0" smtClean="0">
                <a:solidFill>
                  <a:srgbClr val="0070C0"/>
                </a:solidFill>
              </a:rPr>
              <a:t>with </a:t>
            </a:r>
            <a:r>
              <a:rPr lang="en-US" sz="1100" dirty="0" err="1" smtClean="0">
                <a:solidFill>
                  <a:srgbClr val="0070C0"/>
                </a:solidFill>
              </a:rPr>
              <a:t>norecovery</a:t>
            </a:r>
            <a:endParaRPr lang="en-US" sz="1100" dirty="0" smtClean="0">
              <a:solidFill>
                <a:srgbClr val="0070C0"/>
              </a:solidFill>
            </a:endParaRPr>
          </a:p>
          <a:p>
            <a:r>
              <a:rPr lang="en-US" sz="1100" dirty="0" smtClean="0">
                <a:solidFill>
                  <a:srgbClr val="0070C0"/>
                </a:solidFill>
              </a:rPr>
              <a:t>Restore log </a:t>
            </a:r>
            <a:r>
              <a:rPr lang="en-US" sz="1100" dirty="0" err="1" smtClean="0"/>
              <a:t>adventureworks</a:t>
            </a:r>
            <a:r>
              <a:rPr lang="en-US" sz="1100" dirty="0" smtClean="0"/>
              <a:t> </a:t>
            </a:r>
            <a:r>
              <a:rPr lang="en-US" sz="1100" dirty="0" smtClean="0">
                <a:solidFill>
                  <a:srgbClr val="0070C0"/>
                </a:solidFill>
              </a:rPr>
              <a:t>from disk </a:t>
            </a:r>
            <a:r>
              <a:rPr lang="en-US" sz="1100" dirty="0" smtClean="0"/>
              <a:t>= </a:t>
            </a:r>
            <a:r>
              <a:rPr lang="en-US" sz="1100" dirty="0" smtClean="0">
                <a:solidFill>
                  <a:srgbClr val="FF0000"/>
                </a:solidFill>
              </a:rPr>
              <a:t>‘d:\dr\adventureworks_log_201104010135.trn’ </a:t>
            </a:r>
            <a:r>
              <a:rPr lang="en-US" sz="1100" dirty="0" smtClean="0">
                <a:solidFill>
                  <a:srgbClr val="0070C0"/>
                </a:solidFill>
              </a:rPr>
              <a:t>with </a:t>
            </a:r>
            <a:r>
              <a:rPr lang="en-US" sz="1100" dirty="0" err="1" smtClean="0">
                <a:solidFill>
                  <a:srgbClr val="0070C0"/>
                </a:solidFill>
              </a:rPr>
              <a:t>norecovery</a:t>
            </a:r>
            <a:endParaRPr lang="en-US" sz="1100" dirty="0" smtClean="0">
              <a:solidFill>
                <a:srgbClr val="0070C0"/>
              </a:solidFill>
            </a:endParaRPr>
          </a:p>
          <a:p>
            <a:r>
              <a:rPr lang="en-US" sz="1100" dirty="0" smtClean="0">
                <a:solidFill>
                  <a:srgbClr val="0070C0"/>
                </a:solidFill>
              </a:rPr>
              <a:t>Restore log </a:t>
            </a:r>
            <a:r>
              <a:rPr lang="en-US" sz="1100" dirty="0" err="1" smtClean="0"/>
              <a:t>adventureworks</a:t>
            </a:r>
            <a:r>
              <a:rPr lang="en-US" sz="1100" dirty="0" smtClean="0"/>
              <a:t> </a:t>
            </a:r>
            <a:r>
              <a:rPr lang="en-US" sz="1100" dirty="0" smtClean="0">
                <a:solidFill>
                  <a:srgbClr val="0070C0"/>
                </a:solidFill>
              </a:rPr>
              <a:t>from disk </a:t>
            </a:r>
            <a:r>
              <a:rPr lang="en-US" sz="1100" dirty="0" smtClean="0"/>
              <a:t>= </a:t>
            </a:r>
            <a:r>
              <a:rPr lang="en-US" sz="1100" dirty="0" smtClean="0">
                <a:solidFill>
                  <a:srgbClr val="FF0000"/>
                </a:solidFill>
              </a:rPr>
              <a:t>‘d:\dr\adventureworks_log_201104010140.trn’ </a:t>
            </a:r>
            <a:r>
              <a:rPr lang="en-US" sz="1100" dirty="0" smtClean="0">
                <a:solidFill>
                  <a:srgbClr val="0070C0"/>
                </a:solidFill>
              </a:rPr>
              <a:t>with </a:t>
            </a:r>
            <a:r>
              <a:rPr lang="en-US" sz="1100" dirty="0" err="1" smtClean="0">
                <a:solidFill>
                  <a:srgbClr val="0070C0"/>
                </a:solidFill>
              </a:rPr>
              <a:t>norecovery</a:t>
            </a:r>
            <a:endParaRPr lang="en-US" sz="1100" dirty="0" smtClean="0">
              <a:solidFill>
                <a:srgbClr val="0070C0"/>
              </a:solidFill>
            </a:endParaRPr>
          </a:p>
          <a:p>
            <a:r>
              <a:rPr lang="en-US" sz="1100" dirty="0" smtClean="0">
                <a:solidFill>
                  <a:srgbClr val="0070C0"/>
                </a:solidFill>
              </a:rPr>
              <a:t>Restore log </a:t>
            </a:r>
            <a:r>
              <a:rPr lang="en-US" sz="1100" dirty="0" err="1" smtClean="0"/>
              <a:t>adventureworks</a:t>
            </a:r>
            <a:r>
              <a:rPr lang="en-US" sz="1100" dirty="0" smtClean="0"/>
              <a:t> </a:t>
            </a:r>
            <a:r>
              <a:rPr lang="en-US" sz="1100" dirty="0" smtClean="0">
                <a:solidFill>
                  <a:srgbClr val="0070C0"/>
                </a:solidFill>
              </a:rPr>
              <a:t>from disk </a:t>
            </a:r>
            <a:r>
              <a:rPr lang="en-US" sz="1100" dirty="0" smtClean="0"/>
              <a:t>= </a:t>
            </a:r>
            <a:r>
              <a:rPr lang="en-US" sz="1100" dirty="0" smtClean="0">
                <a:solidFill>
                  <a:srgbClr val="FF0000"/>
                </a:solidFill>
              </a:rPr>
              <a:t>‘d:\dr\adventureworks_log_201104010145.trn’ </a:t>
            </a:r>
            <a:r>
              <a:rPr lang="en-US" sz="1100" dirty="0" smtClean="0">
                <a:solidFill>
                  <a:srgbClr val="0070C0"/>
                </a:solidFill>
              </a:rPr>
              <a:t>with </a:t>
            </a:r>
            <a:r>
              <a:rPr lang="en-US" sz="1100" dirty="0" err="1" smtClean="0">
                <a:solidFill>
                  <a:srgbClr val="0070C0"/>
                </a:solidFill>
              </a:rPr>
              <a:t>norecovery</a:t>
            </a:r>
            <a:endParaRPr lang="en-US" sz="1100" dirty="0" smtClean="0">
              <a:solidFill>
                <a:srgbClr val="0070C0"/>
              </a:solidFill>
            </a:endParaRPr>
          </a:p>
          <a:p>
            <a:r>
              <a:rPr lang="en-US" sz="1100" dirty="0" smtClean="0">
                <a:solidFill>
                  <a:srgbClr val="0070C0"/>
                </a:solidFill>
              </a:rPr>
              <a:t>Restore log </a:t>
            </a:r>
            <a:r>
              <a:rPr lang="en-US" sz="1100" dirty="0" err="1" smtClean="0"/>
              <a:t>adventureworks</a:t>
            </a:r>
            <a:r>
              <a:rPr lang="en-US" sz="1100" dirty="0" smtClean="0"/>
              <a:t> </a:t>
            </a:r>
            <a:r>
              <a:rPr lang="en-US" sz="1100" dirty="0" smtClean="0">
                <a:solidFill>
                  <a:srgbClr val="0070C0"/>
                </a:solidFill>
              </a:rPr>
              <a:t>from disk </a:t>
            </a:r>
            <a:r>
              <a:rPr lang="en-US" sz="1100" dirty="0" smtClean="0"/>
              <a:t>= </a:t>
            </a:r>
            <a:r>
              <a:rPr lang="en-US" sz="1100" dirty="0" smtClean="0">
                <a:solidFill>
                  <a:srgbClr val="FF0000"/>
                </a:solidFill>
              </a:rPr>
              <a:t>‘d:\dr\adventureworks_log_201104010150.trn’ </a:t>
            </a:r>
            <a:r>
              <a:rPr lang="en-US" sz="1100" dirty="0" smtClean="0">
                <a:solidFill>
                  <a:srgbClr val="0070C0"/>
                </a:solidFill>
              </a:rPr>
              <a:t>with </a:t>
            </a:r>
            <a:r>
              <a:rPr lang="en-US" sz="1100" dirty="0" err="1" smtClean="0">
                <a:solidFill>
                  <a:srgbClr val="0070C0"/>
                </a:solidFill>
              </a:rPr>
              <a:t>norecovery</a:t>
            </a:r>
            <a:endParaRPr lang="en-US" sz="1100" dirty="0" smtClean="0">
              <a:solidFill>
                <a:srgbClr val="0070C0"/>
              </a:solidFill>
            </a:endParaRPr>
          </a:p>
          <a:p>
            <a:r>
              <a:rPr lang="en-US" sz="1100" dirty="0" smtClean="0">
                <a:solidFill>
                  <a:srgbClr val="0070C0"/>
                </a:solidFill>
              </a:rPr>
              <a:t>Restore log </a:t>
            </a:r>
            <a:r>
              <a:rPr lang="en-US" sz="1100" dirty="0" err="1" smtClean="0"/>
              <a:t>adventureworks</a:t>
            </a:r>
            <a:r>
              <a:rPr lang="en-US" sz="1100" dirty="0" smtClean="0"/>
              <a:t> </a:t>
            </a:r>
            <a:r>
              <a:rPr lang="en-US" sz="1100" dirty="0" smtClean="0">
                <a:solidFill>
                  <a:srgbClr val="0070C0"/>
                </a:solidFill>
              </a:rPr>
              <a:t>from disk </a:t>
            </a:r>
            <a:r>
              <a:rPr lang="en-US" sz="1100" dirty="0" smtClean="0"/>
              <a:t>= </a:t>
            </a:r>
            <a:r>
              <a:rPr lang="en-US" sz="1100" dirty="0" smtClean="0">
                <a:solidFill>
                  <a:srgbClr val="FF0000"/>
                </a:solidFill>
              </a:rPr>
              <a:t>‘d:\dr\adventureworks_log_201104010155.trn’ </a:t>
            </a:r>
            <a:r>
              <a:rPr lang="en-US" sz="1100" dirty="0" smtClean="0">
                <a:solidFill>
                  <a:srgbClr val="0070C0"/>
                </a:solidFill>
              </a:rPr>
              <a:t>with </a:t>
            </a:r>
            <a:r>
              <a:rPr lang="en-US" sz="1100" dirty="0" err="1" smtClean="0">
                <a:solidFill>
                  <a:srgbClr val="0070C0"/>
                </a:solidFill>
              </a:rPr>
              <a:t>norecovery</a:t>
            </a:r>
            <a:endParaRPr lang="en-US" sz="1100" dirty="0" smtClean="0">
              <a:solidFill>
                <a:srgbClr val="0070C0"/>
              </a:solidFill>
            </a:endParaRPr>
          </a:p>
          <a:p>
            <a:endParaRPr lang="en-US" sz="1100"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100"/>
                                  </p:iterate>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0" y="2286000"/>
            <a:ext cx="5410200" cy="1323439"/>
          </a:xfrm>
          <a:prstGeom prst="rect">
            <a:avLst/>
          </a:prstGeom>
          <a:noFill/>
        </p:spPr>
        <p:txBody>
          <a:bodyPr wrap="square" rtlCol="0">
            <a:spAutoFit/>
          </a:bodyPr>
          <a:lstStyle/>
          <a:p>
            <a:r>
              <a:rPr lang="en-US" sz="8000" dirty="0" smtClean="0"/>
              <a:t>Automation</a:t>
            </a:r>
            <a:endParaRPr lang="en-US" sz="8000" dirty="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295400"/>
            <a:ext cx="7772400" cy="1938992"/>
          </a:xfrm>
          <a:prstGeom prst="rect">
            <a:avLst/>
          </a:prstGeom>
          <a:noFill/>
        </p:spPr>
        <p:txBody>
          <a:bodyPr wrap="square" rtlCol="0">
            <a:spAutoFit/>
          </a:bodyPr>
          <a:lstStyle/>
          <a:p>
            <a:pPr>
              <a:buFont typeface="Arial" pitchFamily="34" charset="0"/>
              <a:buChar char="•"/>
            </a:pPr>
            <a:r>
              <a:rPr lang="en-US" sz="2400" dirty="0" smtClean="0"/>
              <a:t> Use Scripts</a:t>
            </a:r>
          </a:p>
          <a:p>
            <a:pPr>
              <a:buFont typeface="Arial" pitchFamily="34" charset="0"/>
              <a:buChar char="•"/>
            </a:pPr>
            <a:r>
              <a:rPr lang="en-US" sz="2400" dirty="0" smtClean="0"/>
              <a:t> Use SQL Agent or another scheduler</a:t>
            </a:r>
          </a:p>
          <a:p>
            <a:pPr>
              <a:buFont typeface="Arial" pitchFamily="34" charset="0"/>
              <a:buChar char="•"/>
            </a:pPr>
            <a:r>
              <a:rPr lang="en-US" sz="2400" dirty="0" smtClean="0"/>
              <a:t> Use third party tools like SQL Backup Pro</a:t>
            </a:r>
          </a:p>
          <a:p>
            <a:pPr>
              <a:buFont typeface="Arial" pitchFamily="34" charset="0"/>
              <a:buChar char="•"/>
            </a:pPr>
            <a:r>
              <a:rPr lang="en-US" sz="2400" dirty="0" smtClean="0"/>
              <a:t> Use monitoring to alert you to failures (like SQL Monitor)</a:t>
            </a:r>
          </a:p>
          <a:p>
            <a:pPr>
              <a:buFont typeface="Arial" pitchFamily="34" charset="0"/>
              <a:buChar char="•"/>
            </a:pPr>
            <a:r>
              <a:rPr lang="en-US" sz="2400" dirty="0" smtClean="0"/>
              <a:t> Learn to use the Script button</a:t>
            </a:r>
            <a:endParaRPr lang="en-US" sz="2400" dirty="0"/>
          </a:p>
        </p:txBody>
      </p:sp>
      <p:sp>
        <p:nvSpPr>
          <p:cNvPr id="3" name="TextBox 2"/>
          <p:cNvSpPr txBox="1"/>
          <p:nvPr/>
        </p:nvSpPr>
        <p:spPr>
          <a:xfrm>
            <a:off x="1371600" y="381000"/>
            <a:ext cx="5715000" cy="584775"/>
          </a:xfrm>
          <a:prstGeom prst="rect">
            <a:avLst/>
          </a:prstGeom>
          <a:noFill/>
        </p:spPr>
        <p:txBody>
          <a:bodyPr wrap="square" rtlCol="0">
            <a:spAutoFit/>
          </a:bodyPr>
          <a:lstStyle/>
          <a:p>
            <a:pPr algn="ctr"/>
            <a:r>
              <a:rPr lang="en-US" sz="3200" dirty="0" smtClean="0"/>
              <a:t>Script and Schedule</a:t>
            </a:r>
            <a:endParaRPr lang="en-US" sz="3200" dirty="0"/>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ipt1.jpg"/>
          <p:cNvPicPr>
            <a:picLocks noChangeAspect="1"/>
          </p:cNvPicPr>
          <p:nvPr/>
        </p:nvPicPr>
        <p:blipFill>
          <a:blip r:embed="rId2" cstate="print"/>
          <a:stretch>
            <a:fillRect/>
          </a:stretch>
        </p:blipFill>
        <p:spPr>
          <a:xfrm>
            <a:off x="1200150" y="1152525"/>
            <a:ext cx="6743700" cy="4552950"/>
          </a:xfrm>
          <a:prstGeom prst="rect">
            <a:avLst/>
          </a:prstGeom>
        </p:spPr>
      </p:pic>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ipt2.jpg"/>
          <p:cNvPicPr>
            <a:picLocks noChangeAspect="1"/>
          </p:cNvPicPr>
          <p:nvPr/>
        </p:nvPicPr>
        <p:blipFill>
          <a:blip r:embed="rId2" cstate="print"/>
          <a:stretch>
            <a:fillRect/>
          </a:stretch>
        </p:blipFill>
        <p:spPr>
          <a:xfrm>
            <a:off x="838200" y="990600"/>
            <a:ext cx="7391400" cy="3063601"/>
          </a:xfrm>
          <a:prstGeom prst="rect">
            <a:avLst/>
          </a:prstGeom>
        </p:spPr>
      </p:pic>
      <p:pic>
        <p:nvPicPr>
          <p:cNvPr id="3" name="Picture 2" descr="script3.jpg"/>
          <p:cNvPicPr>
            <a:picLocks noChangeAspect="1"/>
          </p:cNvPicPr>
          <p:nvPr/>
        </p:nvPicPr>
        <p:blipFill>
          <a:blip r:embed="rId3" cstate="print"/>
          <a:stretch>
            <a:fillRect/>
          </a:stretch>
        </p:blipFill>
        <p:spPr>
          <a:xfrm>
            <a:off x="762000" y="4267200"/>
            <a:ext cx="7620000" cy="2162175"/>
          </a:xfrm>
          <a:prstGeom prst="rect">
            <a:avLst/>
          </a:prstGeom>
        </p:spPr>
      </p:pic>
      <p:sp>
        <p:nvSpPr>
          <p:cNvPr id="4" name="TextBox 3"/>
          <p:cNvSpPr txBox="1"/>
          <p:nvPr/>
        </p:nvSpPr>
        <p:spPr>
          <a:xfrm>
            <a:off x="1676400" y="228600"/>
            <a:ext cx="5334000" cy="584775"/>
          </a:xfrm>
          <a:prstGeom prst="rect">
            <a:avLst/>
          </a:prstGeom>
          <a:noFill/>
        </p:spPr>
        <p:txBody>
          <a:bodyPr wrap="square" rtlCol="0">
            <a:spAutoFit/>
          </a:bodyPr>
          <a:lstStyle/>
          <a:p>
            <a:pPr algn="ctr"/>
            <a:r>
              <a:rPr lang="en-US" sz="3200" dirty="0" smtClean="0">
                <a:solidFill>
                  <a:schemeClr val="bg1"/>
                </a:solidFill>
              </a:rPr>
              <a:t>SQL Backup Pro</a:t>
            </a:r>
            <a:endParaRPr lang="en-US" sz="3200" dirty="0">
              <a:solidFill>
                <a:schemeClr val="bg1"/>
              </a:solidFill>
            </a:endParaRP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81000"/>
            <a:ext cx="8382000" cy="646331"/>
          </a:xfrm>
          <a:prstGeom prst="rect">
            <a:avLst/>
          </a:prstGeom>
          <a:noFill/>
        </p:spPr>
        <p:txBody>
          <a:bodyPr wrap="square" rtlCol="0">
            <a:spAutoFit/>
          </a:bodyPr>
          <a:lstStyle/>
          <a:p>
            <a:pPr algn="ctr"/>
            <a:r>
              <a:rPr lang="en-US" sz="3600" dirty="0" smtClean="0"/>
              <a:t>Script and Schedule</a:t>
            </a:r>
            <a:endParaRPr lang="en-US" sz="3600" dirty="0"/>
          </a:p>
        </p:txBody>
      </p:sp>
      <p:sp>
        <p:nvSpPr>
          <p:cNvPr id="3" name="TextBox 2"/>
          <p:cNvSpPr txBox="1"/>
          <p:nvPr/>
        </p:nvSpPr>
        <p:spPr>
          <a:xfrm>
            <a:off x="685800" y="1182029"/>
            <a:ext cx="6858000" cy="4893647"/>
          </a:xfrm>
          <a:prstGeom prst="rect">
            <a:avLst/>
          </a:prstGeom>
          <a:noFill/>
        </p:spPr>
        <p:txBody>
          <a:bodyPr wrap="square" rtlCol="0">
            <a:spAutoFit/>
          </a:bodyPr>
          <a:lstStyle/>
          <a:p>
            <a:pPr marL="285750" indent="-285750">
              <a:buFont typeface="Arial" pitchFamily="34" charset="0"/>
              <a:buChar char="•"/>
            </a:pPr>
            <a:r>
              <a:rPr lang="en-US" sz="2400" dirty="0" smtClean="0"/>
              <a:t>Script and schedule backups</a:t>
            </a:r>
          </a:p>
          <a:p>
            <a:pPr marL="285750" indent="-285750">
              <a:buFont typeface="Arial" pitchFamily="34" charset="0"/>
              <a:buChar char="•"/>
            </a:pPr>
            <a:r>
              <a:rPr lang="en-US" sz="2400" dirty="0" smtClean="0"/>
              <a:t>Script and schedule configurations</a:t>
            </a:r>
          </a:p>
          <a:p>
            <a:pPr marL="742950" lvl="1" indent="-285750">
              <a:buFont typeface="Arial" pitchFamily="34" charset="0"/>
              <a:buChar char="•"/>
            </a:pPr>
            <a:r>
              <a:rPr lang="en-US" sz="2400" dirty="0" smtClean="0"/>
              <a:t>Preferably with the backups </a:t>
            </a:r>
          </a:p>
          <a:p>
            <a:pPr marL="285750" indent="-285750">
              <a:buFont typeface="Arial" pitchFamily="34" charset="0"/>
              <a:buChar char="•"/>
            </a:pPr>
            <a:r>
              <a:rPr lang="en-US" sz="2400" dirty="0" smtClean="0"/>
              <a:t>Build a script library for yourself</a:t>
            </a:r>
          </a:p>
          <a:p>
            <a:pPr marL="742950" lvl="1" indent="-285750">
              <a:buFont typeface="Arial" pitchFamily="34" charset="0"/>
              <a:buChar char="•"/>
            </a:pPr>
            <a:r>
              <a:rPr lang="en-US" sz="2400" dirty="0" smtClean="0"/>
              <a:t>Restore a series of files</a:t>
            </a:r>
          </a:p>
          <a:p>
            <a:pPr marL="742950" lvl="1" indent="-285750">
              <a:buFont typeface="Arial" pitchFamily="34" charset="0"/>
              <a:buChar char="•"/>
            </a:pPr>
            <a:r>
              <a:rPr lang="en-US" sz="2400" dirty="0" smtClean="0"/>
              <a:t>Backup scripts</a:t>
            </a:r>
          </a:p>
          <a:p>
            <a:pPr marL="742950" lvl="1" indent="-285750">
              <a:buFont typeface="Arial" pitchFamily="34" charset="0"/>
              <a:buChar char="•"/>
            </a:pPr>
            <a:r>
              <a:rPr lang="en-US" sz="2400" dirty="0" smtClean="0"/>
              <a:t>Key backup and restore</a:t>
            </a:r>
          </a:p>
          <a:p>
            <a:pPr marL="742950" lvl="1" indent="-285750">
              <a:buFont typeface="Arial" pitchFamily="34" charset="0"/>
              <a:buChar char="•"/>
            </a:pPr>
            <a:r>
              <a:rPr lang="en-US" sz="2400" dirty="0" smtClean="0"/>
              <a:t>Configuration </a:t>
            </a:r>
            <a:r>
              <a:rPr lang="en-US" sz="2400" dirty="0" smtClean="0"/>
              <a:t>information</a:t>
            </a:r>
          </a:p>
          <a:p>
            <a:pPr marL="285750" indent="-285750">
              <a:buFont typeface="Arial" pitchFamily="34" charset="0"/>
              <a:buChar char="•"/>
            </a:pPr>
            <a:r>
              <a:rPr lang="en-US" sz="2400" dirty="0" smtClean="0"/>
              <a:t>Keep your library available3</a:t>
            </a:r>
          </a:p>
          <a:p>
            <a:pPr marL="742950" lvl="1" indent="-285750">
              <a:buFont typeface="Arial" pitchFamily="34" charset="0"/>
              <a:buChar char="•"/>
            </a:pPr>
            <a:r>
              <a:rPr lang="en-US" sz="2400" dirty="0" smtClean="0"/>
              <a:t>USB Flash</a:t>
            </a:r>
          </a:p>
          <a:p>
            <a:pPr marL="742950" lvl="1" indent="-285750">
              <a:buFont typeface="Arial" pitchFamily="34" charset="0"/>
              <a:buChar char="•"/>
            </a:pPr>
            <a:r>
              <a:rPr lang="en-US" sz="2400" dirty="0" smtClean="0"/>
              <a:t>SQLServerCentral Briefcase</a:t>
            </a:r>
          </a:p>
          <a:p>
            <a:pPr marL="742950" lvl="1" indent="-285750">
              <a:buFont typeface="Arial" pitchFamily="34" charset="0"/>
              <a:buChar char="•"/>
            </a:pPr>
            <a:r>
              <a:rPr lang="en-US" sz="2400" dirty="0" err="1" smtClean="0"/>
              <a:t>Dropbox</a:t>
            </a:r>
            <a:r>
              <a:rPr lang="en-US" sz="2400" dirty="0" smtClean="0"/>
              <a:t>/Live Mesh/Box.net/etc</a:t>
            </a:r>
          </a:p>
          <a:p>
            <a:pPr marL="285750" indent="-285750">
              <a:buFont typeface="Arial" pitchFamily="34" charset="0"/>
              <a:buChar char="•"/>
            </a:pPr>
            <a:endParaRPr lang="en-US" sz="2400" dirty="0"/>
          </a:p>
        </p:txBody>
      </p:sp>
    </p:spTree>
    <p:extLst>
      <p:ext uri="{BB962C8B-B14F-4D97-AF65-F5344CB8AC3E}">
        <p14:creationId xmlns:p14="http://schemas.microsoft.com/office/powerpoint/2010/main" xmlns="" val="4067076223"/>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514600"/>
            <a:ext cx="9144000" cy="1323439"/>
          </a:xfrm>
          <a:prstGeom prst="rect">
            <a:avLst/>
          </a:prstGeom>
          <a:noFill/>
        </p:spPr>
        <p:txBody>
          <a:bodyPr wrap="square" rtlCol="0">
            <a:spAutoFit/>
          </a:bodyPr>
          <a:lstStyle/>
          <a:p>
            <a:pPr algn="ctr"/>
            <a:r>
              <a:rPr lang="en-US" sz="8000" dirty="0" smtClean="0"/>
              <a:t>Whoops Disasters</a:t>
            </a:r>
            <a:endParaRPr lang="en-US" sz="8000" dirty="0"/>
          </a:p>
        </p:txBody>
      </p:sp>
    </p:spTree>
    <p:extLst>
      <p:ext uri="{BB962C8B-B14F-4D97-AF65-F5344CB8AC3E}">
        <p14:creationId xmlns:p14="http://schemas.microsoft.com/office/powerpoint/2010/main" xmlns="" val="3285872556"/>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38200" y="914400"/>
            <a:ext cx="7607300" cy="4724400"/>
          </a:xfrm>
          <a:prstGeom prst="rect">
            <a:avLst/>
          </a:prstGeom>
        </p:spPr>
      </p:pic>
    </p:spTree>
    <p:extLst>
      <p:ext uri="{BB962C8B-B14F-4D97-AF65-F5344CB8AC3E}">
        <p14:creationId xmlns:p14="http://schemas.microsoft.com/office/powerpoint/2010/main" xmlns="" val="1676116638"/>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14400" y="685800"/>
            <a:ext cx="7239000" cy="5429250"/>
          </a:xfrm>
          <a:prstGeom prst="rect">
            <a:avLst/>
          </a:prstGeom>
        </p:spPr>
      </p:pic>
    </p:spTree>
    <p:extLst>
      <p:ext uri="{BB962C8B-B14F-4D97-AF65-F5344CB8AC3E}">
        <p14:creationId xmlns:p14="http://schemas.microsoft.com/office/powerpoint/2010/main" xmlns="" val="2356809130"/>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rokenlaptop.jpg"/>
          <p:cNvPicPr>
            <a:picLocks noChangeAspect="1"/>
          </p:cNvPicPr>
          <p:nvPr/>
        </p:nvPicPr>
        <p:blipFill>
          <a:blip r:embed="rId2" cstate="print"/>
          <a:stretch>
            <a:fillRect/>
          </a:stretch>
        </p:blipFill>
        <p:spPr>
          <a:xfrm>
            <a:off x="5244296" y="1219200"/>
            <a:ext cx="3328204" cy="5105400"/>
          </a:xfrm>
          <a:prstGeom prst="rect">
            <a:avLst/>
          </a:prstGeom>
        </p:spPr>
      </p:pic>
      <p:pic>
        <p:nvPicPr>
          <p:cNvPr id="5" name="Picture 4" descr="brokenmac.jpg"/>
          <p:cNvPicPr>
            <a:picLocks noChangeAspect="1"/>
          </p:cNvPicPr>
          <p:nvPr/>
        </p:nvPicPr>
        <p:blipFill>
          <a:blip r:embed="rId3" cstate="print"/>
          <a:stretch>
            <a:fillRect/>
          </a:stretch>
        </p:blipFill>
        <p:spPr>
          <a:xfrm>
            <a:off x="152400" y="381000"/>
            <a:ext cx="5043196" cy="3581400"/>
          </a:xfrm>
          <a:prstGeom prst="rect">
            <a:avLst/>
          </a:prstGeom>
        </p:spPr>
      </p:pic>
    </p:spTree>
    <p:extLst>
      <p:ext uri="{BB962C8B-B14F-4D97-AF65-F5344CB8AC3E}">
        <p14:creationId xmlns:p14="http://schemas.microsoft.com/office/powerpoint/2010/main" xmlns="" val="2026668824"/>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209799" y="1219200"/>
            <a:ext cx="4646341" cy="4572000"/>
          </a:xfrm>
          <a:prstGeom prst="rect">
            <a:avLst/>
          </a:prstGeom>
        </p:spPr>
      </p:pic>
    </p:spTree>
    <p:extLst>
      <p:ext uri="{BB962C8B-B14F-4D97-AF65-F5344CB8AC3E}">
        <p14:creationId xmlns:p14="http://schemas.microsoft.com/office/powerpoint/2010/main" xmlns="" val="2745477351"/>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00200" y="228600"/>
            <a:ext cx="6019800" cy="830997"/>
          </a:xfrm>
          <a:prstGeom prst="rect">
            <a:avLst/>
          </a:prstGeom>
          <a:noFill/>
        </p:spPr>
        <p:txBody>
          <a:bodyPr wrap="square" rtlCol="0">
            <a:spAutoFit/>
          </a:bodyPr>
          <a:lstStyle/>
          <a:p>
            <a:pPr algn="ctr"/>
            <a:r>
              <a:rPr lang="en-US" sz="3200" dirty="0" smtClean="0"/>
              <a:t>Whoops</a:t>
            </a:r>
            <a:r>
              <a:rPr lang="en-US" sz="4800" dirty="0" smtClean="0"/>
              <a:t> </a:t>
            </a:r>
            <a:r>
              <a:rPr lang="en-US" sz="3200" dirty="0" smtClean="0"/>
              <a:t>Disasters</a:t>
            </a:r>
            <a:endParaRPr lang="en-US" sz="3200" dirty="0"/>
          </a:p>
        </p:txBody>
      </p:sp>
      <p:sp>
        <p:nvSpPr>
          <p:cNvPr id="2" name="TextBox 1"/>
          <p:cNvSpPr txBox="1"/>
          <p:nvPr/>
        </p:nvSpPr>
        <p:spPr>
          <a:xfrm>
            <a:off x="533400" y="1524000"/>
            <a:ext cx="7924800" cy="3046988"/>
          </a:xfrm>
          <a:prstGeom prst="rect">
            <a:avLst/>
          </a:prstGeom>
          <a:noFill/>
        </p:spPr>
        <p:txBody>
          <a:bodyPr wrap="square" rtlCol="0">
            <a:spAutoFit/>
          </a:bodyPr>
          <a:lstStyle/>
          <a:p>
            <a:pPr marL="342900" indent="-342900">
              <a:buFont typeface="Arial" pitchFamily="34" charset="0"/>
              <a:buChar char="•"/>
            </a:pPr>
            <a:r>
              <a:rPr lang="en-US" sz="2400" dirty="0" smtClean="0"/>
              <a:t>Log Shipping on a delay</a:t>
            </a:r>
          </a:p>
          <a:p>
            <a:pPr marL="342900" indent="-342900">
              <a:buFont typeface="Arial" pitchFamily="34" charset="0"/>
              <a:buChar char="•"/>
            </a:pPr>
            <a:r>
              <a:rPr lang="en-US" sz="2400" dirty="0" smtClean="0"/>
              <a:t>Database Snapshots (for scheduled changes)</a:t>
            </a:r>
          </a:p>
          <a:p>
            <a:pPr marL="342900" indent="-342900">
              <a:buFont typeface="Arial" pitchFamily="34" charset="0"/>
              <a:buChar char="•"/>
            </a:pPr>
            <a:r>
              <a:rPr lang="en-US" sz="2400" dirty="0" smtClean="0"/>
              <a:t>Auditing/Tracking (bespoke/custom, CDC, Change Tracking)</a:t>
            </a:r>
          </a:p>
          <a:p>
            <a:pPr marL="342900" indent="-342900">
              <a:buFont typeface="Arial" pitchFamily="34" charset="0"/>
              <a:buChar char="•"/>
            </a:pPr>
            <a:r>
              <a:rPr lang="en-US" sz="2400" dirty="0" smtClean="0"/>
              <a:t>Log Readers</a:t>
            </a:r>
          </a:p>
          <a:p>
            <a:pPr marL="342900" indent="-342900">
              <a:buFont typeface="Arial" pitchFamily="34" charset="0"/>
              <a:buChar char="•"/>
            </a:pPr>
            <a:r>
              <a:rPr lang="en-US" sz="2400" dirty="0" smtClean="0"/>
              <a:t>Virtual Restore/Data Compare</a:t>
            </a:r>
          </a:p>
          <a:p>
            <a:pPr marL="342900" indent="-342900">
              <a:buFont typeface="Arial" pitchFamily="34" charset="0"/>
              <a:buChar char="•"/>
            </a:pPr>
            <a:r>
              <a:rPr lang="en-US" sz="2400" dirty="0" smtClean="0"/>
              <a:t>Many third party backup tools can handle object level restore (Data Compare, SQL Virtual Restore, Red Gate Object Level Recovery)</a:t>
            </a:r>
            <a:endParaRPr lang="en-US" sz="2400" dirty="0"/>
          </a:p>
        </p:txBody>
      </p:sp>
    </p:spTree>
    <p:extLst>
      <p:ext uri="{BB962C8B-B14F-4D97-AF65-F5344CB8AC3E}">
        <p14:creationId xmlns:p14="http://schemas.microsoft.com/office/powerpoint/2010/main" xmlns="" val="2803633837"/>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81000"/>
            <a:ext cx="7086600" cy="6370975"/>
          </a:xfrm>
          <a:prstGeom prst="rect">
            <a:avLst/>
          </a:prstGeom>
          <a:noFill/>
        </p:spPr>
        <p:txBody>
          <a:bodyPr wrap="square" rtlCol="0">
            <a:spAutoFit/>
          </a:bodyPr>
          <a:lstStyle/>
          <a:p>
            <a:r>
              <a:rPr lang="en-US" sz="3600" dirty="0" smtClean="0"/>
              <a:t>Things To Do</a:t>
            </a:r>
          </a:p>
          <a:p>
            <a:endParaRPr lang="en-US" dirty="0"/>
          </a:p>
          <a:p>
            <a:pPr marL="285750" indent="-285750">
              <a:buFontTx/>
              <a:buChar char="-"/>
            </a:pPr>
            <a:r>
              <a:rPr lang="en-US" sz="2400" dirty="0" smtClean="0"/>
              <a:t>Define RTO/RPO for all systems</a:t>
            </a:r>
          </a:p>
          <a:p>
            <a:pPr marL="285750" indent="-285750">
              <a:buFontTx/>
              <a:buChar char="-"/>
            </a:pPr>
            <a:r>
              <a:rPr lang="en-US" sz="2400" dirty="0" smtClean="0"/>
              <a:t>Build an SLA that works with your budget</a:t>
            </a:r>
          </a:p>
          <a:p>
            <a:pPr marL="285750" indent="-285750">
              <a:buFontTx/>
              <a:buChar char="-"/>
            </a:pPr>
            <a:r>
              <a:rPr lang="en-US" sz="2400" dirty="0" smtClean="0"/>
              <a:t>Have a backup plan that allows you to meet your SLA/RTO/RPO</a:t>
            </a:r>
          </a:p>
          <a:p>
            <a:pPr marL="285750" indent="-285750">
              <a:buFontTx/>
              <a:buChar char="-"/>
            </a:pPr>
            <a:r>
              <a:rPr lang="en-US" sz="2400" dirty="0" smtClean="0"/>
              <a:t>Enable </a:t>
            </a:r>
            <a:r>
              <a:rPr lang="en-US" sz="2400" dirty="0" smtClean="0">
                <a:hlinkClick r:id="rId2"/>
              </a:rPr>
              <a:t>IFI</a:t>
            </a:r>
            <a:endParaRPr lang="en-US" sz="2400" dirty="0" smtClean="0"/>
          </a:p>
          <a:p>
            <a:pPr marL="285750" indent="-285750">
              <a:buFontTx/>
              <a:buChar char="-"/>
            </a:pPr>
            <a:r>
              <a:rPr lang="en-US" sz="2400" dirty="0" smtClean="0"/>
              <a:t>Pre-allocate transaction log on warm/standby servers</a:t>
            </a:r>
          </a:p>
          <a:p>
            <a:pPr marL="285750" indent="-285750">
              <a:buFontTx/>
              <a:buChar char="-"/>
            </a:pPr>
            <a:r>
              <a:rPr lang="en-US" sz="2400" dirty="0" smtClean="0"/>
              <a:t>Keep backup files separate from data</a:t>
            </a:r>
          </a:p>
          <a:p>
            <a:pPr marL="285750" indent="-285750">
              <a:buFontTx/>
              <a:buChar char="-"/>
            </a:pPr>
            <a:r>
              <a:rPr lang="en-US" sz="2400" dirty="0" smtClean="0"/>
              <a:t>Run DBCC as often as possible</a:t>
            </a:r>
          </a:p>
          <a:p>
            <a:pPr marL="285750" indent="-285750">
              <a:buFontTx/>
              <a:buChar char="-"/>
            </a:pPr>
            <a:r>
              <a:rPr lang="en-US" sz="2400" dirty="0" smtClean="0"/>
              <a:t>Ensure all databases have Page Checksums set in the database options</a:t>
            </a:r>
          </a:p>
          <a:p>
            <a:pPr marL="285750" indent="-285750">
              <a:buFontTx/>
              <a:buChar char="-"/>
            </a:pPr>
            <a:r>
              <a:rPr lang="en-US" sz="2400" dirty="0" smtClean="0"/>
              <a:t>Ensure that you use checksum with your backups</a:t>
            </a:r>
          </a:p>
          <a:p>
            <a:pPr marL="285750" indent="-285750">
              <a:buFontTx/>
              <a:buChar char="-"/>
            </a:pPr>
            <a:r>
              <a:rPr lang="en-US" sz="2400" dirty="0" smtClean="0"/>
              <a:t>Practice, practice, practice, especially junior people</a:t>
            </a:r>
          </a:p>
          <a:p>
            <a:pPr marL="285750" indent="-285750">
              <a:buFontTx/>
              <a:buChar char="-"/>
            </a:pPr>
            <a:r>
              <a:rPr lang="en-US" sz="2400" dirty="0" smtClean="0"/>
              <a:t>Document your run book offline</a:t>
            </a:r>
          </a:p>
          <a:p>
            <a:pPr marL="285750" indent="-285750">
              <a:buFontTx/>
              <a:buChar char="-"/>
            </a:pPr>
            <a:r>
              <a:rPr lang="en-US" sz="2400" dirty="0" smtClean="0"/>
              <a:t>BCPS</a:t>
            </a:r>
          </a:p>
          <a:p>
            <a:pPr marL="285750" indent="-285750">
              <a:buFontTx/>
              <a:buChar char="-"/>
            </a:pPr>
            <a:endParaRPr lang="en-US" dirty="0"/>
          </a:p>
        </p:txBody>
      </p:sp>
    </p:spTree>
    <p:extLst>
      <p:ext uri="{BB962C8B-B14F-4D97-AF65-F5344CB8AC3E}">
        <p14:creationId xmlns:p14="http://schemas.microsoft.com/office/powerpoint/2010/main" xmlns="" val="3500654202"/>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76400" y="2209800"/>
            <a:ext cx="6778171" cy="1754326"/>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marL="342900" indent="-342900">
              <a:buFont typeface="+mj-lt"/>
              <a:buAutoNum type="arabicPeriod"/>
            </a:pPr>
            <a:r>
              <a:rPr lang="en-US" sz="5400" dirty="0" smtClean="0">
                <a:solidFill>
                  <a:schemeClr val="tx1"/>
                </a:solidFill>
              </a:rPr>
              <a:t>Be prepared</a:t>
            </a:r>
          </a:p>
          <a:p>
            <a:pPr marL="342900" indent="-342900">
              <a:buFont typeface="+mj-lt"/>
              <a:buAutoNum type="arabicPeriod"/>
            </a:pPr>
            <a:r>
              <a:rPr lang="en-US" sz="5400" dirty="0" smtClean="0">
                <a:solidFill>
                  <a:schemeClr val="tx1"/>
                </a:solidFill>
              </a:rPr>
              <a:t>I will do my best</a:t>
            </a:r>
            <a:endParaRPr lang="en-US" sz="5400" dirty="0">
              <a:solidFill>
                <a:schemeClr val="tx1"/>
              </a:solidFill>
            </a:endParaRPr>
          </a:p>
        </p:txBody>
      </p:sp>
    </p:spTree>
    <p:extLst>
      <p:ext uri="{BB962C8B-B14F-4D97-AF65-F5344CB8AC3E}">
        <p14:creationId xmlns:p14="http://schemas.microsoft.com/office/powerpoint/2010/main" xmlns="" val="4193989704"/>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257300" y="2293353"/>
            <a:ext cx="6553200" cy="1323439"/>
          </a:xfrm>
          <a:prstGeom prst="rect">
            <a:avLst/>
          </a:prstGeom>
          <a:noFill/>
        </p:spPr>
        <p:txBody>
          <a:bodyPr wrap="square" rtlCol="0">
            <a:spAutoFit/>
          </a:bodyPr>
          <a:lstStyle/>
          <a:p>
            <a:pPr algn="ctr"/>
            <a:r>
              <a:rPr lang="en-US" sz="8000" dirty="0" smtClean="0"/>
              <a:t>The End</a:t>
            </a:r>
            <a:endParaRPr lang="en-US" sz="8000" dirty="0"/>
          </a:p>
        </p:txBody>
      </p:sp>
      <p:sp>
        <p:nvSpPr>
          <p:cNvPr id="3" name="TextBox 2"/>
          <p:cNvSpPr txBox="1"/>
          <p:nvPr/>
        </p:nvSpPr>
        <p:spPr>
          <a:xfrm>
            <a:off x="228600" y="4191000"/>
            <a:ext cx="8534400" cy="707886"/>
          </a:xfrm>
          <a:prstGeom prst="rect">
            <a:avLst/>
          </a:prstGeom>
          <a:noFill/>
        </p:spPr>
        <p:txBody>
          <a:bodyPr wrap="square" rtlCol="0">
            <a:spAutoFit/>
          </a:bodyPr>
          <a:lstStyle/>
          <a:p>
            <a:r>
              <a:rPr lang="en-US" sz="2000" dirty="0" smtClean="0"/>
              <a:t>Questions?</a:t>
            </a:r>
          </a:p>
          <a:p>
            <a:r>
              <a:rPr lang="en-US" sz="2000" dirty="0" smtClean="0"/>
              <a:t>Feel free to send notes/questions/comments to sjones@sqlservercentral.com</a:t>
            </a:r>
            <a:endParaRPr lang="en-US" sz="2000" dirty="0"/>
          </a:p>
        </p:txBody>
      </p:sp>
    </p:spTree>
    <p:extLst>
      <p:ext uri="{BB962C8B-B14F-4D97-AF65-F5344CB8AC3E}">
        <p14:creationId xmlns:p14="http://schemas.microsoft.com/office/powerpoint/2010/main" xmlns="" val="3977484544"/>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609600"/>
            <a:ext cx="7543800" cy="1015663"/>
          </a:xfrm>
          <a:prstGeom prst="rect">
            <a:avLst/>
          </a:prstGeom>
          <a:noFill/>
        </p:spPr>
        <p:txBody>
          <a:bodyPr wrap="square" rtlCol="0">
            <a:spAutoFit/>
          </a:bodyPr>
          <a:lstStyle/>
          <a:p>
            <a:r>
              <a:rPr lang="en-US" sz="6000" dirty="0" smtClean="0"/>
              <a:t>References</a:t>
            </a:r>
            <a:endParaRPr lang="en-US" sz="6000" dirty="0"/>
          </a:p>
        </p:txBody>
      </p:sp>
      <p:sp>
        <p:nvSpPr>
          <p:cNvPr id="3" name="TextBox 2"/>
          <p:cNvSpPr txBox="1"/>
          <p:nvPr/>
        </p:nvSpPr>
        <p:spPr>
          <a:xfrm>
            <a:off x="438615" y="1610395"/>
            <a:ext cx="7772400" cy="6463308"/>
          </a:xfrm>
          <a:prstGeom prst="rect">
            <a:avLst/>
          </a:prstGeom>
          <a:noFill/>
        </p:spPr>
        <p:txBody>
          <a:bodyPr wrap="square" rtlCol="0">
            <a:spAutoFit/>
          </a:bodyPr>
          <a:lstStyle/>
          <a:p>
            <a:pPr>
              <a:buFont typeface="Arial" pitchFamily="34" charset="0"/>
              <a:buChar char="•"/>
            </a:pPr>
            <a:r>
              <a:rPr lang="en-US" dirty="0" smtClean="0"/>
              <a:t>Ola </a:t>
            </a:r>
            <a:r>
              <a:rPr lang="en-US" dirty="0" err="1" smtClean="0"/>
              <a:t>Hallengren’s</a:t>
            </a:r>
            <a:r>
              <a:rPr lang="en-US" dirty="0" smtClean="0"/>
              <a:t> </a:t>
            </a:r>
            <a:r>
              <a:rPr lang="en-US" b="1" dirty="0" smtClean="0"/>
              <a:t>SQL Server 2005 &amp; 2008 - Backup, Integrity Check &amp; Index Optimization -  </a:t>
            </a:r>
            <a:r>
              <a:rPr lang="en-US" b="1" dirty="0" smtClean="0">
                <a:hlinkClick r:id="rId2"/>
              </a:rPr>
              <a:t>http://www.sqlservercentral.com/scripts/Backup+%2f+Restore/62380/</a:t>
            </a:r>
            <a:endParaRPr lang="en-US" b="1" dirty="0" smtClean="0"/>
          </a:p>
          <a:p>
            <a:pPr>
              <a:buFont typeface="Arial" pitchFamily="34" charset="0"/>
              <a:buChar char="•"/>
            </a:pPr>
            <a:r>
              <a:rPr lang="en-US" b="1" dirty="0" smtClean="0"/>
              <a:t>Michelle </a:t>
            </a:r>
            <a:r>
              <a:rPr lang="en-US" b="1" dirty="0" err="1" smtClean="0"/>
              <a:t>Ufford’s</a:t>
            </a:r>
            <a:r>
              <a:rPr lang="en-US" b="1" dirty="0" smtClean="0"/>
              <a:t> Index Defrag - </a:t>
            </a:r>
            <a:r>
              <a:rPr lang="en-US" b="1" dirty="0" smtClean="0">
                <a:hlinkClick r:id="rId3"/>
              </a:rPr>
              <a:t>http://sqlfool.com/2010/04/index-defrag-script-v4-0/</a:t>
            </a:r>
            <a:endParaRPr lang="en-US" b="1" dirty="0" smtClean="0"/>
          </a:p>
          <a:p>
            <a:pPr>
              <a:buFont typeface="Arial" pitchFamily="34" charset="0"/>
              <a:buChar char="•"/>
            </a:pPr>
            <a:r>
              <a:rPr lang="en-US" b="1" dirty="0" smtClean="0"/>
              <a:t>Understanding SQL Server Backups - </a:t>
            </a:r>
            <a:r>
              <a:rPr lang="en-US" b="1" dirty="0" smtClean="0">
                <a:hlinkClick r:id="rId4"/>
              </a:rPr>
              <a:t>http://technet.microsoft.com/en-us/magazine/2009.07.sqlbackup.aspx</a:t>
            </a:r>
            <a:endParaRPr lang="en-US" b="1" dirty="0" smtClean="0"/>
          </a:p>
          <a:p>
            <a:pPr>
              <a:buFont typeface="Arial" pitchFamily="34" charset="0"/>
              <a:buChar char="•"/>
            </a:pPr>
            <a:r>
              <a:rPr lang="en-US" b="1" dirty="0" smtClean="0"/>
              <a:t> Full File Backups - </a:t>
            </a:r>
            <a:r>
              <a:rPr lang="en-US" b="1" dirty="0" smtClean="0">
                <a:hlinkClick r:id="rId5"/>
              </a:rPr>
              <a:t>http://msdn.microsoft.com/en-us/library/ms189860%28v=SQL.105%29.aspx</a:t>
            </a:r>
            <a:endParaRPr lang="en-US" b="1" dirty="0" smtClean="0"/>
          </a:p>
          <a:p>
            <a:pPr>
              <a:buFont typeface="Arial" pitchFamily="34" charset="0"/>
              <a:buChar char="•"/>
            </a:pPr>
            <a:r>
              <a:rPr lang="en-US" b="1" dirty="0" smtClean="0"/>
              <a:t> Paul Randal’s Corruption Posts - </a:t>
            </a:r>
            <a:r>
              <a:rPr lang="en-US" b="1" dirty="0" smtClean="0">
                <a:hlinkClick r:id="rId6"/>
              </a:rPr>
              <a:t>http://www.sqlskills.com/BLOGS/PAUL/category/Corruption.aspx</a:t>
            </a:r>
            <a:endParaRPr lang="en-US" b="1" dirty="0" smtClean="0"/>
          </a:p>
          <a:p>
            <a:pPr>
              <a:buFont typeface="Arial" pitchFamily="34" charset="0"/>
              <a:buChar char="•"/>
            </a:pPr>
            <a:r>
              <a:rPr lang="en-US" b="1" dirty="0"/>
              <a:t> </a:t>
            </a:r>
            <a:r>
              <a:rPr lang="en-US" b="1" dirty="0" smtClean="0"/>
              <a:t>BACKUP </a:t>
            </a:r>
            <a:r>
              <a:rPr lang="en-US" b="1" dirty="0"/>
              <a:t> - </a:t>
            </a:r>
            <a:r>
              <a:rPr lang="en-US" b="1" dirty="0">
                <a:hlinkClick r:id="rId7"/>
              </a:rPr>
              <a:t>http://</a:t>
            </a:r>
            <a:r>
              <a:rPr lang="en-US" b="1" dirty="0" smtClean="0">
                <a:hlinkClick r:id="rId7"/>
              </a:rPr>
              <a:t>msdn.microsoft.com/en-us/library/ms186865.aspx</a:t>
            </a:r>
            <a:r>
              <a:rPr lang="en-US" b="1" dirty="0" smtClean="0"/>
              <a:t> </a:t>
            </a:r>
          </a:p>
          <a:p>
            <a:pPr>
              <a:buFont typeface="Arial" pitchFamily="34" charset="0"/>
              <a:buChar char="•"/>
            </a:pPr>
            <a:r>
              <a:rPr lang="en-US" b="1" dirty="0"/>
              <a:t> RESTORE - </a:t>
            </a:r>
            <a:r>
              <a:rPr lang="en-US" b="1" dirty="0">
                <a:hlinkClick r:id="rId8"/>
              </a:rPr>
              <a:t>http://</a:t>
            </a:r>
            <a:r>
              <a:rPr lang="en-US" b="1" dirty="0" smtClean="0">
                <a:hlinkClick r:id="rId8"/>
              </a:rPr>
              <a:t>msdn.microsoft.com/en-us/library/ms186858.aspx</a:t>
            </a:r>
            <a:endParaRPr lang="en-US" b="1" dirty="0" smtClean="0"/>
          </a:p>
          <a:p>
            <a:pPr>
              <a:buFont typeface="Arial" pitchFamily="34" charset="0"/>
              <a:buChar char="•"/>
            </a:pPr>
            <a:r>
              <a:rPr lang="en-US" b="1" dirty="0" smtClean="0"/>
              <a:t> RTO - </a:t>
            </a:r>
            <a:r>
              <a:rPr lang="en-US" b="1" dirty="0" smtClean="0">
                <a:hlinkClick r:id="rId9"/>
              </a:rPr>
              <a:t>http://en.wikipedia.org/wiki/Recovery_time_objective</a:t>
            </a:r>
            <a:r>
              <a:rPr lang="en-US" b="1" dirty="0" smtClean="0"/>
              <a:t> </a:t>
            </a:r>
          </a:p>
          <a:p>
            <a:pPr>
              <a:buFont typeface="Arial" pitchFamily="34" charset="0"/>
              <a:buChar char="•"/>
            </a:pPr>
            <a:r>
              <a:rPr lang="en-US" b="1" dirty="0" smtClean="0"/>
              <a:t> RPO - </a:t>
            </a:r>
            <a:r>
              <a:rPr lang="en-US" b="1" dirty="0" smtClean="0">
                <a:hlinkClick r:id="rId10"/>
              </a:rPr>
              <a:t>http://en.wikipedia.org/wiki/Recovery_point_objective</a:t>
            </a:r>
            <a:r>
              <a:rPr lang="en-US" b="1" dirty="0" smtClean="0"/>
              <a:t> </a:t>
            </a:r>
          </a:p>
          <a:p>
            <a:pPr>
              <a:buFont typeface="Arial" pitchFamily="34" charset="0"/>
              <a:buChar char="•"/>
            </a:pPr>
            <a:r>
              <a:rPr lang="en-US" b="1" dirty="0" smtClean="0"/>
              <a:t> Run Book - </a:t>
            </a:r>
            <a:r>
              <a:rPr lang="en-US" b="1" dirty="0" smtClean="0">
                <a:hlinkClick r:id="rId11"/>
              </a:rPr>
              <a:t>http://en.wikipedia.org/wiki/Runbook</a:t>
            </a:r>
            <a:endParaRPr lang="en-US" b="1" dirty="0" smtClean="0"/>
          </a:p>
          <a:p>
            <a:pPr>
              <a:buFont typeface="Arial" pitchFamily="34" charset="0"/>
              <a:buChar char="•"/>
            </a:pPr>
            <a:r>
              <a:rPr lang="en-US" b="1" dirty="0" smtClean="0"/>
              <a:t> What is a </a:t>
            </a:r>
            <a:r>
              <a:rPr lang="en-US" b="1" dirty="0" err="1" smtClean="0"/>
              <a:t>Runbook</a:t>
            </a:r>
            <a:r>
              <a:rPr lang="en-US" b="1" dirty="0" smtClean="0"/>
              <a:t>? - </a:t>
            </a:r>
            <a:r>
              <a:rPr lang="en-US" b="1" dirty="0" smtClean="0">
                <a:hlinkClick r:id="rId12"/>
              </a:rPr>
              <a:t>http://bwunder.com/SQLRunbook.aspx</a:t>
            </a:r>
            <a:endParaRPr lang="en-US" b="1" dirty="0" smtClean="0"/>
          </a:p>
          <a:p>
            <a:endParaRPr lang="en-US" b="1" dirty="0" smtClean="0"/>
          </a:p>
          <a:p>
            <a:pPr>
              <a:buFont typeface="Arial" pitchFamily="34" charset="0"/>
              <a:buChar char="•"/>
            </a:pPr>
            <a:endParaRPr lang="en-US" b="1" dirty="0" smtClean="0"/>
          </a:p>
          <a:p>
            <a:pPr>
              <a:buFont typeface="Arial" pitchFamily="34" charset="0"/>
              <a:buChar char="•"/>
            </a:pPr>
            <a:endParaRPr lang="en-US" b="1" dirty="0" smtClean="0"/>
          </a:p>
          <a:p>
            <a:pPr>
              <a:buFont typeface="Arial" pitchFamily="34" charset="0"/>
              <a:buChar char="•"/>
            </a:pPr>
            <a:endParaRPr lang="en-US" b="1" dirty="0" smtClean="0"/>
          </a:p>
          <a:p>
            <a:endParaRPr lang="en-US" b="1" dirty="0" smtClean="0"/>
          </a:p>
          <a:p>
            <a:endParaRPr lang="en-US" dirty="0"/>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609600"/>
            <a:ext cx="7543800" cy="1015663"/>
          </a:xfrm>
          <a:prstGeom prst="rect">
            <a:avLst/>
          </a:prstGeom>
          <a:noFill/>
        </p:spPr>
        <p:txBody>
          <a:bodyPr wrap="square" rtlCol="0">
            <a:spAutoFit/>
          </a:bodyPr>
          <a:lstStyle/>
          <a:p>
            <a:pPr algn="ctr"/>
            <a:r>
              <a:rPr lang="en-US" sz="6000" dirty="0" smtClean="0"/>
              <a:t>References</a:t>
            </a:r>
            <a:endParaRPr lang="en-US" sz="6000" dirty="0"/>
          </a:p>
        </p:txBody>
      </p:sp>
      <p:sp>
        <p:nvSpPr>
          <p:cNvPr id="3" name="TextBox 2"/>
          <p:cNvSpPr txBox="1"/>
          <p:nvPr/>
        </p:nvSpPr>
        <p:spPr>
          <a:xfrm>
            <a:off x="438615" y="1610395"/>
            <a:ext cx="7772400" cy="7294305"/>
          </a:xfrm>
          <a:prstGeom prst="rect">
            <a:avLst/>
          </a:prstGeom>
          <a:noFill/>
        </p:spPr>
        <p:txBody>
          <a:bodyPr wrap="square" rtlCol="0">
            <a:spAutoFit/>
          </a:bodyPr>
          <a:lstStyle/>
          <a:p>
            <a:pPr>
              <a:buFont typeface="Arial" pitchFamily="34" charset="0"/>
              <a:buChar char="•"/>
            </a:pPr>
            <a:r>
              <a:rPr lang="en-US" dirty="0" smtClean="0"/>
              <a:t> </a:t>
            </a:r>
            <a:r>
              <a:rPr lang="en-US" b="1" dirty="0" smtClean="0"/>
              <a:t> Backing Up and Restoring Databases in SQL Server (BOL) - </a:t>
            </a:r>
            <a:r>
              <a:rPr lang="en-US" b="1" dirty="0" smtClean="0">
                <a:hlinkClick r:id="rId2"/>
              </a:rPr>
              <a:t>http://msdn.microsoft.com/en-us/library/ms187048%28v=SQL.100%29.aspx</a:t>
            </a:r>
            <a:endParaRPr lang="en-US" b="1" dirty="0" smtClean="0"/>
          </a:p>
          <a:p>
            <a:pPr>
              <a:buFont typeface="Arial" pitchFamily="34" charset="0"/>
              <a:buChar char="•"/>
            </a:pPr>
            <a:r>
              <a:rPr lang="en-US" dirty="0" smtClean="0"/>
              <a:t> </a:t>
            </a:r>
            <a:r>
              <a:rPr lang="en-US" dirty="0" smtClean="0">
                <a:hlinkClick r:id="rId3"/>
              </a:rPr>
              <a:t>Proven SQL Server Architectures for High Availability and Disaster Recovery</a:t>
            </a:r>
            <a:endParaRPr lang="en-US" dirty="0" smtClean="0"/>
          </a:p>
          <a:p>
            <a:pPr>
              <a:buFont typeface="Arial" pitchFamily="34" charset="0"/>
              <a:buChar char="•"/>
            </a:pPr>
            <a:r>
              <a:rPr lang="en-US" b="1" dirty="0" smtClean="0"/>
              <a:t> </a:t>
            </a:r>
            <a:r>
              <a:rPr lang="en-US" dirty="0" smtClean="0">
                <a:hlinkClick r:id="rId4" tooltip="Partial Database Availability &amp; Online Piecemeal Restore"/>
              </a:rPr>
              <a:t>Partial Database Availability &amp; Online Piecemeal Restore</a:t>
            </a:r>
            <a:r>
              <a:rPr lang="en-US" dirty="0" smtClean="0"/>
              <a:t>  (video)</a:t>
            </a:r>
          </a:p>
          <a:p>
            <a:pPr>
              <a:buFont typeface="Arial" pitchFamily="34" charset="0"/>
              <a:buChar char="•"/>
            </a:pPr>
            <a:r>
              <a:rPr lang="en-US" b="1" dirty="0" smtClean="0"/>
              <a:t> </a:t>
            </a:r>
            <a:r>
              <a:rPr lang="en-US" dirty="0" smtClean="0">
                <a:hlinkClick r:id="rId5" tooltip="Designing an Availablity Strategy"/>
              </a:rPr>
              <a:t>Designing an </a:t>
            </a:r>
            <a:r>
              <a:rPr lang="en-US" dirty="0" err="1" smtClean="0">
                <a:hlinkClick r:id="rId5" tooltip="Designing an Availablity Strategy"/>
              </a:rPr>
              <a:t>Availablity</a:t>
            </a:r>
            <a:r>
              <a:rPr lang="en-US" dirty="0" smtClean="0">
                <a:hlinkClick r:id="rId5" tooltip="Designing an Availablity Strategy"/>
              </a:rPr>
              <a:t> Strategy</a:t>
            </a:r>
            <a:r>
              <a:rPr lang="en-US" dirty="0" smtClean="0"/>
              <a:t>  (video)</a:t>
            </a:r>
          </a:p>
          <a:p>
            <a:pPr>
              <a:buFont typeface="Arial" pitchFamily="34" charset="0"/>
              <a:buChar char="•"/>
            </a:pPr>
            <a:r>
              <a:rPr lang="en-US" b="1" dirty="0" smtClean="0"/>
              <a:t> SQL Backup Pro - </a:t>
            </a:r>
            <a:r>
              <a:rPr lang="en-US" b="1" dirty="0" smtClean="0">
                <a:hlinkClick r:id="rId6"/>
              </a:rPr>
              <a:t>http://www.red-gate.com/products/dba/sql-backup/</a:t>
            </a:r>
            <a:r>
              <a:rPr lang="en-US" b="1" dirty="0" smtClean="0"/>
              <a:t> </a:t>
            </a:r>
          </a:p>
          <a:p>
            <a:pPr>
              <a:buFont typeface="Arial" pitchFamily="34" charset="0"/>
              <a:buChar char="•"/>
            </a:pPr>
            <a:r>
              <a:rPr lang="en-US" b="1" dirty="0" smtClean="0"/>
              <a:t> SQL Data Compare - </a:t>
            </a:r>
            <a:r>
              <a:rPr lang="en-US" b="1" dirty="0" smtClean="0">
                <a:hlinkClick r:id="rId7"/>
              </a:rPr>
              <a:t>http://www.red-gate.com/products/sql-development/sql-data-compare/</a:t>
            </a:r>
            <a:r>
              <a:rPr lang="en-US" b="1" dirty="0" smtClean="0"/>
              <a:t> </a:t>
            </a:r>
          </a:p>
          <a:p>
            <a:pPr>
              <a:buFont typeface="Arial" pitchFamily="34" charset="0"/>
              <a:buChar char="•"/>
            </a:pPr>
            <a:r>
              <a:rPr lang="en-US" b="1" dirty="0" smtClean="0"/>
              <a:t> SQL Virtual Restore - </a:t>
            </a:r>
            <a:r>
              <a:rPr lang="en-US" b="1" dirty="0" smtClean="0">
                <a:hlinkClick r:id="rId8"/>
              </a:rPr>
              <a:t>http://www.red-gate.com/products/dba/sql-virtual-restore/</a:t>
            </a:r>
            <a:r>
              <a:rPr lang="en-US" b="1" dirty="0" smtClean="0"/>
              <a:t> </a:t>
            </a:r>
          </a:p>
          <a:p>
            <a:pPr>
              <a:buFont typeface="Arial" pitchFamily="34" charset="0"/>
              <a:buChar char="•"/>
            </a:pPr>
            <a:r>
              <a:rPr lang="en-US" b="1" dirty="0" smtClean="0"/>
              <a:t> </a:t>
            </a:r>
            <a:r>
              <a:rPr lang="en-US" b="1" dirty="0"/>
              <a:t>Mirrored Backup Fails (Item  30-12) - </a:t>
            </a:r>
            <a:r>
              <a:rPr lang="en-US" b="1" dirty="0">
                <a:hlinkClick r:id="rId9"/>
              </a:rPr>
              <a:t>http://</a:t>
            </a:r>
            <a:r>
              <a:rPr lang="en-US" b="1" dirty="0" smtClean="0">
                <a:hlinkClick r:id="rId9"/>
              </a:rPr>
              <a:t>www.sqlskills.com/BLOGS/PAUL/category/Database-Mirroring.aspx</a:t>
            </a:r>
            <a:endParaRPr lang="en-US" b="1" dirty="0" smtClean="0"/>
          </a:p>
          <a:p>
            <a:pPr>
              <a:buFont typeface="Arial" pitchFamily="34" charset="0"/>
              <a:buChar char="•"/>
            </a:pPr>
            <a:r>
              <a:rPr lang="en-US" b="1" dirty="0"/>
              <a:t> Backup SMK - </a:t>
            </a:r>
            <a:r>
              <a:rPr lang="en-US" b="1" dirty="0">
                <a:hlinkClick r:id="rId10"/>
              </a:rPr>
              <a:t>http://</a:t>
            </a:r>
            <a:r>
              <a:rPr lang="en-US" b="1" dirty="0" smtClean="0">
                <a:hlinkClick r:id="rId10"/>
              </a:rPr>
              <a:t>technet.microsoft.com/en-us/library/aa337561.aspx</a:t>
            </a:r>
            <a:endParaRPr lang="en-US" b="1" dirty="0" smtClean="0"/>
          </a:p>
          <a:p>
            <a:pPr>
              <a:buFont typeface="Arial" pitchFamily="34" charset="0"/>
              <a:buChar char="•"/>
            </a:pPr>
            <a:r>
              <a:rPr lang="en-US" b="1" dirty="0"/>
              <a:t> Restore SMK - </a:t>
            </a:r>
            <a:r>
              <a:rPr lang="en-US" b="1" dirty="0">
                <a:hlinkClick r:id="rId11"/>
              </a:rPr>
              <a:t>http://</a:t>
            </a:r>
            <a:r>
              <a:rPr lang="en-US" b="1" dirty="0" smtClean="0">
                <a:hlinkClick r:id="rId11"/>
              </a:rPr>
              <a:t>technet.microsoft.com/en-us/library/aa337510.aspx</a:t>
            </a:r>
            <a:endParaRPr lang="en-US" b="1" dirty="0" smtClean="0"/>
          </a:p>
          <a:p>
            <a:pPr>
              <a:buFont typeface="Arial" pitchFamily="34" charset="0"/>
              <a:buChar char="•"/>
            </a:pPr>
            <a:r>
              <a:rPr lang="en-US" b="1" dirty="0"/>
              <a:t> Backup DMK - </a:t>
            </a:r>
            <a:r>
              <a:rPr lang="en-US" b="1" dirty="0">
                <a:hlinkClick r:id="rId12"/>
              </a:rPr>
              <a:t>http://</a:t>
            </a:r>
            <a:r>
              <a:rPr lang="en-US" b="1" dirty="0" smtClean="0">
                <a:hlinkClick r:id="rId12"/>
              </a:rPr>
              <a:t>technet.microsoft.com/en-us/library/aa337546.aspx</a:t>
            </a:r>
            <a:endParaRPr lang="en-US" b="1" dirty="0" smtClean="0"/>
          </a:p>
          <a:p>
            <a:pPr>
              <a:buFont typeface="Arial" pitchFamily="34" charset="0"/>
              <a:buChar char="•"/>
            </a:pPr>
            <a:r>
              <a:rPr lang="en-US" b="1" dirty="0"/>
              <a:t> Restore DMK - </a:t>
            </a:r>
            <a:r>
              <a:rPr lang="en-US" b="1" dirty="0">
                <a:hlinkClick r:id="rId13"/>
              </a:rPr>
              <a:t>http://</a:t>
            </a:r>
            <a:r>
              <a:rPr lang="en-US" b="1" dirty="0" smtClean="0">
                <a:hlinkClick r:id="rId13"/>
              </a:rPr>
              <a:t>technet.microsoft.com/en-us/library/aa337511.aspx</a:t>
            </a:r>
            <a:endParaRPr lang="en-US" b="1" dirty="0" smtClean="0"/>
          </a:p>
          <a:p>
            <a:pPr>
              <a:buFont typeface="Arial" pitchFamily="34" charset="0"/>
              <a:buChar char="•"/>
            </a:pPr>
            <a:r>
              <a:rPr lang="en-US" b="1" dirty="0"/>
              <a:t> TDE and Keys - </a:t>
            </a:r>
            <a:r>
              <a:rPr lang="en-US" b="1" dirty="0">
                <a:hlinkClick r:id="rId14"/>
              </a:rPr>
              <a:t>http://www.bradmcgehee.com/2008/09/sql-server-2008-transparent-data-encryption</a:t>
            </a:r>
            <a:r>
              <a:rPr lang="en-US" b="1" dirty="0" smtClean="0">
                <a:hlinkClick r:id="rId14"/>
              </a:rPr>
              <a:t>/</a:t>
            </a:r>
            <a:endParaRPr lang="en-US" b="1" dirty="0" smtClean="0"/>
          </a:p>
          <a:p>
            <a:pPr>
              <a:buFont typeface="Arial" pitchFamily="34" charset="0"/>
              <a:buChar char="•"/>
            </a:pPr>
            <a:endParaRPr lang="en-US" b="1" dirty="0" smtClean="0"/>
          </a:p>
          <a:p>
            <a:pPr>
              <a:buFont typeface="Arial" pitchFamily="34" charset="0"/>
              <a:buChar char="•"/>
            </a:pPr>
            <a:endParaRPr lang="en-US" b="1" dirty="0" smtClean="0"/>
          </a:p>
          <a:p>
            <a:endParaRPr lang="en-US" b="1" dirty="0" smtClean="0"/>
          </a:p>
          <a:p>
            <a:pPr>
              <a:buFont typeface="Arial" pitchFamily="34" charset="0"/>
              <a:buChar char="•"/>
            </a:pPr>
            <a:endParaRPr lang="en-US" b="1" dirty="0" smtClean="0"/>
          </a:p>
          <a:p>
            <a:pPr>
              <a:buFont typeface="Arial" pitchFamily="34" charset="0"/>
              <a:buChar char="•"/>
            </a:pPr>
            <a:endParaRPr lang="en-US" b="1" dirty="0" smtClean="0"/>
          </a:p>
          <a:p>
            <a:pPr>
              <a:buFont typeface="Arial" pitchFamily="34" charset="0"/>
              <a:buChar char="•"/>
            </a:pPr>
            <a:endParaRPr lang="en-US" b="1" dirty="0" smtClean="0"/>
          </a:p>
          <a:p>
            <a:endParaRPr lang="en-US" b="1" dirty="0" smtClean="0"/>
          </a:p>
          <a:p>
            <a:endParaRPr lang="en-US" dirty="0"/>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457200"/>
            <a:ext cx="3581400" cy="584775"/>
          </a:xfrm>
          <a:prstGeom prst="rect">
            <a:avLst/>
          </a:prstGeom>
          <a:noFill/>
        </p:spPr>
        <p:txBody>
          <a:bodyPr wrap="square" rtlCol="0">
            <a:spAutoFit/>
          </a:bodyPr>
          <a:lstStyle/>
          <a:p>
            <a:r>
              <a:rPr lang="en-US" sz="3200" dirty="0" smtClean="0"/>
              <a:t>Image credits</a:t>
            </a:r>
            <a:endParaRPr lang="en-US" sz="3200" dirty="0"/>
          </a:p>
        </p:txBody>
      </p:sp>
      <p:sp>
        <p:nvSpPr>
          <p:cNvPr id="3" name="TextBox 2"/>
          <p:cNvSpPr txBox="1"/>
          <p:nvPr/>
        </p:nvSpPr>
        <p:spPr>
          <a:xfrm>
            <a:off x="685800" y="1447800"/>
            <a:ext cx="7467600" cy="3970318"/>
          </a:xfrm>
          <a:prstGeom prst="rect">
            <a:avLst/>
          </a:prstGeom>
          <a:noFill/>
        </p:spPr>
        <p:txBody>
          <a:bodyPr wrap="square" rtlCol="0">
            <a:spAutoFit/>
          </a:bodyPr>
          <a:lstStyle/>
          <a:p>
            <a:pPr marL="285750" indent="-285750">
              <a:buFont typeface="Arial" pitchFamily="34" charset="0"/>
              <a:buChar char="•"/>
            </a:pPr>
            <a:r>
              <a:rPr lang="en-US" dirty="0" smtClean="0"/>
              <a:t>Boy </a:t>
            </a:r>
            <a:r>
              <a:rPr lang="en-US" dirty="0"/>
              <a:t>Scout Emblem: http://www.scouting.org/</a:t>
            </a:r>
          </a:p>
          <a:p>
            <a:pPr marL="285750" indent="-285750">
              <a:buFont typeface="Arial" pitchFamily="34" charset="0"/>
              <a:buChar char="•"/>
            </a:pPr>
            <a:r>
              <a:rPr lang="en-US" dirty="0" smtClean="0"/>
              <a:t>XBOX Red Ring </a:t>
            </a:r>
            <a:r>
              <a:rPr lang="en-US" dirty="0"/>
              <a:t>of Death: http://www.flickr.com/photos/esasse/1527535844/</a:t>
            </a:r>
          </a:p>
          <a:p>
            <a:pPr marL="285750" indent="-285750">
              <a:buFont typeface="Arial" pitchFamily="34" charset="0"/>
              <a:buChar char="•"/>
            </a:pPr>
            <a:r>
              <a:rPr lang="en-US" dirty="0"/>
              <a:t>Clean Room: http://www.flickr.com/photos/brookhavenlab/3119988763/</a:t>
            </a:r>
          </a:p>
          <a:p>
            <a:pPr marL="285750" indent="-285750">
              <a:buFont typeface="Arial" pitchFamily="34" charset="0"/>
              <a:buChar char="•"/>
            </a:pPr>
            <a:r>
              <a:rPr lang="en-US" dirty="0" smtClean="0"/>
              <a:t>Emergency Room</a:t>
            </a:r>
            <a:r>
              <a:rPr lang="en-US" dirty="0"/>
              <a:t>: http://www.flickr.com/photos/andrewbain/521869846/</a:t>
            </a:r>
            <a:endParaRPr lang="en-US" dirty="0" smtClean="0"/>
          </a:p>
          <a:p>
            <a:pPr marL="285750" indent="-285750">
              <a:buFont typeface="Arial" pitchFamily="34" charset="0"/>
              <a:buChar char="•"/>
            </a:pPr>
            <a:r>
              <a:rPr lang="en-US" dirty="0" smtClean="0"/>
              <a:t>Floppy disks </a:t>
            </a:r>
            <a:r>
              <a:rPr lang="en-US" dirty="0"/>
              <a:t>: http://www.flickr.com/photos/fdecomite/4963106794/</a:t>
            </a:r>
            <a:endParaRPr lang="en-US" dirty="0" smtClean="0"/>
          </a:p>
          <a:p>
            <a:pPr marL="285750" indent="-285750">
              <a:buFont typeface="Arial" pitchFamily="34" charset="0"/>
              <a:buChar char="•"/>
            </a:pPr>
            <a:r>
              <a:rPr lang="en-US" dirty="0" smtClean="0"/>
              <a:t>Prince 1999: </a:t>
            </a:r>
            <a:r>
              <a:rPr lang="en-US" dirty="0" smtClean="0">
                <a:hlinkClick r:id="rId2"/>
              </a:rPr>
              <a:t>http://www.prince.org</a:t>
            </a:r>
            <a:endParaRPr lang="en-US" dirty="0" smtClean="0"/>
          </a:p>
          <a:p>
            <a:pPr marL="285750" indent="-285750">
              <a:buFont typeface="Arial" pitchFamily="34" charset="0"/>
              <a:buChar char="•"/>
            </a:pPr>
            <a:r>
              <a:rPr lang="en-US" dirty="0"/>
              <a:t>You’re Fired: </a:t>
            </a:r>
            <a:r>
              <a:rPr lang="en-US" dirty="0">
                <a:hlinkClick r:id="rId3"/>
              </a:rPr>
              <a:t>http://www.flickr.com/photos/liam-manic/3428068335</a:t>
            </a:r>
            <a:r>
              <a:rPr lang="en-US" dirty="0" smtClean="0">
                <a:hlinkClick r:id="rId3"/>
              </a:rPr>
              <a:t>/</a:t>
            </a:r>
            <a:endParaRPr lang="en-US" dirty="0" smtClean="0"/>
          </a:p>
          <a:p>
            <a:pPr marL="285750" indent="-285750">
              <a:buFont typeface="Arial" pitchFamily="34" charset="0"/>
              <a:buChar char="•"/>
            </a:pPr>
            <a:r>
              <a:rPr lang="en-US" dirty="0"/>
              <a:t>Car accident: http://www.flickr.com/photos/27248028@N02/2574613540/</a:t>
            </a:r>
            <a:endParaRPr lang="en-US" dirty="0" smtClean="0"/>
          </a:p>
          <a:p>
            <a:pPr marL="285750" indent="-285750">
              <a:buFont typeface="Arial" pitchFamily="34" charset="0"/>
              <a:buChar char="•"/>
            </a:pPr>
            <a:r>
              <a:rPr lang="en-US" dirty="0" smtClean="0"/>
              <a:t>Big Ben</a:t>
            </a:r>
            <a:r>
              <a:rPr lang="en-US" dirty="0"/>
              <a:t>: </a:t>
            </a:r>
            <a:r>
              <a:rPr lang="en-US" dirty="0">
                <a:hlinkClick r:id="rId4"/>
              </a:rPr>
              <a:t>http://www.flickr.com/photos/mrgiles/179848691</a:t>
            </a:r>
            <a:r>
              <a:rPr lang="en-US" dirty="0" smtClean="0">
                <a:hlinkClick r:id="rId4"/>
              </a:rPr>
              <a:t>/</a:t>
            </a:r>
            <a:endParaRPr lang="en-US" dirty="0" smtClean="0"/>
          </a:p>
          <a:p>
            <a:pPr marL="285750" indent="-285750">
              <a:buFont typeface="Arial" pitchFamily="34" charset="0"/>
              <a:buChar char="•"/>
            </a:pPr>
            <a:r>
              <a:rPr lang="en-US" dirty="0" smtClean="0"/>
              <a:t>Run Book: </a:t>
            </a:r>
            <a:r>
              <a:rPr lang="en-US" dirty="0">
                <a:hlinkClick r:id="rId5"/>
              </a:rPr>
              <a:t>http://</a:t>
            </a:r>
            <a:r>
              <a:rPr lang="en-US" dirty="0" smtClean="0">
                <a:hlinkClick r:id="rId5"/>
              </a:rPr>
              <a:t>www.flickr.com/photos/acaben/11518666</a:t>
            </a:r>
            <a:endParaRPr lang="en-US" dirty="0" smtClean="0"/>
          </a:p>
          <a:p>
            <a:pPr marL="285750" indent="-285750">
              <a:buFont typeface="Arial" pitchFamily="34" charset="0"/>
              <a:buChar char="•"/>
            </a:pPr>
            <a:r>
              <a:rPr lang="en-US" dirty="0" smtClean="0"/>
              <a:t>Run Book 2: </a:t>
            </a:r>
            <a:r>
              <a:rPr lang="en-US" dirty="0">
                <a:hlinkClick r:id="rId6"/>
              </a:rPr>
              <a:t>http://www.flickr.com/photos/wysz/50915075</a:t>
            </a:r>
            <a:r>
              <a:rPr lang="en-US" dirty="0" smtClean="0">
                <a:hlinkClick r:id="rId6"/>
              </a:rPr>
              <a:t>/</a:t>
            </a:r>
            <a:endParaRPr lang="en-US" dirty="0" smtClean="0"/>
          </a:p>
          <a:p>
            <a:pPr marL="285750" indent="-285750">
              <a:buFont typeface="Arial" pitchFamily="34" charset="0"/>
              <a:buChar char="•"/>
            </a:pPr>
            <a:endParaRPr lang="en-US" dirty="0" smtClean="0"/>
          </a:p>
          <a:p>
            <a:endParaRPr lang="en-US" dirty="0"/>
          </a:p>
        </p:txBody>
      </p:sp>
    </p:spTree>
    <p:extLst>
      <p:ext uri="{BB962C8B-B14F-4D97-AF65-F5344CB8AC3E}">
        <p14:creationId xmlns:p14="http://schemas.microsoft.com/office/powerpoint/2010/main" xmlns="" val="235731309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3862</TotalTime>
  <Words>4035</Words>
  <Application>Microsoft Office PowerPoint</Application>
  <PresentationFormat>On-screen Show (4:3)</PresentationFormat>
  <Paragraphs>787</Paragraphs>
  <Slides>128</Slides>
  <Notes>2</Notes>
  <HiddenSlides>0</HiddenSlides>
  <MMClips>0</MMClips>
  <ScaleCrop>false</ScaleCrop>
  <HeadingPairs>
    <vt:vector size="4" baseType="variant">
      <vt:variant>
        <vt:lpstr>Theme</vt:lpstr>
      </vt:variant>
      <vt:variant>
        <vt:i4>1</vt:i4>
      </vt:variant>
      <vt:variant>
        <vt:lpstr>Slide Titles</vt:lpstr>
      </vt:variant>
      <vt:variant>
        <vt:i4>128</vt:i4>
      </vt:variant>
    </vt:vector>
  </HeadingPairs>
  <TitlesOfParts>
    <vt:vector size="129" baseType="lpstr">
      <vt:lpstr>Office Theme</vt:lpstr>
      <vt:lpstr>Preparation for Disaster</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Preparation for Diaster</dc:title>
  <dc:creator>sjones</dc:creator>
  <cp:lastModifiedBy>Steve</cp:lastModifiedBy>
  <cp:revision>170</cp:revision>
  <dcterms:created xsi:type="dcterms:W3CDTF">2006-08-16T00:00:00Z</dcterms:created>
  <dcterms:modified xsi:type="dcterms:W3CDTF">2011-10-24T18:31:31Z</dcterms:modified>
</cp:coreProperties>
</file>