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handoutMasterIdLst>
    <p:handoutMasterId r:id="rId78"/>
  </p:handout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334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24" r:id="rId65"/>
    <p:sldId id="325" r:id="rId66"/>
    <p:sldId id="326" r:id="rId67"/>
    <p:sldId id="261" r:id="rId68"/>
    <p:sldId id="262" r:id="rId69"/>
    <p:sldId id="327" r:id="rId70"/>
    <p:sldId id="328" r:id="rId71"/>
    <p:sldId id="329" r:id="rId72"/>
    <p:sldId id="330" r:id="rId73"/>
    <p:sldId id="331" r:id="rId74"/>
    <p:sldId id="332" r:id="rId75"/>
    <p:sldId id="333" r:id="rId7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158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4F17F-797E-F743-99C7-34FA65335D3C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E63A2-433C-2447-B893-859ADBD601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7222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6353FC-0869-45D3-95AF-CC29198471C2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65AC4-17B0-4E19-8496-B264E70A18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9346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46" y="465013"/>
            <a:ext cx="2618153" cy="1076351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484922" y="2215661"/>
            <a:ext cx="6828693" cy="9422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lang="en-US" sz="4000" b="0" dirty="0">
                <a:solidFill>
                  <a:schemeClr val="accent1"/>
                </a:solidFill>
                <a:latin typeface="Century Gothic"/>
                <a:cs typeface="Century Gothic"/>
              </a:defRPr>
            </a:lvl1pPr>
          </a:lstStyle>
          <a:p>
            <a:pPr marL="0" lvl="0"/>
            <a:r>
              <a:rPr lang="en-CA" dirty="0" smtClean="0"/>
              <a:t>Session Title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84922" y="3153697"/>
            <a:ext cx="6829737" cy="6049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rgbClr val="404040"/>
                </a:solidFill>
                <a:latin typeface="Century Gothic"/>
                <a:cs typeface="Century Gothic"/>
              </a:defRPr>
            </a:lvl1pPr>
          </a:lstStyle>
          <a:p>
            <a:pPr lvl="0"/>
            <a:r>
              <a:rPr lang="en-CA" dirty="0" smtClean="0"/>
              <a:t>Subtitle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3223846" y="6320692"/>
            <a:ext cx="5920154" cy="537308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60000">
                <a:schemeClr val="tx1">
                  <a:alpha val="87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6418386" y="6457462"/>
            <a:ext cx="219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  <a:latin typeface="Century Gothic"/>
                <a:cs typeface="Century Gothic"/>
              </a:rPr>
              <a:t>October 11-14, Seattle, WA </a:t>
            </a:r>
            <a:endParaRPr lang="en-US" sz="1200" dirty="0">
              <a:solidFill>
                <a:schemeClr val="bg1">
                  <a:lumMod val="75000"/>
                </a:schemeClr>
              </a:solidFill>
              <a:latin typeface="Century Gothic"/>
              <a:cs typeface="Century Gothic"/>
            </a:endParaRPr>
          </a:p>
        </p:txBody>
      </p:sp>
      <p:pic>
        <p:nvPicPr>
          <p:cNvPr id="13" name="Picture 12" descr="PASS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523" y="6467230"/>
            <a:ext cx="305388" cy="24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97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919B-8086-A446-88AC-82A53360B9A8}" type="datetime1">
              <a:rPr lang="en-US" smtClean="0"/>
              <a:pPr/>
              <a:t>10/14/2011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21076" y="6356350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accent6"/>
                </a:solidFill>
                <a:latin typeface="+mn-lt"/>
              </a:defRPr>
            </a:lvl1pPr>
          </a:lstStyle>
          <a:p>
            <a:r>
              <a:rPr lang="en-US" dirty="0" smtClean="0">
                <a:cs typeface="Arial"/>
              </a:rPr>
              <a:t>DBA 102 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cs typeface="Arial"/>
              </a:rPr>
              <a:t>|</a:t>
            </a:r>
            <a:r>
              <a:rPr lang="en-US" dirty="0" smtClean="0">
                <a:cs typeface="Arial"/>
              </a:rPr>
              <a:t>   Session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5550" y="6356350"/>
            <a:ext cx="461249" cy="365125"/>
          </a:xfrm>
        </p:spPr>
        <p:txBody>
          <a:bodyPr/>
          <a:lstStyle/>
          <a:p>
            <a:fld id="{D372AB51-BDCC-4F95-83CF-1CBB2D34E9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470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0687"/>
            <a:ext cx="4038600" cy="42154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0687"/>
            <a:ext cx="4038600" cy="42154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FE7F9-8083-E748-817B-BA33B8F783EF}" type="datetime1">
              <a:rPr lang="en-US" smtClean="0"/>
              <a:pPr/>
              <a:t>10/14/2011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2AB51-BDCC-4F95-83CF-1CBB2D34E9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21076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algn="r">
              <a:defRPr sz="1100">
                <a:solidFill>
                  <a:schemeClr val="accent6"/>
                </a:solidFill>
                <a:latin typeface="+mn-lt"/>
              </a:defRPr>
            </a:lvl1pPr>
          </a:lstStyle>
          <a:p>
            <a:r>
              <a:rPr lang="en-US" dirty="0" smtClean="0">
                <a:cs typeface="Arial"/>
              </a:rPr>
              <a:t>DBA 102 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cs typeface="Arial"/>
              </a:rPr>
              <a:t>|</a:t>
            </a:r>
            <a:r>
              <a:rPr lang="en-US" dirty="0" smtClean="0">
                <a:cs typeface="Arial"/>
              </a:rPr>
              <a:t>   Session Title</a:t>
            </a:r>
          </a:p>
        </p:txBody>
      </p:sp>
    </p:spTree>
    <p:extLst>
      <p:ext uri="{BB962C8B-B14F-4D97-AF65-F5344CB8AC3E}">
        <p14:creationId xmlns:p14="http://schemas.microsoft.com/office/powerpoint/2010/main" val="1551136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E189B-56FE-4942-B332-8893D378D900}" type="datetime1">
              <a:rPr lang="en-US" smtClean="0"/>
              <a:pPr/>
              <a:t>10/14/2011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2AB51-BDCC-4F95-83CF-1CBB2D34E9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21076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algn="r">
              <a:defRPr sz="1100">
                <a:solidFill>
                  <a:schemeClr val="accent6"/>
                </a:solidFill>
                <a:latin typeface="+mn-lt"/>
              </a:defRPr>
            </a:lvl1pPr>
          </a:lstStyle>
          <a:p>
            <a:r>
              <a:rPr lang="en-US" dirty="0" smtClean="0">
                <a:cs typeface="Arial"/>
              </a:rPr>
              <a:t>DBA 102 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cs typeface="Arial"/>
              </a:rPr>
              <a:t>|</a:t>
            </a:r>
            <a:r>
              <a:rPr lang="en-US" dirty="0" smtClean="0">
                <a:cs typeface="Arial"/>
              </a:rPr>
              <a:t>   Session Title</a:t>
            </a:r>
          </a:p>
        </p:txBody>
      </p:sp>
    </p:spTree>
    <p:extLst>
      <p:ext uri="{BB962C8B-B14F-4D97-AF65-F5344CB8AC3E}">
        <p14:creationId xmlns:p14="http://schemas.microsoft.com/office/powerpoint/2010/main" val="1890184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83C4-8D95-E442-B2A8-B1E36A080AB7}" type="datetime1">
              <a:rPr lang="en-US" smtClean="0"/>
              <a:pPr/>
              <a:t>10/14/2011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2AB51-BDCC-4F95-83CF-1CBB2D34E9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21076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algn="r">
              <a:defRPr sz="1100">
                <a:solidFill>
                  <a:schemeClr val="accent6"/>
                </a:solidFill>
                <a:latin typeface="+mn-lt"/>
              </a:defRPr>
            </a:lvl1pPr>
          </a:lstStyle>
          <a:p>
            <a:r>
              <a:rPr lang="en-US" dirty="0" smtClean="0">
                <a:cs typeface="Arial"/>
              </a:rPr>
              <a:t>DBA 102 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cs typeface="Arial"/>
              </a:rPr>
              <a:t>|</a:t>
            </a:r>
            <a:r>
              <a:rPr lang="en-US" dirty="0" smtClean="0">
                <a:cs typeface="Arial"/>
              </a:rPr>
              <a:t>   Session Title</a:t>
            </a:r>
          </a:p>
        </p:txBody>
      </p:sp>
    </p:spTree>
    <p:extLst>
      <p:ext uri="{BB962C8B-B14F-4D97-AF65-F5344CB8AC3E}">
        <p14:creationId xmlns:p14="http://schemas.microsoft.com/office/powerpoint/2010/main" val="1046210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ts val="3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05000"/>
            <a:ext cx="82296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marL="285750" lvl="1" indent="-285750" algn="l" defTabSz="457200" rtl="0" eaLnBrk="1" latinLnBrk="0" hangingPunct="1">
              <a:lnSpc>
                <a:spcPts val="25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Second level</a:t>
            </a:r>
          </a:p>
          <a:p>
            <a:pPr marL="538163" lvl="2" indent="-242888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dirty="0" smtClean="0"/>
              <a:t>Third level</a:t>
            </a:r>
          </a:p>
          <a:p>
            <a:pPr marL="808038" lvl="3" indent="-228600" algn="l" defTabSz="442913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Fourth level</a:t>
            </a:r>
          </a:p>
          <a:p>
            <a:pPr marL="1074738" lvl="4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935D8-9BC6-9442-A71F-7F8B11C8A69E}" type="datetime1">
              <a:rPr lang="en-US" smtClean="0"/>
              <a:pPr/>
              <a:t>10/14/2011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91456" y="6356350"/>
            <a:ext cx="495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6"/>
                </a:solidFill>
              </a:defRPr>
            </a:lvl1pPr>
          </a:lstStyle>
          <a:p>
            <a:fld id="{D372AB51-BDCC-4F95-83CF-1CBB2D34E9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 descr="PASS11_Header.jpg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1" b="6593"/>
          <a:stretch/>
        </p:blipFill>
        <p:spPr>
          <a:xfrm>
            <a:off x="0" y="-1"/>
            <a:ext cx="9144000" cy="859693"/>
          </a:xfrm>
          <a:prstGeom prst="rect">
            <a:avLst/>
          </a:prstGeom>
        </p:spPr>
      </p:pic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25455" y="6356350"/>
            <a:ext cx="4191221" cy="365125"/>
          </a:xfrm>
          <a:prstGeom prst="rect">
            <a:avLst/>
          </a:prstGeom>
        </p:spPr>
        <p:txBody>
          <a:bodyPr anchor="ctr"/>
          <a:lstStyle>
            <a:lvl1pPr algn="r">
              <a:defRPr sz="1100">
                <a:solidFill>
                  <a:schemeClr val="accent6"/>
                </a:solidFill>
                <a:latin typeface="+mn-lt"/>
              </a:defRPr>
            </a:lvl1pPr>
          </a:lstStyle>
          <a:p>
            <a:r>
              <a:rPr lang="en-US" dirty="0" smtClean="0">
                <a:cs typeface="Arial"/>
              </a:rPr>
              <a:t>DBA 102 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cs typeface="Arial"/>
              </a:rPr>
              <a:t>|</a:t>
            </a:r>
            <a:r>
              <a:rPr lang="en-US" dirty="0" smtClean="0">
                <a:cs typeface="Arial"/>
              </a:rPr>
              <a:t>   The Top Ten SQL Server Skills You Need</a:t>
            </a:r>
          </a:p>
        </p:txBody>
      </p:sp>
    </p:spTree>
    <p:extLst>
      <p:ext uri="{BB962C8B-B14F-4D97-AF65-F5344CB8AC3E}">
        <p14:creationId xmlns:p14="http://schemas.microsoft.com/office/powerpoint/2010/main" val="4065379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hf hdr="0" dt="0"/>
  <p:txStyles>
    <p:titleStyle>
      <a:lvl1pPr marL="0" algn="l" defTabSz="457200" rtl="0" eaLnBrk="1" latinLnBrk="0" hangingPunct="1">
        <a:lnSpc>
          <a:spcPts val="3500"/>
        </a:lnSpc>
        <a:spcBef>
          <a:spcPct val="0"/>
        </a:spcBef>
        <a:buNone/>
        <a:defRPr kumimoji="0" lang="en-US" sz="3600" b="0" i="0" u="none" strike="noStrike" kern="1200" cap="none" spc="0" normalizeH="0" baseline="0" dirty="0">
          <a:ln>
            <a:noFill/>
          </a:ln>
          <a:solidFill>
            <a:srgbClr val="FA761C"/>
          </a:solidFill>
          <a:effectLst/>
          <a:uLnTx/>
          <a:uFillTx/>
          <a:latin typeface="Century Gothic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400" kern="1200" dirty="0" smtClean="0">
          <a:solidFill>
            <a:schemeClr val="tx1">
              <a:lumMod val="85000"/>
              <a:lumOff val="15000"/>
            </a:schemeClr>
          </a:solidFill>
          <a:latin typeface="Century Gothic"/>
          <a:ea typeface="+mn-ea"/>
          <a:cs typeface="+mn-cs"/>
        </a:defRPr>
      </a:lvl2pPr>
      <a:lvl3pPr marL="638175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1">
              <a:lumMod val="85000"/>
              <a:lumOff val="15000"/>
            </a:schemeClr>
          </a:solidFill>
          <a:latin typeface="Century Gothic"/>
          <a:ea typeface="+mn-ea"/>
          <a:cs typeface="+mn-cs"/>
        </a:defRPr>
      </a:lvl3pPr>
      <a:lvl4pPr marL="865188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1">
              <a:lumMod val="85000"/>
              <a:lumOff val="15000"/>
            </a:schemeClr>
          </a:solidFill>
          <a:latin typeface="Century Gothic"/>
          <a:ea typeface="+mn-ea"/>
          <a:cs typeface="+mn-cs"/>
        </a:defRPr>
      </a:lvl4pPr>
      <a:lvl5pPr marL="1131888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>
          <a:solidFill>
            <a:schemeClr val="tx1">
              <a:lumMod val="85000"/>
              <a:lumOff val="15000"/>
            </a:schemeClr>
          </a:solidFill>
          <a:latin typeface="Century Gothic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msdn.microsoft.com/en-us/library/ms186865.aspx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ms190939.aspx" TargetMode="External"/><Relationship Id="rId2" Type="http://schemas.openxmlformats.org/officeDocument/2006/relationships/hyperlink" Target="http://msdn.microsoft.com/en-us/library/ms181092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sdn.microsoft.com/en-us/library/ms179314.aspx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ms174387.aspx" TargetMode="External"/><Relationship Id="rId2" Type="http://schemas.openxmlformats.org/officeDocument/2006/relationships/hyperlink" Target="http://msdn.microsoft.com/en-us/library/ms190337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sdn.microsoft.com/en-us/library/ms178578.aspx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usscouts.org/advance/boyscout/bsmotto.asp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qlservercentral.com/scripts/T-Log/69750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Using%20Inner%20Joins" TargetMode="External"/><Relationship Id="rId7" Type="http://schemas.openxmlformats.org/officeDocument/2006/relationships/hyperlink" Target="http://msdn.microsoft.com/en-us/library/ms177673.aspx" TargetMode="External"/><Relationship Id="rId2" Type="http://schemas.openxmlformats.org/officeDocument/2006/relationships/hyperlink" Target="http://msdn.microsoft.com/en-us/library/ms189499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sdn.microsoft.com/en-us/library/ms188385.aspx" TargetMode="External"/><Relationship Id="rId5" Type="http://schemas.openxmlformats.org/officeDocument/2006/relationships/hyperlink" Target="http://msdn.microsoft.com/en-us/library/ms188047.aspx" TargetMode="External"/><Relationship Id="rId4" Type="http://schemas.openxmlformats.org/officeDocument/2006/relationships/hyperlink" Target="http://msdn.microsoft.com/en-us/library/ms187518.aspx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msdn.microsoft.com/en-us/library/ms180199.aspx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msdn.microsoft.com/en-us/library/ms188388.aspx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://msdn.microsoft.com/en-us/library/ms175951.aspx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qlservercentral.com/articles/2757/" TargetMode="External"/><Relationship Id="rId2" Type="http://schemas.openxmlformats.org/officeDocument/2006/relationships/hyperlink" Target="http://msdn.microsoft.com/en-us/library/ms191130.aspx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sdn.microsoft.com/en-us/library/ms190307(v=SQL.90).aspx" TargetMode="External"/><Relationship Id="rId4" Type="http://schemas.openxmlformats.org/officeDocument/2006/relationships/hyperlink" Target="How%20to:%20Set%20Up%20a%20SQL%20Server%20Database%20Alert%20(Windows)" TargetMode="Externa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qlservercentral.com/articles/Video/66677/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qlservercentral.com/articles/Video/66677/" TargetMode="External"/><Relationship Id="rId2" Type="http://schemas.openxmlformats.org/officeDocument/2006/relationships/hyperlink" Target="http://msdn.microsoft.com/en-us/library/ms130214(v=sql.100).aspx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qlservercentral.com/briefcase" TargetMode="External"/><Relationship Id="rId2" Type="http://schemas.openxmlformats.org/officeDocument/2006/relationships/hyperlink" Target="http://www.sqlservercentral.com/Forums/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witter.com/way0utwest" TargetMode="External"/><Relationship Id="rId2" Type="http://schemas.openxmlformats.org/officeDocument/2006/relationships/hyperlink" Target="http://www.sqlservercentral.com/forum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linkedin.com/groups/SQLServerCentral-72017?gid=72017&amp;trk=hb_side_g" TargetMode="Externa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hyperlink" Target="http://msdn.microsoft.com/en-us/library/ms179314.aspx" TargetMode="External"/><Relationship Id="rId13" Type="http://schemas.openxmlformats.org/officeDocument/2006/relationships/hyperlink" Target="http://voiceofthedba.wordpress.com/2011/08/10/two-types-of-tail-log-backups/" TargetMode="External"/><Relationship Id="rId3" Type="http://schemas.openxmlformats.org/officeDocument/2006/relationships/hyperlink" Target="http://msdn.microsoft.com/en-us/library/ms189275.aspx" TargetMode="External"/><Relationship Id="rId7" Type="http://schemas.openxmlformats.org/officeDocument/2006/relationships/hyperlink" Target="http://msdn.microsoft.com/en-us/library/ms190964.aspx" TargetMode="External"/><Relationship Id="rId12" Type="http://schemas.openxmlformats.org/officeDocument/2006/relationships/hyperlink" Target="http://voiceofthedba.wordpress.com/2011/08/15/when-do-you-take-a-full-backup/" TargetMode="External"/><Relationship Id="rId2" Type="http://schemas.openxmlformats.org/officeDocument/2006/relationships/hyperlink" Target="http://msdn.microsoft.com/en-us/library/ms186865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sdn.microsoft.com/en-us/library/ms191304.aspx" TargetMode="External"/><Relationship Id="rId11" Type="http://schemas.openxmlformats.org/officeDocument/2006/relationships/hyperlink" Target="http://msdn.microsoft.com/en-us/library/ms178578.aspx" TargetMode="External"/><Relationship Id="rId5" Type="http://schemas.openxmlformats.org/officeDocument/2006/relationships/hyperlink" Target="http://msdn.microsoft.com/en-us/library/ms190440.aspx" TargetMode="External"/><Relationship Id="rId10" Type="http://schemas.openxmlformats.org/officeDocument/2006/relationships/hyperlink" Target="http://msdn.microsoft.com/en-us/library/ms174387.aspx" TargetMode="External"/><Relationship Id="rId4" Type="http://schemas.openxmlformats.org/officeDocument/2006/relationships/hyperlink" Target="http://msdn.microsoft.com/en-us/library/ms175987.aspx" TargetMode="External"/><Relationship Id="rId9" Type="http://schemas.openxmlformats.org/officeDocument/2006/relationships/hyperlink" Target="http://msdn.microsoft.com/en-us/library/ms190337.aspx" TargetMode="External"/><Relationship Id="rId14" Type="http://schemas.openxmlformats.org/officeDocument/2006/relationships/hyperlink" Target="http://voiceofthedba.wordpress.com/2011/08/04/1-skill-needed-backups/" TargetMode="Externa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hyperlink" Target="http://msdn.microsoft.com/en-us/library/ms186336.aspx" TargetMode="External"/><Relationship Id="rId3" Type="http://schemas.openxmlformats.org/officeDocument/2006/relationships/hyperlink" Target="http://msdn.microsoft.com/en-us/library/ms189895.aspx" TargetMode="External"/><Relationship Id="rId7" Type="http://schemas.openxmlformats.org/officeDocument/2006/relationships/hyperlink" Target="http://msdn.microsoft.com/en-us/library/ms190440.aspx" TargetMode="External"/><Relationship Id="rId12" Type="http://schemas.openxmlformats.org/officeDocument/2006/relationships/hyperlink" Target="http://voiceofthedba.wordpress.com/2011/08/09/2-skill-performing-a-restore/" TargetMode="External"/><Relationship Id="rId2" Type="http://schemas.openxmlformats.org/officeDocument/2006/relationships/hyperlink" Target="http://msdn.microsoft.com/en-us/library/ms186858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sdn.microsoft.com/en-us/library/ms178099.aspx" TargetMode="External"/><Relationship Id="rId11" Type="http://schemas.openxmlformats.org/officeDocument/2006/relationships/hyperlink" Target="http://msdn.microsoft.com/en-us/library/ms175535.aspx" TargetMode="External"/><Relationship Id="rId5" Type="http://schemas.openxmlformats.org/officeDocument/2006/relationships/hyperlink" Target="http://msdn.microsoft.com/en-us/library/ms178105.aspx" TargetMode="External"/><Relationship Id="rId10" Type="http://schemas.openxmlformats.org/officeDocument/2006/relationships/hyperlink" Target="http://msdn.microsoft.com/en-us/library/ms187798.aspx" TargetMode="External"/><Relationship Id="rId4" Type="http://schemas.openxmlformats.org/officeDocument/2006/relationships/hyperlink" Target="http://msdn.microsoft.com/en-us/library/ms187607.aspx" TargetMode="External"/><Relationship Id="rId9" Type="http://schemas.openxmlformats.org/officeDocument/2006/relationships/hyperlink" Target="http://msdn.microsoft.com/en-us/library/ms187972.aspx" TargetMode="Externa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hyperlink" Target="http://msdn.microsoft.com/en-us/library/ms187936.aspx" TargetMode="External"/><Relationship Id="rId13" Type="http://schemas.openxmlformats.org/officeDocument/2006/relationships/hyperlink" Target="http://msdn.microsoft.com/en-us/library/ms176097.aspx" TargetMode="External"/><Relationship Id="rId3" Type="http://schemas.openxmlformats.org/officeDocument/2006/relationships/hyperlink" Target="http://msdn.microsoft.com/en-us/library/ms189121.aspx" TargetMode="External"/><Relationship Id="rId7" Type="http://schemas.openxmlformats.org/officeDocument/2006/relationships/hyperlink" Target="http://msdn.microsoft.com/en-us/library/ms189751.aspx" TargetMode="External"/><Relationship Id="rId12" Type="http://schemas.openxmlformats.org/officeDocument/2006/relationships/hyperlink" Target="http://msdn.microsoft.com/en-us/library/bb510663.aspx" TargetMode="External"/><Relationship Id="rId2" Type="http://schemas.openxmlformats.org/officeDocument/2006/relationships/hyperlink" Target="http://msdn.microsoft.com/en-us/library/ms181127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sdn.microsoft.com/en-us/library/ms191291.aspx" TargetMode="External"/><Relationship Id="rId11" Type="http://schemas.openxmlformats.org/officeDocument/2006/relationships/hyperlink" Target="http://msdn.microsoft.com/en-us/library/ms188338.aspx" TargetMode="External"/><Relationship Id="rId5" Type="http://schemas.openxmlformats.org/officeDocument/2006/relationships/hyperlink" Target="http://msdn.microsoft.com/en-us/library/ms161959.aspx" TargetMode="External"/><Relationship Id="rId10" Type="http://schemas.openxmlformats.org/officeDocument/2006/relationships/hyperlink" Target="http://msdn.microsoft.com/en-us/library/ms187728.aspx" TargetMode="External"/><Relationship Id="rId4" Type="http://schemas.openxmlformats.org/officeDocument/2006/relationships/hyperlink" Target="http://msdn.microsoft.com/en-us/library/ms189612.aspx" TargetMode="External"/><Relationship Id="rId9" Type="http://schemas.openxmlformats.org/officeDocument/2006/relationships/hyperlink" Target="http://msdn.microsoft.com/en-us/library/ms187965.aspx" TargetMode="Externa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hyperlink" Target="http://msdn.microsoft.com/en-us/library/ms187518.aspx" TargetMode="External"/><Relationship Id="rId3" Type="http://schemas.openxmlformats.org/officeDocument/2006/relationships/hyperlink" Target="http://msdn.microsoft.com/en-us/library/ms188047.aspx" TargetMode="External"/><Relationship Id="rId7" Type="http://schemas.openxmlformats.org/officeDocument/2006/relationships/hyperlink" Target="Using%20Inner%20Joins" TargetMode="External"/><Relationship Id="rId12" Type="http://schemas.openxmlformats.org/officeDocument/2006/relationships/hyperlink" Target="http://msdn.microsoft.com/en-us/library/ms175132.aspx" TargetMode="External"/><Relationship Id="rId2" Type="http://schemas.openxmlformats.org/officeDocument/2006/relationships/hyperlink" Target="http://msdn.microsoft.com/en-us/library/ms189499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sdn.microsoft.com/en-us/library/ms173545.aspx" TargetMode="External"/><Relationship Id="rId11" Type="http://schemas.openxmlformats.org/officeDocument/2006/relationships/hyperlink" Target="http://msdn.microsoft.com/en-us/library/ms188388.aspx" TargetMode="External"/><Relationship Id="rId5" Type="http://schemas.openxmlformats.org/officeDocument/2006/relationships/hyperlink" Target="http://msdn.microsoft.com/en-us/library/ms177673.aspx" TargetMode="External"/><Relationship Id="rId10" Type="http://schemas.openxmlformats.org/officeDocument/2006/relationships/hyperlink" Target="http://msdn.microsoft.com/en-us/library/ms188783.aspx" TargetMode="External"/><Relationship Id="rId4" Type="http://schemas.openxmlformats.org/officeDocument/2006/relationships/hyperlink" Target="http://msdn.microsoft.com/en-us/library/ms188385.aspx" TargetMode="External"/><Relationship Id="rId9" Type="http://schemas.openxmlformats.org/officeDocument/2006/relationships/hyperlink" Target="http://msdn.microsoft.com/en-us/library/ms190197.aspx" TargetMode="Externa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qlskills.com/BLOGS/PAUL/post/Importance-of-data-file-size-management.aspx" TargetMode="External"/><Relationship Id="rId13" Type="http://schemas.openxmlformats.org/officeDocument/2006/relationships/hyperlink" Target="http://msdn.microsoft.com/en-us/library/ms175488.aspx" TargetMode="External"/><Relationship Id="rId3" Type="http://schemas.openxmlformats.org/officeDocument/2006/relationships/hyperlink" Target="http://msdn.microsoft.com/en-us/library/ms187348.aspx" TargetMode="External"/><Relationship Id="rId7" Type="http://schemas.openxmlformats.org/officeDocument/2006/relationships/hyperlink" Target="http://www.sqlskills.com/BLOGS/PAUL/post/Why-you-should-not-shrink-your-data-files.aspx" TargetMode="External"/><Relationship Id="rId12" Type="http://schemas.openxmlformats.org/officeDocument/2006/relationships/hyperlink" Target="http://msdn.microsoft.com/en-us/library/ms178142.aspx" TargetMode="External"/><Relationship Id="rId2" Type="http://schemas.openxmlformats.org/officeDocument/2006/relationships/hyperlink" Target="http://msdn.microsoft.com/en-us/library/ms188388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qlskills.com/BLOGS/PAUL/post/A-SQL-Server-DBA-myth-a-day-(930)-data-file-shrink-does-not-affect-performance.aspx" TargetMode="External"/><Relationship Id="rId11" Type="http://schemas.openxmlformats.org/officeDocument/2006/relationships/hyperlink" Target="http://msdn.microsoft.com/en-us/library/ms181153.aspx" TargetMode="External"/><Relationship Id="rId5" Type="http://schemas.openxmlformats.org/officeDocument/2006/relationships/hyperlink" Target="http://msdn.microsoft.com/en-us/library/ms176064.aspx" TargetMode="External"/><Relationship Id="rId10" Type="http://schemas.openxmlformats.org/officeDocument/2006/relationships/hyperlink" Target="http://msdn.microsoft.com/en-us/library/ms190757(v=SQL.90).aspx" TargetMode="External"/><Relationship Id="rId4" Type="http://schemas.openxmlformats.org/officeDocument/2006/relationships/hyperlink" Target="http://msdn.microsoft.com/en-us/library/ms190397.aspx" TargetMode="External"/><Relationship Id="rId9" Type="http://schemas.openxmlformats.org/officeDocument/2006/relationships/hyperlink" Target="http://msdn.microsoft.com/en-us/library/ms365418.aspx" TargetMode="External"/><Relationship Id="rId14" Type="http://schemas.openxmlformats.org/officeDocument/2006/relationships/hyperlink" Target="http://msdn.microsoft.com/en-us/library/ms131955.aspx" TargetMode="Externa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qlservercentral.com/articles/2757/" TargetMode="External"/><Relationship Id="rId3" Type="http://schemas.openxmlformats.org/officeDocument/2006/relationships/hyperlink" Target="http://msdn.microsoft.com/en-us/library/ms175138.aspx" TargetMode="External"/><Relationship Id="rId7" Type="http://schemas.openxmlformats.org/officeDocument/2006/relationships/hyperlink" Target="http://www.sqlservercentral.com/articles/66606/" TargetMode="External"/><Relationship Id="rId12" Type="http://schemas.openxmlformats.org/officeDocument/2006/relationships/hyperlink" Target="http://msdn.microsoft.com/en-us/library/ms190307(v=SQL.90).aspx" TargetMode="External"/><Relationship Id="rId2" Type="http://schemas.openxmlformats.org/officeDocument/2006/relationships/hyperlink" Target="http://msdn.microsoft.com/en-us/library/ms189100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qlservercentral.com/articles/72455/" TargetMode="External"/><Relationship Id="rId11" Type="http://schemas.openxmlformats.org/officeDocument/2006/relationships/hyperlink" Target="http://msdn.microsoft.com/en-us/library/ms191130.aspx" TargetMode="External"/><Relationship Id="rId5" Type="http://schemas.openxmlformats.org/officeDocument/2006/relationships/hyperlink" Target="http://msdn.microsoft.com/en-us/library/ms191228.aspx" TargetMode="External"/><Relationship Id="rId10" Type="http://schemas.openxmlformats.org/officeDocument/2006/relationships/hyperlink" Target="http://www.simple-talk.com/sql/database-administration/sql-server-alerts-soup-to-nuts/" TargetMode="External"/><Relationship Id="rId4" Type="http://schemas.openxmlformats.org/officeDocument/2006/relationships/hyperlink" Target="http://msdn.microsoft.com/en-us/library/ms175152.aspx" TargetMode="External"/><Relationship Id="rId9" Type="http://schemas.openxmlformats.org/officeDocument/2006/relationships/hyperlink" Target="http://www.mssqltips.com/tip.asp?tip=2307" TargetMode="Externa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hyperlink" Target="http://msdn.microsoft.com/en-us/library/ms130214(v=sql.100).aspx" TargetMode="External"/><Relationship Id="rId3" Type="http://schemas.openxmlformats.org/officeDocument/2006/relationships/hyperlink" Target="http://technet.microsoft.com/en-us/sqlserver/ff686858.aspx" TargetMode="External"/><Relationship Id="rId7" Type="http://schemas.openxmlformats.org/officeDocument/2006/relationships/hyperlink" Target="http://msdn.microsoft.com/en-us/library/ms178430(SQL.90).aspx" TargetMode="External"/><Relationship Id="rId2" Type="http://schemas.openxmlformats.org/officeDocument/2006/relationships/hyperlink" Target="http://msdn.microsoft.com/en-us/library/ms141209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sdn.microsoft.com/en-us/library/ms189667.aspx" TargetMode="External"/><Relationship Id="rId11" Type="http://schemas.openxmlformats.org/officeDocument/2006/relationships/hyperlink" Target="http://www.sqlservercentral.com/Forums" TargetMode="External"/><Relationship Id="rId5" Type="http://schemas.openxmlformats.org/officeDocument/2006/relationships/hyperlink" Target="http://msdn.microsoft.com/en-us/library/ms141209(v=SQL.90).aspx" TargetMode="External"/><Relationship Id="rId10" Type="http://schemas.openxmlformats.org/officeDocument/2006/relationships/hyperlink" Target="http://www.sqlservercentral.com/search/?q=" TargetMode="External"/><Relationship Id="rId4" Type="http://schemas.openxmlformats.org/officeDocument/2006/relationships/hyperlink" Target="http://msdn.microsoft.com/en-us/library/ms140052.aspx" TargetMode="External"/><Relationship Id="rId9" Type="http://schemas.openxmlformats.org/officeDocument/2006/relationships/hyperlink" Target="http://msdn.microsoft.com/en-us/library/ms166019(v=SQL.100)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The Top Ten SQL Server Skills You Need</a:t>
            </a:r>
            <a:endParaRPr lang="en-US" dirty="0"/>
          </a:p>
        </p:txBody>
      </p:sp>
      <p:sp>
        <p:nvSpPr>
          <p:cNvPr id="6" name="Subtitle 5"/>
          <p:cNvSpPr txBox="1">
            <a:spLocks/>
          </p:cNvSpPr>
          <p:nvPr/>
        </p:nvSpPr>
        <p:spPr>
          <a:xfrm>
            <a:off x="1484923" y="3966108"/>
            <a:ext cx="3593513" cy="77470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457200" rtl="0" eaLnBrk="1" latinLnBrk="0" hangingPunct="1">
              <a:lnSpc>
                <a:spcPts val="28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2400" kern="1200">
                <a:solidFill>
                  <a:schemeClr val="accent6">
                    <a:lumMod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lnSpc>
                <a:spcPts val="2500"/>
              </a:lnSpc>
              <a:spcBef>
                <a:spcPts val="200"/>
              </a:spcBef>
              <a:spcAft>
                <a:spcPts val="200"/>
              </a:spcAft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SzPct val="100000"/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42913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Steve Jones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Editor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SQLServerCentral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/ Red Gate Software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0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Perform a Backup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Restore a Database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Setup Security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Join Tables Together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Create an Index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Run Database Maintenance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Schedule a Job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Send an Email from SQL Server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Import Data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Search BOL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864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80/20 rule</a:t>
            </a:r>
          </a:p>
          <a:p>
            <a:r>
              <a:rPr lang="en-US" dirty="0" smtClean="0"/>
              <a:t>Most of your job will take very basic skills.</a:t>
            </a:r>
          </a:p>
          <a:p>
            <a:pPr lvl="1"/>
            <a:r>
              <a:rPr lang="en-US" dirty="0" smtClean="0"/>
              <a:t>Polish those skills</a:t>
            </a:r>
          </a:p>
          <a:p>
            <a:r>
              <a:rPr lang="en-US" dirty="0" smtClean="0"/>
              <a:t>Don’t ignore the 20%</a:t>
            </a:r>
          </a:p>
          <a:p>
            <a:pPr lvl="1"/>
            <a:r>
              <a:rPr lang="en-US" dirty="0" smtClean="0"/>
              <a:t>Improve your skills</a:t>
            </a:r>
          </a:p>
          <a:p>
            <a:r>
              <a:rPr lang="en-US" dirty="0" smtClean="0"/>
              <a:t>Keys to most of your job:</a:t>
            </a:r>
          </a:p>
          <a:p>
            <a:pPr lvl="1"/>
            <a:r>
              <a:rPr lang="en-US" dirty="0" smtClean="0"/>
              <a:t>Know Defaults </a:t>
            </a:r>
          </a:p>
          <a:p>
            <a:pPr lvl="1"/>
            <a:r>
              <a:rPr lang="en-US" dirty="0" smtClean="0"/>
              <a:t>Use Defaults</a:t>
            </a:r>
          </a:p>
          <a:p>
            <a:pPr lvl="1"/>
            <a:r>
              <a:rPr lang="en-US" dirty="0" smtClean="0"/>
              <a:t>Modify as 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00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80/20 rule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Most</a:t>
            </a:r>
            <a:r>
              <a:rPr lang="en-US" dirty="0" smtClean="0"/>
              <a:t> of your job will take very basic skills.</a:t>
            </a:r>
          </a:p>
          <a:p>
            <a:pPr lvl="1"/>
            <a:r>
              <a:rPr lang="en-US" dirty="0" smtClean="0"/>
              <a:t>Polish those skills</a:t>
            </a:r>
          </a:p>
          <a:p>
            <a:r>
              <a:rPr lang="en-US" dirty="0" smtClean="0"/>
              <a:t>Don’t ignore the 20%</a:t>
            </a:r>
          </a:p>
          <a:p>
            <a:pPr lvl="1"/>
            <a:r>
              <a:rPr lang="en-US" dirty="0" smtClean="0"/>
              <a:t>Improve your skills</a:t>
            </a:r>
          </a:p>
          <a:p>
            <a:r>
              <a:rPr lang="en-US" dirty="0" smtClean="0"/>
              <a:t>Keys to most of your job:</a:t>
            </a:r>
          </a:p>
          <a:p>
            <a:pPr lvl="1"/>
            <a:r>
              <a:rPr lang="en-US" dirty="0" smtClean="0"/>
              <a:t>Know Defaults </a:t>
            </a:r>
          </a:p>
          <a:p>
            <a:pPr lvl="1"/>
            <a:r>
              <a:rPr lang="en-US" dirty="0" smtClean="0"/>
              <a:t>Use Defaults</a:t>
            </a:r>
          </a:p>
          <a:p>
            <a:pPr lvl="1"/>
            <a:r>
              <a:rPr lang="en-US" dirty="0" smtClean="0"/>
              <a:t>Modify as 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02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Intro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1. Perform a Backup</a:t>
            </a:r>
          </a:p>
          <a:p>
            <a:r>
              <a:rPr lang="en-US" dirty="0" smtClean="0"/>
              <a:t>2. Restore a Database</a:t>
            </a:r>
          </a:p>
          <a:p>
            <a:r>
              <a:rPr lang="en-US" dirty="0" smtClean="0"/>
              <a:t>3. Setup Security</a:t>
            </a:r>
          </a:p>
          <a:p>
            <a:r>
              <a:rPr lang="en-US" dirty="0" smtClean="0"/>
              <a:t>4. Join Tables Together</a:t>
            </a:r>
          </a:p>
          <a:p>
            <a:r>
              <a:rPr lang="en-US" dirty="0" smtClean="0"/>
              <a:t>5. Create an Index</a:t>
            </a:r>
          </a:p>
          <a:p>
            <a:r>
              <a:rPr lang="en-US" dirty="0" smtClean="0"/>
              <a:t>6. Run Database Maintenance</a:t>
            </a:r>
          </a:p>
          <a:p>
            <a:r>
              <a:rPr lang="en-US" dirty="0" smtClean="0"/>
              <a:t>7. Schedule a Job</a:t>
            </a:r>
          </a:p>
          <a:p>
            <a:r>
              <a:rPr lang="en-US" dirty="0" smtClean="0"/>
              <a:t>8. Send an Email from SQL Server</a:t>
            </a:r>
          </a:p>
          <a:p>
            <a:r>
              <a:rPr lang="en-US" dirty="0" smtClean="0"/>
              <a:t>9. Import Data</a:t>
            </a:r>
          </a:p>
          <a:p>
            <a:r>
              <a:rPr lang="en-US" dirty="0" smtClean="0"/>
              <a:t>10. Search BOL</a:t>
            </a:r>
          </a:p>
          <a:p>
            <a:r>
              <a:rPr lang="en-US" dirty="0" smtClean="0"/>
              <a:t>Questions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35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Backups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Backups are insurance</a:t>
            </a:r>
          </a:p>
          <a:p>
            <a:r>
              <a:rPr lang="en-US" dirty="0" smtClean="0"/>
              <a:t>Most backups are never used</a:t>
            </a:r>
          </a:p>
          <a:p>
            <a:r>
              <a:rPr lang="en-US" dirty="0" smtClean="0"/>
              <a:t>This is the first thing you should do for any new database</a:t>
            </a:r>
            <a:endParaRPr lang="en-US" dirty="0"/>
          </a:p>
        </p:txBody>
      </p:sp>
      <p:pic>
        <p:nvPicPr>
          <p:cNvPr id="4" name="Picture 3" descr="accide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3886200"/>
            <a:ext cx="378758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4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Backups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 Recovery Models</a:t>
            </a:r>
          </a:p>
          <a:p>
            <a:pPr lvl="1"/>
            <a:r>
              <a:rPr lang="en-US" dirty="0" smtClean="0"/>
              <a:t>Simple/Bulk-Logged/Full</a:t>
            </a:r>
          </a:p>
          <a:p>
            <a:pPr lvl="1"/>
            <a:r>
              <a:rPr lang="en-US" dirty="0" smtClean="0"/>
              <a:t>If you don’t know, use the </a:t>
            </a:r>
            <a:r>
              <a:rPr lang="en-US" dirty="0" smtClean="0">
                <a:solidFill>
                  <a:srgbClr val="FF0000"/>
                </a:solidFill>
              </a:rPr>
              <a:t>Full Recovery Model</a:t>
            </a:r>
          </a:p>
          <a:p>
            <a:pPr lvl="1"/>
            <a:r>
              <a:rPr lang="en-US" dirty="0" smtClean="0"/>
              <a:t>Full requires log backups</a:t>
            </a:r>
          </a:p>
        </p:txBody>
      </p:sp>
    </p:spTree>
    <p:extLst>
      <p:ext uri="{BB962C8B-B14F-4D97-AF65-F5344CB8AC3E}">
        <p14:creationId xmlns:p14="http://schemas.microsoft.com/office/powerpoint/2010/main" val="351986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3429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Full Backup</a:t>
            </a:r>
          </a:p>
          <a:p>
            <a:pPr lvl="1"/>
            <a:r>
              <a:rPr lang="en-US" dirty="0" smtClean="0"/>
              <a:t>All data in the database, and enough log to ensure a consistent database</a:t>
            </a:r>
          </a:p>
          <a:p>
            <a:pPr lvl="1"/>
            <a:r>
              <a:rPr lang="en-US" dirty="0" smtClean="0"/>
              <a:t>Backup is at the point in time of the completion of the data reading portion of the database.</a:t>
            </a:r>
          </a:p>
          <a:p>
            <a:pPr lvl="2"/>
            <a:r>
              <a:rPr lang="en-US" dirty="0" smtClean="0"/>
              <a:t>Backup starts at T1</a:t>
            </a:r>
          </a:p>
          <a:p>
            <a:pPr lvl="2"/>
            <a:r>
              <a:rPr lang="en-US" dirty="0" smtClean="0"/>
              <a:t>Data read (and write) is complete at T2</a:t>
            </a:r>
          </a:p>
          <a:p>
            <a:pPr lvl="2"/>
            <a:r>
              <a:rPr lang="en-US" dirty="0" smtClean="0"/>
              <a:t>All log records from T1 to T2 are then written to the backup file. Perhaps some records from pre-T1</a:t>
            </a:r>
          </a:p>
          <a:p>
            <a:pPr lvl="2"/>
            <a:r>
              <a:rPr lang="en-US" dirty="0" smtClean="0"/>
              <a:t>Backup completes at T3</a:t>
            </a:r>
          </a:p>
          <a:p>
            <a:pPr lvl="2"/>
            <a:r>
              <a:rPr lang="en-US" dirty="0" smtClean="0"/>
              <a:t>Backup is consistent at T2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066800" y="5867400"/>
            <a:ext cx="7010400" cy="1588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667000" y="594360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66800" y="4953000"/>
            <a:ext cx="31242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Read all data in the database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91000" y="4953000"/>
            <a:ext cx="31242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Read log records from T1 to T2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5400000" flipH="1" flipV="1">
            <a:off x="914400" y="6133703"/>
            <a:ext cx="3048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4039394" y="6133703"/>
            <a:ext cx="3048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H="1" flipV="1">
            <a:off x="7163594" y="6133703"/>
            <a:ext cx="3048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38200" y="63246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962400" y="63246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T2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934200" y="63246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62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Backups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 Backups</a:t>
            </a:r>
          </a:p>
          <a:p>
            <a:pPr lvl="1"/>
            <a:r>
              <a:rPr lang="en-US" dirty="0" smtClean="0"/>
              <a:t>Needed in Full and bulk-logged recovery models</a:t>
            </a:r>
          </a:p>
          <a:p>
            <a:pPr lvl="1"/>
            <a:r>
              <a:rPr lang="en-US" dirty="0" smtClean="0"/>
              <a:t>Include all log records since the last log backup</a:t>
            </a:r>
          </a:p>
          <a:p>
            <a:pPr lvl="2"/>
            <a:r>
              <a:rPr lang="en-US" dirty="0" smtClean="0"/>
              <a:t>NOT the last full backup</a:t>
            </a:r>
          </a:p>
          <a:p>
            <a:pPr lvl="1"/>
            <a:r>
              <a:rPr lang="en-US" dirty="0" smtClean="0"/>
              <a:t>Log backups allow log space to be reused</a:t>
            </a:r>
          </a:p>
          <a:p>
            <a:pPr lvl="1"/>
            <a:r>
              <a:rPr lang="en-US" dirty="0" smtClean="0"/>
              <a:t>Simple command</a:t>
            </a:r>
          </a:p>
          <a:p>
            <a:pPr lvl="2"/>
            <a:r>
              <a:rPr lang="en-US" dirty="0" smtClean="0">
                <a:hlinkClick r:id="rId2"/>
              </a:rPr>
              <a:t>BACKUP LOG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70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Backups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other backup types</a:t>
            </a:r>
          </a:p>
          <a:p>
            <a:pPr lvl="1"/>
            <a:r>
              <a:rPr lang="en-US" dirty="0" smtClean="0">
                <a:hlinkClick r:id="rId2"/>
              </a:rPr>
              <a:t>Differential</a:t>
            </a:r>
            <a:endParaRPr lang="en-US" dirty="0" smtClean="0"/>
          </a:p>
          <a:p>
            <a:pPr lvl="2"/>
            <a:r>
              <a:rPr lang="en-US" dirty="0" smtClean="0"/>
              <a:t>NOT incremental.</a:t>
            </a:r>
          </a:p>
          <a:p>
            <a:pPr lvl="2"/>
            <a:r>
              <a:rPr lang="en-US" dirty="0" smtClean="0"/>
              <a:t>All changes since the last full backup</a:t>
            </a:r>
          </a:p>
          <a:p>
            <a:pPr lvl="1"/>
            <a:r>
              <a:rPr lang="en-US" dirty="0" smtClean="0">
                <a:hlinkClick r:id="rId3"/>
              </a:rPr>
              <a:t>File and </a:t>
            </a:r>
            <a:r>
              <a:rPr lang="en-US" dirty="0" err="1" smtClean="0">
                <a:hlinkClick r:id="rId3"/>
              </a:rPr>
              <a:t>Filegroup</a:t>
            </a:r>
            <a:r>
              <a:rPr lang="en-US" dirty="0" smtClean="0">
                <a:hlinkClick r:id="rId3"/>
              </a:rPr>
              <a:t> </a:t>
            </a:r>
            <a:r>
              <a:rPr lang="en-US" dirty="0" smtClean="0"/>
              <a:t>backups</a:t>
            </a:r>
          </a:p>
          <a:p>
            <a:pPr lvl="1"/>
            <a:r>
              <a:rPr lang="en-US" dirty="0" smtClean="0">
                <a:hlinkClick r:id="rId4"/>
              </a:rPr>
              <a:t>Tail Log backup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Learn </a:t>
            </a:r>
            <a:r>
              <a:rPr lang="en-US" dirty="0" smtClean="0"/>
              <a:t>how these work if you need </a:t>
            </a:r>
            <a:r>
              <a:rPr lang="en-US" dirty="0" smtClean="0"/>
              <a:t>to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12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Backups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80/20 Rule</a:t>
            </a:r>
          </a:p>
          <a:p>
            <a:pPr lvl="1"/>
            <a:r>
              <a:rPr lang="en-US" dirty="0" smtClean="0"/>
              <a:t>Schedule Full backups (once/day)</a:t>
            </a:r>
          </a:p>
          <a:p>
            <a:pPr lvl="1"/>
            <a:r>
              <a:rPr lang="en-US" dirty="0" smtClean="0"/>
              <a:t>Schedule Log backups (once/hour)</a:t>
            </a:r>
          </a:p>
          <a:p>
            <a:r>
              <a:rPr lang="en-US" dirty="0" smtClean="0"/>
              <a:t>Keep as many backups as you can (given space)</a:t>
            </a:r>
          </a:p>
          <a:p>
            <a:r>
              <a:rPr lang="en-US" dirty="0" smtClean="0"/>
              <a:t>Keep ALL log backups since your earliest full backup</a:t>
            </a:r>
          </a:p>
          <a:p>
            <a:r>
              <a:rPr lang="en-US" dirty="0" smtClean="0"/>
              <a:t>Make sure you backup keys and certificates</a:t>
            </a:r>
          </a:p>
          <a:p>
            <a:pPr lvl="1"/>
            <a:r>
              <a:rPr lang="en-US" dirty="0" smtClean="0">
                <a:hlinkClick r:id="rId2"/>
              </a:rPr>
              <a:t>Backup Service Master Key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Backup Database Master Key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Backup Certificates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1971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Backups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Backup before AND after changes.</a:t>
            </a:r>
          </a:p>
          <a:p>
            <a:pPr lvl="1"/>
            <a:r>
              <a:rPr lang="en-US" dirty="0" smtClean="0"/>
              <a:t>Backup before updates</a:t>
            </a:r>
          </a:p>
          <a:p>
            <a:pPr lvl="1"/>
            <a:r>
              <a:rPr lang="en-US" dirty="0" smtClean="0"/>
              <a:t>Backup before patches</a:t>
            </a:r>
          </a:p>
          <a:p>
            <a:pPr lvl="1"/>
            <a:r>
              <a:rPr lang="en-US" dirty="0" smtClean="0"/>
              <a:t>Backup before application changes</a:t>
            </a:r>
          </a:p>
          <a:p>
            <a:pPr lvl="1"/>
            <a:r>
              <a:rPr lang="en-US" dirty="0" smtClean="0"/>
              <a:t>Backup after restores (especially in DR)</a:t>
            </a:r>
          </a:p>
          <a:p>
            <a:pPr lvl="1"/>
            <a:r>
              <a:rPr lang="en-US" dirty="0" smtClean="0"/>
              <a:t>Backup after large data loads</a:t>
            </a:r>
          </a:p>
          <a:p>
            <a:r>
              <a:rPr lang="en-US" dirty="0" smtClean="0"/>
              <a:t>Backup when you can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41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Intro</a:t>
            </a:r>
          </a:p>
          <a:p>
            <a:r>
              <a:rPr lang="en-US" dirty="0" smtClean="0"/>
              <a:t>1. Perform a Backup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2. Restore a Database</a:t>
            </a:r>
          </a:p>
          <a:p>
            <a:r>
              <a:rPr lang="en-US" dirty="0" smtClean="0"/>
              <a:t>3. Setup Security</a:t>
            </a:r>
          </a:p>
          <a:p>
            <a:r>
              <a:rPr lang="en-US" dirty="0" smtClean="0"/>
              <a:t>4. Join Tables Together</a:t>
            </a:r>
          </a:p>
          <a:p>
            <a:r>
              <a:rPr lang="en-US" dirty="0" smtClean="0"/>
              <a:t>5. Create an Index</a:t>
            </a:r>
          </a:p>
          <a:p>
            <a:r>
              <a:rPr lang="en-US" dirty="0" smtClean="0"/>
              <a:t>6. Run Database Maintenance</a:t>
            </a:r>
          </a:p>
          <a:p>
            <a:r>
              <a:rPr lang="en-US" dirty="0" smtClean="0"/>
              <a:t>7. Schedule a Job</a:t>
            </a:r>
          </a:p>
          <a:p>
            <a:r>
              <a:rPr lang="en-US" dirty="0" smtClean="0"/>
              <a:t>8. Send an Email from SQL Server</a:t>
            </a:r>
          </a:p>
          <a:p>
            <a:r>
              <a:rPr lang="en-US" dirty="0" smtClean="0"/>
              <a:t>9. Import Data</a:t>
            </a:r>
          </a:p>
          <a:p>
            <a:r>
              <a:rPr lang="en-US" dirty="0" smtClean="0"/>
              <a:t>10. Search BOL</a:t>
            </a:r>
          </a:p>
          <a:p>
            <a:r>
              <a:rPr lang="en-US" dirty="0" smtClean="0"/>
              <a:t>Questions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60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Restores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Needed to recover data</a:t>
            </a:r>
          </a:p>
          <a:p>
            <a:r>
              <a:rPr lang="en-US" dirty="0"/>
              <a:t>Restores return data from a backup file to a usable database</a:t>
            </a:r>
          </a:p>
          <a:p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 smtClean="0"/>
              <a:t>may never need to do this for primary databases in full.</a:t>
            </a:r>
          </a:p>
          <a:p>
            <a:r>
              <a:rPr lang="en-US" dirty="0" smtClean="0">
                <a:hlinkClick r:id="rId2"/>
              </a:rPr>
              <a:t>Be Prepared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256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Restores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Restore a full database</a:t>
            </a:r>
          </a:p>
          <a:p>
            <a:pPr lvl="1"/>
            <a:r>
              <a:rPr lang="en-US" dirty="0" smtClean="0"/>
              <a:t>Recovers to a point in time during the full backup.</a:t>
            </a:r>
          </a:p>
          <a:p>
            <a:r>
              <a:rPr lang="en-US" dirty="0" smtClean="0"/>
              <a:t>Restore log backups</a:t>
            </a:r>
          </a:p>
          <a:p>
            <a:pPr lvl="1"/>
            <a:r>
              <a:rPr lang="en-US" dirty="0" smtClean="0"/>
              <a:t>Restores to any point in time between full backups.</a:t>
            </a:r>
          </a:p>
          <a:p>
            <a:r>
              <a:rPr lang="en-US" dirty="0" smtClean="0"/>
              <a:t>Restore Differentials</a:t>
            </a:r>
          </a:p>
          <a:p>
            <a:pPr lvl="1"/>
            <a:r>
              <a:rPr lang="en-US" dirty="0" smtClean="0"/>
              <a:t>Allow less log restores to be required</a:t>
            </a:r>
          </a:p>
          <a:p>
            <a:pPr lvl="1"/>
            <a:r>
              <a:rPr lang="en-US" dirty="0" smtClean="0"/>
              <a:t>DOES NOT allow for log backups to be deleted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49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Restores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Always use NORECOVERY</a:t>
            </a:r>
          </a:p>
          <a:p>
            <a:pPr lvl="1"/>
            <a:r>
              <a:rPr lang="en-US" dirty="0" smtClean="0"/>
              <a:t>RESTORE DATABASE </a:t>
            </a:r>
            <a:r>
              <a:rPr lang="en-US" dirty="0" err="1" smtClean="0"/>
              <a:t>MyDB</a:t>
            </a:r>
            <a:r>
              <a:rPr lang="en-US" dirty="0" smtClean="0"/>
              <a:t> WITH RECOVERY</a:t>
            </a:r>
          </a:p>
          <a:p>
            <a:r>
              <a:rPr lang="en-US" dirty="0" smtClean="0"/>
              <a:t>Always use scripts/T-SQL</a:t>
            </a:r>
          </a:p>
          <a:p>
            <a:pPr lvl="1"/>
            <a:r>
              <a:rPr lang="en-US" dirty="0" smtClean="0"/>
              <a:t>GUI allows for more mistakes</a:t>
            </a:r>
          </a:p>
          <a:p>
            <a:r>
              <a:rPr lang="en-US" dirty="0" smtClean="0"/>
              <a:t>Build a script library to manage restores</a:t>
            </a:r>
          </a:p>
          <a:p>
            <a:pPr lvl="1"/>
            <a:r>
              <a:rPr lang="en-US" dirty="0" smtClean="0">
                <a:hlinkClick r:id="rId2"/>
              </a:rPr>
              <a:t>Automated T-Log Restore</a:t>
            </a:r>
            <a:r>
              <a:rPr lang="en-US" dirty="0" smtClean="0"/>
              <a:t> (from www.sqlservercentral.com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64950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Restores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Demo</a:t>
            </a:r>
          </a:p>
          <a:p>
            <a:pPr lvl="1"/>
            <a:r>
              <a:rPr lang="en-US" dirty="0" smtClean="0"/>
              <a:t>Restore full backup</a:t>
            </a:r>
          </a:p>
          <a:p>
            <a:pPr lvl="1"/>
            <a:r>
              <a:rPr lang="en-US" dirty="0" smtClean="0"/>
              <a:t>Restore log backup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46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Restores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Restores are stressful</a:t>
            </a:r>
          </a:p>
          <a:p>
            <a:r>
              <a:rPr lang="en-US" dirty="0" smtClean="0"/>
              <a:t>Restores impact availability</a:t>
            </a:r>
          </a:p>
          <a:p>
            <a:r>
              <a:rPr lang="en-US" dirty="0" smtClean="0"/>
              <a:t>You really want these to be smooth</a:t>
            </a:r>
          </a:p>
          <a:p>
            <a:r>
              <a:rPr lang="en-US" dirty="0" smtClean="0"/>
              <a:t>Practice, practice, practice</a:t>
            </a:r>
          </a:p>
          <a:p>
            <a:pPr lvl="1"/>
            <a:r>
              <a:rPr lang="en-US" dirty="0" smtClean="0"/>
              <a:t>Restore full backup</a:t>
            </a:r>
          </a:p>
          <a:p>
            <a:pPr lvl="1"/>
            <a:r>
              <a:rPr lang="en-US" dirty="0" smtClean="0"/>
              <a:t>Restore log backup</a:t>
            </a:r>
          </a:p>
          <a:p>
            <a:pPr lvl="1"/>
            <a:r>
              <a:rPr lang="en-US" dirty="0" smtClean="0"/>
              <a:t>Restore differential backup</a:t>
            </a:r>
          </a:p>
          <a:p>
            <a:pPr lvl="1"/>
            <a:r>
              <a:rPr lang="en-US" dirty="0" smtClean="0"/>
              <a:t>Restore system databases</a:t>
            </a:r>
          </a:p>
          <a:p>
            <a:pPr lvl="1"/>
            <a:r>
              <a:rPr lang="en-US" dirty="0" smtClean="0"/>
              <a:t>Restore objects (native or third party tools)</a:t>
            </a:r>
          </a:p>
          <a:p>
            <a:pPr lvl="1"/>
            <a:r>
              <a:rPr lang="en-US" dirty="0" smtClean="0"/>
              <a:t>Restore Keys/certificates</a:t>
            </a:r>
          </a:p>
          <a:p>
            <a:pPr lvl="1"/>
            <a:r>
              <a:rPr lang="en-US" dirty="0" smtClean="0"/>
              <a:t>Restore to a new server</a:t>
            </a:r>
          </a:p>
          <a:p>
            <a:pPr lvl="1"/>
            <a:r>
              <a:rPr lang="en-US" dirty="0" smtClean="0"/>
              <a:t>Restore users/logins (and fix orphans)</a:t>
            </a:r>
          </a:p>
          <a:p>
            <a:pPr lvl="1"/>
            <a:r>
              <a:rPr lang="en-US" dirty="0" smtClean="0"/>
              <a:t>Restore backup headers</a:t>
            </a:r>
          </a:p>
          <a:p>
            <a:pPr lvl="1"/>
            <a:r>
              <a:rPr lang="en-US" dirty="0" smtClean="0"/>
              <a:t>Restore to new files/paths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917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Intro</a:t>
            </a:r>
          </a:p>
          <a:p>
            <a:r>
              <a:rPr lang="en-US" dirty="0" smtClean="0"/>
              <a:t>1. Perform a Backup</a:t>
            </a:r>
          </a:p>
          <a:p>
            <a:r>
              <a:rPr lang="en-US" dirty="0" smtClean="0"/>
              <a:t>2. Restore a Database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3. Setup Security</a:t>
            </a:r>
          </a:p>
          <a:p>
            <a:r>
              <a:rPr lang="en-US" dirty="0" smtClean="0"/>
              <a:t>4. Join Tables Together</a:t>
            </a:r>
          </a:p>
          <a:p>
            <a:r>
              <a:rPr lang="en-US" dirty="0" smtClean="0"/>
              <a:t>5. Create an Index</a:t>
            </a:r>
          </a:p>
          <a:p>
            <a:r>
              <a:rPr lang="en-US" dirty="0" smtClean="0"/>
              <a:t>6. Run Database Maintenance</a:t>
            </a:r>
          </a:p>
          <a:p>
            <a:r>
              <a:rPr lang="en-US" dirty="0" smtClean="0"/>
              <a:t>7. Schedule a Job</a:t>
            </a:r>
          </a:p>
          <a:p>
            <a:r>
              <a:rPr lang="en-US" dirty="0" smtClean="0"/>
              <a:t>8. Send an Email from SQL Server</a:t>
            </a:r>
          </a:p>
          <a:p>
            <a:r>
              <a:rPr lang="en-US" dirty="0" smtClean="0"/>
              <a:t>9. Import Data</a:t>
            </a:r>
          </a:p>
          <a:p>
            <a:r>
              <a:rPr lang="en-US" dirty="0" smtClean="0"/>
              <a:t>10. Search BOL</a:t>
            </a:r>
          </a:p>
          <a:p>
            <a:r>
              <a:rPr lang="en-US" dirty="0" smtClean="0"/>
              <a:t>Questions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14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Setup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86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Security is important for today’s data</a:t>
            </a:r>
          </a:p>
          <a:p>
            <a:pPr lvl="1"/>
            <a:r>
              <a:rPr lang="en-US" dirty="0" smtClean="0"/>
              <a:t>By default, users have no access</a:t>
            </a:r>
          </a:p>
          <a:p>
            <a:r>
              <a:rPr lang="en-US" dirty="0" smtClean="0"/>
              <a:t>Two aspects to security setup</a:t>
            </a:r>
          </a:p>
          <a:p>
            <a:pPr lvl="1"/>
            <a:r>
              <a:rPr lang="en-US" dirty="0" smtClean="0"/>
              <a:t>Add principals for server/database access</a:t>
            </a:r>
          </a:p>
          <a:p>
            <a:pPr lvl="1"/>
            <a:r>
              <a:rPr lang="en-US" dirty="0" smtClean="0"/>
              <a:t>Grant rights for object access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828800" y="3962400"/>
            <a:ext cx="6858000" cy="2667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SQL Server </a:t>
            </a:r>
          </a:p>
          <a:p>
            <a:r>
              <a:rPr lang="en-US" dirty="0" smtClean="0"/>
              <a:t>Instance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971800" y="4114800"/>
            <a:ext cx="5486400" cy="2286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Database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05600" y="4572000"/>
            <a:ext cx="1600200" cy="1676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Object (Table, view, stored procedure, etc)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25730" y="4572000"/>
            <a:ext cx="170307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Client Account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1447800" y="4343400"/>
            <a:ext cx="990600" cy="381000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-Right Arrow 9"/>
          <p:cNvSpPr/>
          <p:nvPr/>
        </p:nvSpPr>
        <p:spPr>
          <a:xfrm>
            <a:off x="5105400" y="4724400"/>
            <a:ext cx="1676400" cy="5334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Permissions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962400" y="4191000"/>
            <a:ext cx="1143000" cy="1600200"/>
          </a:xfrm>
          <a:prstGeom prst="rect">
            <a:avLst/>
          </a:prstGeom>
          <a:solidFill>
            <a:schemeClr val="tx1">
              <a:lumMod val="50000"/>
              <a:lumOff val="50000"/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Role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90800" y="4267200"/>
            <a:ext cx="1676400" cy="533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Principal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08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Setup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Add logins to the server</a:t>
            </a:r>
          </a:p>
          <a:p>
            <a:pPr lvl="1"/>
            <a:r>
              <a:rPr lang="en-US" dirty="0" smtClean="0"/>
              <a:t>Optionally grant server roles (rarely)</a:t>
            </a:r>
          </a:p>
          <a:p>
            <a:r>
              <a:rPr lang="en-US" dirty="0" smtClean="0"/>
              <a:t>Map logins to users in a database</a:t>
            </a:r>
          </a:p>
          <a:p>
            <a:pPr lvl="1"/>
            <a:r>
              <a:rPr lang="en-US" dirty="0" smtClean="0"/>
              <a:t>A login does not have rights to a database automatically</a:t>
            </a:r>
          </a:p>
          <a:p>
            <a:pPr lvl="1"/>
            <a:r>
              <a:rPr lang="en-US" dirty="0" smtClean="0"/>
              <a:t>Set a default database to one the login has a user mapping</a:t>
            </a:r>
          </a:p>
          <a:p>
            <a:r>
              <a:rPr lang="en-US" dirty="0" smtClean="0"/>
              <a:t>Group users into roles</a:t>
            </a:r>
          </a:p>
          <a:p>
            <a:pPr lvl="1"/>
            <a:r>
              <a:rPr lang="en-US" dirty="0" smtClean="0"/>
              <a:t>Database pre-defined</a:t>
            </a:r>
          </a:p>
          <a:p>
            <a:pPr lvl="1"/>
            <a:r>
              <a:rPr lang="en-US" dirty="0" smtClean="0"/>
              <a:t>User-defined</a:t>
            </a:r>
          </a:p>
          <a:p>
            <a:pPr lvl="1"/>
            <a:r>
              <a:rPr lang="en-US" dirty="0" smtClean="0"/>
              <a:t>Always use roles</a:t>
            </a:r>
          </a:p>
        </p:txBody>
      </p:sp>
    </p:spTree>
    <p:extLst>
      <p:ext uri="{BB962C8B-B14F-4D97-AF65-F5344CB8AC3E}">
        <p14:creationId xmlns:p14="http://schemas.microsoft.com/office/powerpoint/2010/main" val="348442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Setup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Grant rights to objects</a:t>
            </a:r>
          </a:p>
          <a:p>
            <a:pPr lvl="1"/>
            <a:r>
              <a:rPr lang="en-US" dirty="0" smtClean="0"/>
              <a:t>Always grant rights to roles</a:t>
            </a:r>
          </a:p>
          <a:p>
            <a:pPr lvl="2"/>
            <a:r>
              <a:rPr lang="en-US" dirty="0" smtClean="0"/>
              <a:t>Or schemas, if you are advanced</a:t>
            </a:r>
          </a:p>
          <a:p>
            <a:pPr lvl="1"/>
            <a:r>
              <a:rPr lang="en-US" dirty="0" smtClean="0"/>
              <a:t>Use GRANT to add permissions</a:t>
            </a:r>
          </a:p>
          <a:p>
            <a:pPr lvl="1"/>
            <a:r>
              <a:rPr lang="en-US" dirty="0" smtClean="0"/>
              <a:t>Use REVOKE to remove permissions</a:t>
            </a:r>
          </a:p>
          <a:p>
            <a:pPr lvl="2"/>
            <a:r>
              <a:rPr lang="en-US" dirty="0" smtClean="0"/>
              <a:t>Not DENY</a:t>
            </a:r>
          </a:p>
          <a:p>
            <a:pPr lvl="1"/>
            <a:r>
              <a:rPr lang="en-US" dirty="0" smtClean="0"/>
              <a:t>Use DENY if you have conflicting permissions</a:t>
            </a:r>
          </a:p>
          <a:p>
            <a:pPr lvl="1"/>
            <a:r>
              <a:rPr lang="en-US" dirty="0" smtClean="0"/>
              <a:t>Users/Roles have no rights by default to any objects</a:t>
            </a:r>
          </a:p>
        </p:txBody>
      </p:sp>
    </p:spTree>
    <p:extLst>
      <p:ext uri="{BB962C8B-B14F-4D97-AF65-F5344CB8AC3E}">
        <p14:creationId xmlns:p14="http://schemas.microsoft.com/office/powerpoint/2010/main" val="186500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Setup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7639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Principle of Least Privilege</a:t>
            </a:r>
          </a:p>
          <a:p>
            <a:pPr lvl="1"/>
            <a:r>
              <a:rPr lang="en-US" dirty="0" smtClean="0"/>
              <a:t>DO NOT just grant </a:t>
            </a:r>
            <a:r>
              <a:rPr lang="en-US" dirty="0" err="1" smtClean="0"/>
              <a:t>sysadmin</a:t>
            </a:r>
            <a:r>
              <a:rPr lang="en-US" dirty="0" smtClean="0"/>
              <a:t>, </a:t>
            </a:r>
            <a:r>
              <a:rPr lang="en-US" dirty="0" err="1" smtClean="0"/>
              <a:t>db_owner</a:t>
            </a:r>
            <a:r>
              <a:rPr lang="en-US" dirty="0" smtClean="0"/>
              <a:t>, or other privileged roles</a:t>
            </a:r>
          </a:p>
          <a:p>
            <a:r>
              <a:rPr lang="en-US" dirty="0" smtClean="0"/>
              <a:t>Store permissions with object scripts</a:t>
            </a:r>
          </a:p>
        </p:txBody>
      </p:sp>
      <p:pic>
        <p:nvPicPr>
          <p:cNvPr id="4" name="Picture 3" descr="securityobjec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3390900"/>
            <a:ext cx="630555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19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Setup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Demo</a:t>
            </a:r>
          </a:p>
          <a:p>
            <a:pPr lvl="1"/>
            <a:r>
              <a:rPr lang="en-US" dirty="0" smtClean="0"/>
              <a:t>Add login</a:t>
            </a:r>
          </a:p>
          <a:p>
            <a:pPr lvl="1"/>
            <a:r>
              <a:rPr lang="en-US" dirty="0" smtClean="0"/>
              <a:t>Add user</a:t>
            </a:r>
          </a:p>
          <a:p>
            <a:pPr lvl="1"/>
            <a:r>
              <a:rPr lang="en-US" dirty="0" smtClean="0"/>
              <a:t>Add role</a:t>
            </a:r>
          </a:p>
          <a:p>
            <a:pPr lvl="1"/>
            <a:r>
              <a:rPr lang="en-US" dirty="0" smtClean="0"/>
              <a:t>Grant permissions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61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Intro</a:t>
            </a:r>
          </a:p>
          <a:p>
            <a:r>
              <a:rPr lang="en-US" dirty="0" smtClean="0"/>
              <a:t>1. Perform a Backup</a:t>
            </a:r>
          </a:p>
          <a:p>
            <a:r>
              <a:rPr lang="en-US" dirty="0" smtClean="0"/>
              <a:t>2. Restore a Database</a:t>
            </a:r>
          </a:p>
          <a:p>
            <a:r>
              <a:rPr lang="en-US" dirty="0" smtClean="0"/>
              <a:t>3. Setup Security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4. Join Tables Together</a:t>
            </a:r>
          </a:p>
          <a:p>
            <a:r>
              <a:rPr lang="en-US" dirty="0" smtClean="0"/>
              <a:t>5. Create an Index</a:t>
            </a:r>
          </a:p>
          <a:p>
            <a:r>
              <a:rPr lang="en-US" dirty="0" smtClean="0"/>
              <a:t>6. Run Database Maintenance</a:t>
            </a:r>
          </a:p>
          <a:p>
            <a:r>
              <a:rPr lang="en-US" dirty="0" smtClean="0"/>
              <a:t>7. Schedule a Job</a:t>
            </a:r>
          </a:p>
          <a:p>
            <a:r>
              <a:rPr lang="en-US" dirty="0" smtClean="0"/>
              <a:t>8. Send an Email from SQL Server</a:t>
            </a:r>
          </a:p>
          <a:p>
            <a:r>
              <a:rPr lang="en-US" dirty="0" smtClean="0"/>
              <a:t>9. Import Data</a:t>
            </a:r>
          </a:p>
          <a:p>
            <a:r>
              <a:rPr lang="en-US" dirty="0" smtClean="0"/>
              <a:t>10. Search BOL</a:t>
            </a:r>
          </a:p>
          <a:p>
            <a:r>
              <a:rPr lang="en-US" dirty="0" smtClean="0"/>
              <a:t>Questions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27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Join Tables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People seem to want their data out of the database</a:t>
            </a:r>
          </a:p>
          <a:p>
            <a:r>
              <a:rPr lang="en-US" dirty="0" smtClean="0"/>
              <a:t>Needed for quick checks of client applications</a:t>
            </a:r>
          </a:p>
          <a:p>
            <a:r>
              <a:rPr lang="en-US" dirty="0" smtClean="0"/>
              <a:t>Often get ad hoc requests for data</a:t>
            </a:r>
          </a:p>
          <a:p>
            <a:r>
              <a:rPr lang="en-US" dirty="0" smtClean="0"/>
              <a:t>Learn basic T-SQL</a:t>
            </a:r>
          </a:p>
          <a:p>
            <a:pPr lvl="1"/>
            <a:r>
              <a:rPr lang="en-US" dirty="0" smtClean="0">
                <a:hlinkClick r:id="rId2"/>
              </a:rPr>
              <a:t>SELECT</a:t>
            </a:r>
            <a:endParaRPr lang="en-US" dirty="0" smtClean="0"/>
          </a:p>
          <a:p>
            <a:pPr lvl="1"/>
            <a:r>
              <a:rPr lang="en-US" dirty="0" smtClean="0">
                <a:hlinkClick r:id="rId3" action="ppaction://hlinkfile"/>
              </a:rPr>
              <a:t>INNER JOIN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OUTER JOIN</a:t>
            </a:r>
            <a:endParaRPr lang="en-US" dirty="0" smtClean="0"/>
          </a:p>
          <a:p>
            <a:pPr lvl="1"/>
            <a:r>
              <a:rPr lang="en-US" dirty="0" smtClean="0">
                <a:hlinkClick r:id="rId5"/>
              </a:rPr>
              <a:t>WHERE</a:t>
            </a:r>
            <a:endParaRPr lang="en-US" dirty="0" smtClean="0"/>
          </a:p>
          <a:p>
            <a:pPr lvl="1"/>
            <a:r>
              <a:rPr lang="en-US" dirty="0" smtClean="0">
                <a:hlinkClick r:id="rId6"/>
              </a:rPr>
              <a:t>ORDER BY</a:t>
            </a:r>
            <a:endParaRPr lang="en-US" dirty="0" smtClean="0"/>
          </a:p>
          <a:p>
            <a:pPr lvl="1"/>
            <a:r>
              <a:rPr lang="en-US" dirty="0" smtClean="0">
                <a:hlinkClick r:id="rId7"/>
              </a:rPr>
              <a:t>GROUP BY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1301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Join Tables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JOINs are essentially the intersection of data from basic schooling.</a:t>
            </a:r>
          </a:p>
        </p:txBody>
      </p:sp>
      <p:sp>
        <p:nvSpPr>
          <p:cNvPr id="4" name="Oval 3"/>
          <p:cNvSpPr/>
          <p:nvPr/>
        </p:nvSpPr>
        <p:spPr>
          <a:xfrm>
            <a:off x="381000" y="2895600"/>
            <a:ext cx="3810000" cy="2895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    </a:t>
            </a:r>
          </a:p>
          <a:p>
            <a:pPr algn="ctr"/>
            <a:r>
              <a:rPr lang="en-US" dirty="0" smtClean="0"/>
              <a:t> B         </a:t>
            </a:r>
          </a:p>
          <a:p>
            <a:pPr algn="ctr"/>
            <a:r>
              <a:rPr lang="en-US" dirty="0" smtClean="0"/>
              <a:t>C               D </a:t>
            </a:r>
          </a:p>
          <a:p>
            <a:pPr algn="ctr"/>
            <a:r>
              <a:rPr lang="en-US" dirty="0" smtClean="0"/>
              <a:t>                 E</a:t>
            </a:r>
          </a:p>
          <a:p>
            <a:pPr algn="ctr"/>
            <a:r>
              <a:rPr lang="en-US" dirty="0" smtClean="0"/>
              <a:t>F                                       G</a:t>
            </a:r>
          </a:p>
          <a:p>
            <a:pPr algn="ctr"/>
            <a:r>
              <a:rPr lang="en-US" dirty="0" smtClean="0"/>
              <a:t>H</a:t>
            </a:r>
          </a:p>
          <a:p>
            <a:pPr algn="ctr"/>
            <a:r>
              <a:rPr lang="en-US" dirty="0" smtClean="0"/>
              <a:t>        I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4953000" y="2971800"/>
            <a:ext cx="3810000" cy="28956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  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 B        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               D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                 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F                                       G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H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        I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79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Join Tables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Common data</a:t>
            </a:r>
          </a:p>
        </p:txBody>
      </p:sp>
      <p:sp>
        <p:nvSpPr>
          <p:cNvPr id="4" name="Oval 3"/>
          <p:cNvSpPr/>
          <p:nvPr/>
        </p:nvSpPr>
        <p:spPr>
          <a:xfrm>
            <a:off x="381000" y="2133600"/>
            <a:ext cx="3733800" cy="2209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A    </a:t>
            </a:r>
          </a:p>
          <a:p>
            <a:pPr algn="ctr"/>
            <a:r>
              <a:rPr lang="en-US" sz="1400" dirty="0" smtClean="0"/>
              <a:t> B         </a:t>
            </a:r>
          </a:p>
          <a:p>
            <a:pPr algn="ctr"/>
            <a:r>
              <a:rPr lang="en-US" sz="1400" dirty="0" smtClean="0"/>
              <a:t>C               D </a:t>
            </a:r>
          </a:p>
          <a:p>
            <a:pPr algn="ctr"/>
            <a:r>
              <a:rPr lang="en-US" sz="1400" dirty="0" smtClean="0"/>
              <a:t>                 E</a:t>
            </a:r>
          </a:p>
          <a:p>
            <a:pPr algn="ctr"/>
            <a:r>
              <a:rPr lang="en-US" sz="1400" dirty="0" smtClean="0"/>
              <a:t>F                                       G</a:t>
            </a:r>
          </a:p>
          <a:p>
            <a:pPr algn="ctr"/>
            <a:r>
              <a:rPr lang="en-US" sz="1400" dirty="0" smtClean="0"/>
              <a:t>H</a:t>
            </a:r>
          </a:p>
          <a:p>
            <a:pPr algn="ctr"/>
            <a:r>
              <a:rPr lang="en-US" sz="1400" dirty="0" smtClean="0"/>
              <a:t>        I</a:t>
            </a:r>
            <a:endParaRPr lang="en-US" sz="1400" dirty="0"/>
          </a:p>
        </p:txBody>
      </p:sp>
      <p:sp>
        <p:nvSpPr>
          <p:cNvPr id="5" name="Oval 4"/>
          <p:cNvSpPr/>
          <p:nvPr/>
        </p:nvSpPr>
        <p:spPr>
          <a:xfrm>
            <a:off x="5181600" y="2133600"/>
            <a:ext cx="3505200" cy="20574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Z    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 G        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Y               D 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            J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F                                       M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B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        V</a:t>
            </a:r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rot="2416584">
            <a:off x="2871931" y="4208034"/>
            <a:ext cx="12192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7442472">
            <a:off x="5074817" y="4242360"/>
            <a:ext cx="1143000" cy="533400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352800" y="4953000"/>
            <a:ext cx="2667000" cy="16002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B, D, F, G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72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Join Tables Together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35988" y="2956560"/>
            <a:ext cx="3733800" cy="1981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    </a:t>
            </a:r>
          </a:p>
          <a:p>
            <a:pPr algn="ctr"/>
            <a:r>
              <a:rPr lang="en-US" dirty="0" smtClean="0"/>
              <a:t> B         </a:t>
            </a:r>
          </a:p>
          <a:p>
            <a:pPr algn="ctr"/>
            <a:r>
              <a:rPr lang="en-US" dirty="0" smtClean="0"/>
              <a:t>C               D </a:t>
            </a:r>
          </a:p>
          <a:p>
            <a:pPr algn="ctr"/>
            <a:r>
              <a:rPr lang="en-US" dirty="0" smtClean="0"/>
              <a:t>                 E</a:t>
            </a:r>
          </a:p>
          <a:p>
            <a:pPr algn="ctr"/>
            <a:r>
              <a:rPr lang="en-US" dirty="0" smtClean="0"/>
              <a:t>F                                       G</a:t>
            </a:r>
          </a:p>
          <a:p>
            <a:pPr algn="ctr"/>
            <a:r>
              <a:rPr lang="en-US" dirty="0" smtClean="0"/>
              <a:t>H</a:t>
            </a:r>
          </a:p>
          <a:p>
            <a:pPr algn="ctr"/>
            <a:r>
              <a:rPr lang="en-US" dirty="0" smtClean="0"/>
              <a:t>        I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486400" y="2209800"/>
            <a:ext cx="3505200" cy="20574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Z   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 G       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Y               D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            J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F                                       M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        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rot="2416584">
            <a:off x="2463968" y="4502283"/>
            <a:ext cx="12192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7442472">
            <a:off x="5074817" y="4242360"/>
            <a:ext cx="1143000" cy="533400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352800" y="4953000"/>
            <a:ext cx="2667000" cy="16002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360317" y="1790700"/>
            <a:ext cx="2286000" cy="1447800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 K S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 rot="5400000">
            <a:off x="3943350" y="3790950"/>
            <a:ext cx="1485900" cy="381000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62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Join Tables Together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04800" y="2362200"/>
            <a:ext cx="16764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486400" y="2209800"/>
            <a:ext cx="3352800" cy="19812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rot="2416584">
            <a:off x="1123451" y="4116454"/>
            <a:ext cx="2504188" cy="3863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7442472">
            <a:off x="5153498" y="4390467"/>
            <a:ext cx="1143000" cy="343494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352800" y="4953000"/>
            <a:ext cx="2667000" cy="16002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429000" y="1600200"/>
            <a:ext cx="2286000" cy="1447800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 rot="5400000">
            <a:off x="3810000" y="3810000"/>
            <a:ext cx="1524000" cy="304800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895600" y="3048000"/>
            <a:ext cx="838200" cy="6858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3499328">
            <a:off x="3130988" y="4154820"/>
            <a:ext cx="1159529" cy="304800"/>
          </a:xfrm>
          <a:prstGeom prst="righ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705600" y="4648200"/>
            <a:ext cx="1828800" cy="16764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0253042">
            <a:off x="6172200" y="5562600"/>
            <a:ext cx="457200" cy="1524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9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Join Tables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SELECT </a:t>
            </a:r>
          </a:p>
          <a:p>
            <a:pPr lvl="1"/>
            <a:r>
              <a:rPr lang="en-US" dirty="0" smtClean="0"/>
              <a:t>list of columns or fields you need returned</a:t>
            </a:r>
          </a:p>
          <a:p>
            <a:r>
              <a:rPr lang="en-US" dirty="0" smtClean="0"/>
              <a:t>FROM</a:t>
            </a:r>
          </a:p>
          <a:p>
            <a:pPr lvl="1"/>
            <a:r>
              <a:rPr lang="en-US" dirty="0" smtClean="0"/>
              <a:t>Tables (or views/functions) containing the data</a:t>
            </a:r>
          </a:p>
          <a:p>
            <a:r>
              <a:rPr lang="en-US" dirty="0" smtClean="0"/>
              <a:t>INNER JOIN</a:t>
            </a:r>
          </a:p>
          <a:p>
            <a:pPr lvl="1"/>
            <a:r>
              <a:rPr lang="en-US" dirty="0" smtClean="0"/>
              <a:t>Matching rows from both tables</a:t>
            </a:r>
          </a:p>
          <a:p>
            <a:r>
              <a:rPr lang="en-US" dirty="0" smtClean="0"/>
              <a:t>WHERE  (or ON clause)</a:t>
            </a:r>
          </a:p>
          <a:p>
            <a:pPr lvl="1"/>
            <a:r>
              <a:rPr lang="en-US" dirty="0" smtClean="0"/>
              <a:t>Limitations on which data is returned</a:t>
            </a:r>
          </a:p>
          <a:p>
            <a:pPr lvl="1"/>
            <a:r>
              <a:rPr lang="en-US" dirty="0" smtClean="0"/>
              <a:t>This is where SQL Server does the work of removing unwanted information</a:t>
            </a:r>
          </a:p>
          <a:p>
            <a:r>
              <a:rPr lang="en-US" dirty="0" smtClean="0"/>
              <a:t>ORDER BY</a:t>
            </a:r>
          </a:p>
          <a:p>
            <a:pPr lvl="1"/>
            <a:r>
              <a:rPr lang="en-US" dirty="0" smtClean="0"/>
              <a:t>SQL Server has no ordering of rows. Ever.</a:t>
            </a:r>
          </a:p>
          <a:p>
            <a:pPr lvl="1"/>
            <a:r>
              <a:rPr lang="en-US" dirty="0" smtClean="0"/>
              <a:t>Specify an order if you need one.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33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Join Tables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Outer JOIN</a:t>
            </a:r>
          </a:p>
          <a:p>
            <a:pPr lvl="1"/>
            <a:r>
              <a:rPr lang="en-US" dirty="0" smtClean="0"/>
              <a:t>All rows from one table, only data in matching rows from both tables.</a:t>
            </a:r>
          </a:p>
          <a:p>
            <a:pPr lvl="1"/>
            <a:r>
              <a:rPr lang="en-US" dirty="0" smtClean="0"/>
              <a:t>NULLs in non-matching rows</a:t>
            </a:r>
          </a:p>
          <a:p>
            <a:r>
              <a:rPr lang="en-US" dirty="0" smtClean="0"/>
              <a:t>GROUP BY</a:t>
            </a:r>
          </a:p>
          <a:p>
            <a:pPr lvl="1"/>
            <a:r>
              <a:rPr lang="en-US" dirty="0" smtClean="0"/>
              <a:t>User with Aggregates (SUM, MIN, MAX, etc)</a:t>
            </a:r>
          </a:p>
          <a:p>
            <a:pPr lvl="1"/>
            <a:r>
              <a:rPr lang="en-US" dirty="0" smtClean="0"/>
              <a:t>Uses a </a:t>
            </a:r>
            <a:r>
              <a:rPr lang="en-US" dirty="0" smtClean="0">
                <a:hlinkClick r:id="rId2"/>
              </a:rPr>
              <a:t>HAVING </a:t>
            </a:r>
            <a:r>
              <a:rPr lang="en-US" dirty="0" smtClean="0"/>
              <a:t>clause to restrict data (similar to WHERE)</a:t>
            </a:r>
          </a:p>
          <a:p>
            <a:r>
              <a:rPr lang="en-US" dirty="0" smtClean="0"/>
              <a:t>Practice, practice, practice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3697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Join Tables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194277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Intro</a:t>
            </a:r>
          </a:p>
          <a:p>
            <a:r>
              <a:rPr lang="en-US" dirty="0" smtClean="0"/>
              <a:t>1. Perform a Backup</a:t>
            </a:r>
          </a:p>
          <a:p>
            <a:r>
              <a:rPr lang="en-US" dirty="0" smtClean="0"/>
              <a:t>2. Restore a Database</a:t>
            </a:r>
          </a:p>
          <a:p>
            <a:r>
              <a:rPr lang="en-US" dirty="0" smtClean="0"/>
              <a:t>3. Setup Security</a:t>
            </a:r>
          </a:p>
          <a:p>
            <a:r>
              <a:rPr lang="en-US" dirty="0" smtClean="0"/>
              <a:t>4. Join Tables Together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5. Create an Index</a:t>
            </a:r>
          </a:p>
          <a:p>
            <a:r>
              <a:rPr lang="en-US" dirty="0" smtClean="0"/>
              <a:t>6. Run Database Maintenance</a:t>
            </a:r>
          </a:p>
          <a:p>
            <a:r>
              <a:rPr lang="en-US" dirty="0" smtClean="0"/>
              <a:t>7. Schedule a Job</a:t>
            </a:r>
          </a:p>
          <a:p>
            <a:r>
              <a:rPr lang="en-US" dirty="0" smtClean="0"/>
              <a:t>8. Send an Email from SQL Server</a:t>
            </a:r>
          </a:p>
          <a:p>
            <a:r>
              <a:rPr lang="en-US" dirty="0" smtClean="0"/>
              <a:t>9. Import Data</a:t>
            </a:r>
          </a:p>
          <a:p>
            <a:r>
              <a:rPr lang="en-US" dirty="0" smtClean="0"/>
              <a:t>10. Search BOL</a:t>
            </a:r>
          </a:p>
          <a:p>
            <a:r>
              <a:rPr lang="en-US" dirty="0" smtClean="0"/>
              <a:t>Questions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19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Create an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Indexes allow you to find data. Fast.</a:t>
            </a:r>
          </a:p>
          <a:p>
            <a:r>
              <a:rPr lang="en-US" dirty="0" smtClean="0"/>
              <a:t>Not created by default</a:t>
            </a:r>
          </a:p>
          <a:p>
            <a:pPr lvl="1"/>
            <a:r>
              <a:rPr lang="en-US" dirty="0" smtClean="0"/>
              <a:t>Except for PKs</a:t>
            </a:r>
          </a:p>
          <a:p>
            <a:r>
              <a:rPr lang="en-US" dirty="0" smtClean="0"/>
              <a:t>Can be</a:t>
            </a:r>
          </a:p>
          <a:p>
            <a:pPr lvl="1"/>
            <a:r>
              <a:rPr lang="en-US" dirty="0" smtClean="0"/>
              <a:t>Ascending</a:t>
            </a:r>
          </a:p>
          <a:p>
            <a:pPr lvl="1"/>
            <a:r>
              <a:rPr lang="en-US" dirty="0" smtClean="0"/>
              <a:t>Descending</a:t>
            </a:r>
          </a:p>
          <a:p>
            <a:pPr lvl="1"/>
            <a:r>
              <a:rPr lang="en-US" dirty="0" smtClean="0"/>
              <a:t>clustered (1 per table)</a:t>
            </a:r>
          </a:p>
          <a:p>
            <a:pPr lvl="1"/>
            <a:r>
              <a:rPr lang="en-US" dirty="0" err="1" smtClean="0"/>
              <a:t>Nonclustered</a:t>
            </a:r>
            <a:r>
              <a:rPr lang="en-US" dirty="0" smtClean="0"/>
              <a:t> (many per table)</a:t>
            </a:r>
          </a:p>
          <a:p>
            <a:pPr lvl="1"/>
            <a:r>
              <a:rPr lang="en-US" dirty="0" smtClean="0"/>
              <a:t>Multiple columns</a:t>
            </a:r>
          </a:p>
          <a:p>
            <a:pPr lvl="1"/>
            <a:r>
              <a:rPr lang="en-US" dirty="0" smtClean="0"/>
              <a:t>Unique (or non-unique)</a:t>
            </a:r>
          </a:p>
          <a:p>
            <a:pPr lvl="1"/>
            <a:r>
              <a:rPr lang="en-US" dirty="0" smtClean="0"/>
              <a:t>Different granularities (spatial)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52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Create an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One place you can use SSMS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Defaults not always good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Multiple column indexes are good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Create one, test </a:t>
            </a:r>
            <a:r>
              <a:rPr lang="en-US" dirty="0" smtClean="0"/>
              <a:t>performance, create another if needed</a:t>
            </a:r>
            <a:endParaRPr lang="en-US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Stick to 3-6 indexes for most </a:t>
            </a:r>
            <a:r>
              <a:rPr lang="en-US" dirty="0" smtClean="0"/>
              <a:t>tables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686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Create an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DEMO</a:t>
            </a:r>
          </a:p>
          <a:p>
            <a:pPr lvl="1"/>
            <a:r>
              <a:rPr lang="en-US" dirty="0"/>
              <a:t>Create an index</a:t>
            </a:r>
          </a:p>
          <a:p>
            <a:pPr lvl="1"/>
            <a:r>
              <a:rPr lang="en-US" dirty="0"/>
              <a:t>Alter an index</a:t>
            </a:r>
          </a:p>
          <a:p>
            <a:pPr lvl="1"/>
            <a:r>
              <a:rPr lang="en-US" dirty="0"/>
              <a:t>Set Primary Key</a:t>
            </a:r>
          </a:p>
        </p:txBody>
      </p:sp>
    </p:spTree>
    <p:extLst>
      <p:ext uri="{BB962C8B-B14F-4D97-AF65-F5344CB8AC3E}">
        <p14:creationId xmlns:p14="http://schemas.microsoft.com/office/powerpoint/2010/main" val="168956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Intro</a:t>
            </a:r>
          </a:p>
          <a:p>
            <a:r>
              <a:rPr lang="en-US" dirty="0" smtClean="0"/>
              <a:t>1. Perform a Backup</a:t>
            </a:r>
          </a:p>
          <a:p>
            <a:r>
              <a:rPr lang="en-US" dirty="0" smtClean="0"/>
              <a:t>2. Restore a Database</a:t>
            </a:r>
          </a:p>
          <a:p>
            <a:r>
              <a:rPr lang="en-US" dirty="0" smtClean="0"/>
              <a:t>3. Setup Security</a:t>
            </a:r>
          </a:p>
          <a:p>
            <a:r>
              <a:rPr lang="en-US" dirty="0" smtClean="0"/>
              <a:t>4. Join Tables Together</a:t>
            </a:r>
          </a:p>
          <a:p>
            <a:r>
              <a:rPr lang="en-US" dirty="0" smtClean="0"/>
              <a:t>5. Create an Index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6. Run Database Maintenance</a:t>
            </a:r>
          </a:p>
          <a:p>
            <a:r>
              <a:rPr lang="en-US" dirty="0" smtClean="0"/>
              <a:t>7. Schedule a Job</a:t>
            </a:r>
          </a:p>
          <a:p>
            <a:r>
              <a:rPr lang="en-US" dirty="0" smtClean="0"/>
              <a:t>8. Send an Email from SQL Server</a:t>
            </a:r>
          </a:p>
          <a:p>
            <a:r>
              <a:rPr lang="en-US" dirty="0" smtClean="0"/>
              <a:t>9. Import Data</a:t>
            </a:r>
          </a:p>
          <a:p>
            <a:r>
              <a:rPr lang="en-US" dirty="0" smtClean="0"/>
              <a:t>10. Search BOL</a:t>
            </a:r>
          </a:p>
          <a:p>
            <a:r>
              <a:rPr lang="en-US" dirty="0" smtClean="0"/>
              <a:t>Questions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76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Database Maintenance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Index management</a:t>
            </a:r>
          </a:p>
          <a:p>
            <a:r>
              <a:rPr lang="en-US" dirty="0" smtClean="0"/>
              <a:t>Corruption Detection</a:t>
            </a:r>
          </a:p>
          <a:p>
            <a:r>
              <a:rPr lang="en-US" dirty="0" smtClean="0"/>
              <a:t>Space management</a:t>
            </a:r>
          </a:p>
        </p:txBody>
      </p:sp>
    </p:spTree>
    <p:extLst>
      <p:ext uri="{BB962C8B-B14F-4D97-AF65-F5344CB8AC3E}">
        <p14:creationId xmlns:p14="http://schemas.microsoft.com/office/powerpoint/2010/main" val="334014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Database Maintenance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Index management</a:t>
            </a:r>
          </a:p>
          <a:p>
            <a:pPr lvl="1"/>
            <a:r>
              <a:rPr lang="en-US" dirty="0" smtClean="0">
                <a:hlinkClick r:id="rId2"/>
              </a:rPr>
              <a:t>ALTER INDEX WITH REBUILD</a:t>
            </a:r>
            <a:r>
              <a:rPr lang="en-US" dirty="0" smtClean="0"/>
              <a:t> (replaces DBCC DBREINDEX)</a:t>
            </a:r>
          </a:p>
          <a:p>
            <a:pPr lvl="1"/>
            <a:r>
              <a:rPr lang="en-US" dirty="0" smtClean="0">
                <a:hlinkClick r:id="rId2"/>
              </a:rPr>
              <a:t>ALTER INDEX WITH REORGANIZE</a:t>
            </a:r>
            <a:r>
              <a:rPr lang="en-US" dirty="0" smtClean="0"/>
              <a:t> (replaces DBCC INDEXDEFRAG)</a:t>
            </a:r>
          </a:p>
          <a:p>
            <a:r>
              <a:rPr lang="en-US" dirty="0" smtClean="0"/>
              <a:t>Rebuild requires more resources, quicker.</a:t>
            </a:r>
          </a:p>
          <a:p>
            <a:r>
              <a:rPr lang="en-US" dirty="0" smtClean="0"/>
              <a:t>Reorganize uses minimal resources (online), takes longer.</a:t>
            </a:r>
          </a:p>
          <a:p>
            <a:r>
              <a:rPr lang="en-US" dirty="0" smtClean="0"/>
              <a:t>Statistics are updated with index rebuilds</a:t>
            </a:r>
          </a:p>
          <a:p>
            <a:pPr lvl="1"/>
            <a:r>
              <a:rPr lang="en-US" dirty="0" smtClean="0"/>
              <a:t>Large data changes may require you to UPDATE STATISTICS manually or with a job</a:t>
            </a:r>
          </a:p>
          <a:p>
            <a:pPr lvl="1"/>
            <a:r>
              <a:rPr lang="en-US" dirty="0" smtClean="0"/>
              <a:t>Use AUTO UPDATE STATISTICS/AUTO CREATE STATISTICS</a:t>
            </a:r>
          </a:p>
        </p:txBody>
      </p:sp>
    </p:spTree>
    <p:extLst>
      <p:ext uri="{BB962C8B-B14F-4D97-AF65-F5344CB8AC3E}">
        <p14:creationId xmlns:p14="http://schemas.microsoft.com/office/powerpoint/2010/main" val="26256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Database Maintenance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Corruption Detection</a:t>
            </a:r>
          </a:p>
          <a:p>
            <a:pPr lvl="1"/>
            <a:r>
              <a:rPr lang="en-US" dirty="0" smtClean="0"/>
              <a:t>DBCC CHECKDB</a:t>
            </a:r>
          </a:p>
          <a:p>
            <a:pPr lvl="1"/>
            <a:r>
              <a:rPr lang="en-US" dirty="0" smtClean="0"/>
              <a:t>Page Checksums</a:t>
            </a:r>
          </a:p>
          <a:p>
            <a:pPr lvl="1"/>
            <a:r>
              <a:rPr lang="en-US" dirty="0" smtClean="0"/>
              <a:t>Backup with Checksum</a:t>
            </a:r>
          </a:p>
          <a:p>
            <a:r>
              <a:rPr lang="en-US" dirty="0" smtClean="0"/>
              <a:t>You cannot prevent corruption</a:t>
            </a:r>
          </a:p>
          <a:p>
            <a:pPr lvl="1"/>
            <a:r>
              <a:rPr lang="en-US" dirty="0" smtClean="0"/>
              <a:t>Detect as soon as possible</a:t>
            </a:r>
          </a:p>
          <a:p>
            <a:r>
              <a:rPr lang="en-US" dirty="0" smtClean="0"/>
              <a:t>Ideally run every day</a:t>
            </a:r>
          </a:p>
          <a:p>
            <a:r>
              <a:rPr lang="en-US" dirty="0" smtClean="0"/>
              <a:t>If resources are in issue, run on a copy of your database</a:t>
            </a:r>
          </a:p>
          <a:p>
            <a:pPr lvl="1"/>
            <a:r>
              <a:rPr lang="en-US" dirty="0" smtClean="0"/>
              <a:t>Tests restores as well</a:t>
            </a:r>
          </a:p>
        </p:txBody>
      </p:sp>
    </p:spTree>
    <p:extLst>
      <p:ext uri="{BB962C8B-B14F-4D97-AF65-F5344CB8AC3E}">
        <p14:creationId xmlns:p14="http://schemas.microsoft.com/office/powerpoint/2010/main" val="103577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Database Maintenance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Space Management</a:t>
            </a:r>
          </a:p>
          <a:p>
            <a:pPr lvl="1"/>
            <a:r>
              <a:rPr lang="en-US" dirty="0" smtClean="0"/>
              <a:t>Proactively add space to databases</a:t>
            </a:r>
          </a:p>
          <a:p>
            <a:pPr lvl="1"/>
            <a:r>
              <a:rPr lang="en-US" dirty="0" smtClean="0"/>
              <a:t>Demo</a:t>
            </a:r>
          </a:p>
          <a:p>
            <a:r>
              <a:rPr lang="en-US" dirty="0" smtClean="0"/>
              <a:t>DO NOT SHRINK (regularly)</a:t>
            </a:r>
          </a:p>
          <a:p>
            <a:pPr lvl="1"/>
            <a:r>
              <a:rPr lang="en-US" dirty="0" smtClean="0"/>
              <a:t>Rare operation</a:t>
            </a:r>
          </a:p>
          <a:p>
            <a:pPr lvl="1"/>
            <a:r>
              <a:rPr lang="en-US" dirty="0" smtClean="0"/>
              <a:t>If you need more space, get more space.</a:t>
            </a:r>
          </a:p>
        </p:txBody>
      </p:sp>
    </p:spTree>
    <p:extLst>
      <p:ext uri="{BB962C8B-B14F-4D97-AF65-F5344CB8AC3E}">
        <p14:creationId xmlns:p14="http://schemas.microsoft.com/office/powerpoint/2010/main" val="421713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Intro</a:t>
            </a:r>
          </a:p>
          <a:p>
            <a:r>
              <a:rPr lang="en-US" dirty="0" smtClean="0"/>
              <a:t>1. Perform a Backup</a:t>
            </a:r>
          </a:p>
          <a:p>
            <a:r>
              <a:rPr lang="en-US" dirty="0" smtClean="0"/>
              <a:t>2. Restore a Database</a:t>
            </a:r>
          </a:p>
          <a:p>
            <a:r>
              <a:rPr lang="en-US" dirty="0" smtClean="0"/>
              <a:t>3. Setup Security</a:t>
            </a:r>
          </a:p>
          <a:p>
            <a:r>
              <a:rPr lang="en-US" dirty="0" smtClean="0"/>
              <a:t>4. Join Tables Together</a:t>
            </a:r>
          </a:p>
          <a:p>
            <a:r>
              <a:rPr lang="en-US" dirty="0" smtClean="0"/>
              <a:t>5. Create an Index</a:t>
            </a:r>
          </a:p>
          <a:p>
            <a:r>
              <a:rPr lang="en-US" dirty="0" smtClean="0"/>
              <a:t>6. Run Database Maintenance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7. Schedule a Job</a:t>
            </a:r>
          </a:p>
          <a:p>
            <a:r>
              <a:rPr lang="en-US" dirty="0" smtClean="0"/>
              <a:t>8. Send an Email from SQL Server</a:t>
            </a:r>
          </a:p>
          <a:p>
            <a:r>
              <a:rPr lang="en-US" dirty="0" smtClean="0"/>
              <a:t>9. Import Data</a:t>
            </a:r>
          </a:p>
          <a:p>
            <a:r>
              <a:rPr lang="en-US" dirty="0" smtClean="0"/>
              <a:t>10. Search BOL</a:t>
            </a:r>
          </a:p>
          <a:p>
            <a:r>
              <a:rPr lang="en-US" dirty="0" smtClean="0"/>
              <a:t>Questions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10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Schedule a Job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SQL Server Agent is your friend</a:t>
            </a:r>
          </a:p>
          <a:p>
            <a:r>
              <a:rPr lang="en-US" dirty="0" smtClean="0"/>
              <a:t>Scheduler that can handle many tasks for the DBA</a:t>
            </a:r>
          </a:p>
          <a:p>
            <a:pPr lvl="1"/>
            <a:r>
              <a:rPr lang="en-US" dirty="0" smtClean="0"/>
              <a:t>T-SQL commands</a:t>
            </a:r>
          </a:p>
          <a:p>
            <a:pPr lvl="1"/>
            <a:r>
              <a:rPr lang="en-US" dirty="0" smtClean="0"/>
              <a:t>ActiveX commands</a:t>
            </a:r>
          </a:p>
          <a:p>
            <a:pPr lvl="1"/>
            <a:r>
              <a:rPr lang="en-US" dirty="0" smtClean="0"/>
              <a:t>PowerShell scripts</a:t>
            </a:r>
          </a:p>
          <a:p>
            <a:pPr lvl="1"/>
            <a:r>
              <a:rPr lang="en-US" dirty="0" smtClean="0"/>
              <a:t>OS commands (command prompt)</a:t>
            </a:r>
          </a:p>
          <a:p>
            <a:pPr lvl="1"/>
            <a:r>
              <a:rPr lang="en-US" dirty="0" smtClean="0"/>
              <a:t>Replication jobs</a:t>
            </a:r>
          </a:p>
          <a:p>
            <a:pPr lvl="1"/>
            <a:r>
              <a:rPr lang="en-US" dirty="0" smtClean="0"/>
              <a:t>SSIS/SSAS tasks</a:t>
            </a:r>
          </a:p>
          <a:p>
            <a:pPr lvl="1"/>
            <a:r>
              <a:rPr lang="en-US" dirty="0" smtClean="0"/>
              <a:t>more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74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Schedule a Job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Flexible Scheduling</a:t>
            </a:r>
          </a:p>
          <a:p>
            <a:pPr lvl="1"/>
            <a:r>
              <a:rPr lang="en-US" dirty="0" smtClean="0"/>
              <a:t>Multiple schedules possible for a job</a:t>
            </a:r>
          </a:p>
          <a:p>
            <a:pPr lvl="1"/>
            <a:r>
              <a:rPr lang="en-US" dirty="0" smtClean="0"/>
              <a:t>Recurring / ending</a:t>
            </a:r>
          </a:p>
          <a:p>
            <a:pPr lvl="1"/>
            <a:r>
              <a:rPr lang="en-US" dirty="0" smtClean="0"/>
              <a:t>Granularity is 1 sec</a:t>
            </a:r>
          </a:p>
          <a:p>
            <a:pPr lvl="1"/>
            <a:r>
              <a:rPr lang="en-US" dirty="0" smtClean="0"/>
              <a:t>Can include retries</a:t>
            </a:r>
          </a:p>
          <a:p>
            <a:r>
              <a:rPr lang="en-US" dirty="0" smtClean="0"/>
              <a:t>Flexible Ordering of steps</a:t>
            </a:r>
          </a:p>
          <a:p>
            <a:r>
              <a:rPr lang="en-US" dirty="0" smtClean="0"/>
              <a:t>Jobs are not reentrant</a:t>
            </a:r>
          </a:p>
          <a:p>
            <a:pPr lvl="1"/>
            <a:r>
              <a:rPr lang="en-US" dirty="0" smtClean="0"/>
              <a:t>If previous execution is still running, the next scheduled iteration will not run.</a:t>
            </a:r>
          </a:p>
          <a:p>
            <a:r>
              <a:rPr lang="en-US" dirty="0" smtClean="0"/>
              <a:t>Notification of Failure/Success</a:t>
            </a:r>
          </a:p>
          <a:p>
            <a:pPr lvl="1"/>
            <a:r>
              <a:rPr lang="en-US" dirty="0" smtClean="0"/>
              <a:t>Don’t notify on success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4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Schedule a Job</a:t>
            </a:r>
            <a:endParaRPr lang="en-US" dirty="0"/>
          </a:p>
        </p:txBody>
      </p:sp>
      <p:pic>
        <p:nvPicPr>
          <p:cNvPr id="4" name="Content Placeholder 3" descr="NewJo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52600" y="1524000"/>
            <a:ext cx="5570846" cy="4997025"/>
          </a:xfrm>
        </p:spPr>
      </p:pic>
    </p:spTree>
    <p:extLst>
      <p:ext uri="{BB962C8B-B14F-4D97-AF65-F5344CB8AC3E}">
        <p14:creationId xmlns:p14="http://schemas.microsoft.com/office/powerpoint/2010/main" val="79828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Schedule a Job</a:t>
            </a:r>
            <a:endParaRPr lang="en-US" dirty="0"/>
          </a:p>
        </p:txBody>
      </p:sp>
      <p:pic>
        <p:nvPicPr>
          <p:cNvPr id="4" name="Content Placeholder 3" descr="newjobste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3172" y="1600200"/>
            <a:ext cx="5037656" cy="4525963"/>
          </a:xfrm>
        </p:spPr>
      </p:pic>
    </p:spTree>
    <p:extLst>
      <p:ext uri="{BB962C8B-B14F-4D97-AF65-F5344CB8AC3E}">
        <p14:creationId xmlns:p14="http://schemas.microsoft.com/office/powerpoint/2010/main" val="32989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Schedule a Job</a:t>
            </a:r>
            <a:endParaRPr lang="en-US" dirty="0"/>
          </a:p>
        </p:txBody>
      </p:sp>
      <p:pic>
        <p:nvPicPr>
          <p:cNvPr id="6" name="Content Placeholder 5" descr="jobacti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7999" y="1600200"/>
            <a:ext cx="6548001" cy="4525963"/>
          </a:xfrm>
        </p:spPr>
      </p:pic>
    </p:spTree>
    <p:extLst>
      <p:ext uri="{BB962C8B-B14F-4D97-AF65-F5344CB8AC3E}">
        <p14:creationId xmlns:p14="http://schemas.microsoft.com/office/powerpoint/2010/main" val="260676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Schedule a Job</a:t>
            </a:r>
            <a:endParaRPr lang="en-US" dirty="0"/>
          </a:p>
        </p:txBody>
      </p:sp>
      <p:pic>
        <p:nvPicPr>
          <p:cNvPr id="5" name="Content Placeholder 4" descr="jobschedu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8675" y="1726442"/>
            <a:ext cx="5522742" cy="4800600"/>
          </a:xfrm>
        </p:spPr>
      </p:pic>
    </p:spTree>
    <p:extLst>
      <p:ext uri="{BB962C8B-B14F-4D97-AF65-F5344CB8AC3E}">
        <p14:creationId xmlns:p14="http://schemas.microsoft.com/office/powerpoint/2010/main" val="10582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Schedule a Job</a:t>
            </a:r>
            <a:endParaRPr lang="en-US" dirty="0"/>
          </a:p>
        </p:txBody>
      </p:sp>
      <p:pic>
        <p:nvPicPr>
          <p:cNvPr id="6" name="Content Placeholder 5" descr="jobnotificati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62062" y="2139156"/>
            <a:ext cx="6619875" cy="3448050"/>
          </a:xfrm>
        </p:spPr>
      </p:pic>
    </p:spTree>
    <p:extLst>
      <p:ext uri="{BB962C8B-B14F-4D97-AF65-F5344CB8AC3E}">
        <p14:creationId xmlns:p14="http://schemas.microsoft.com/office/powerpoint/2010/main" val="132697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Schedule a Job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29904" y="1600200"/>
            <a:ext cx="6705600" cy="1219200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 smtClean="0"/>
              <a:t>Backup/Restore</a:t>
            </a:r>
          </a:p>
          <a:p>
            <a:pPr lvl="1"/>
            <a:r>
              <a:rPr lang="en-US" sz="2600" dirty="0" smtClean="0"/>
              <a:t>Learn to script jobs</a:t>
            </a:r>
          </a:p>
          <a:p>
            <a:pPr lvl="1"/>
            <a:r>
              <a:rPr lang="en-US" sz="2600" dirty="0" smtClean="0"/>
              <a:t>Backup/restore jobs from MSDB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5" name="Picture 4" descr="scriptjo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799" y="2819400"/>
            <a:ext cx="4267201" cy="1936326"/>
          </a:xfrm>
          <a:prstGeom prst="rect">
            <a:avLst/>
          </a:prstGeom>
        </p:spPr>
      </p:pic>
      <p:pic>
        <p:nvPicPr>
          <p:cNvPr id="6" name="Picture 5" descr="scriptjob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4648200"/>
            <a:ext cx="5305425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9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Intro</a:t>
            </a:r>
          </a:p>
          <a:p>
            <a:r>
              <a:rPr lang="en-US" dirty="0" smtClean="0"/>
              <a:t>1. Perform a Backup</a:t>
            </a:r>
          </a:p>
          <a:p>
            <a:r>
              <a:rPr lang="en-US" dirty="0" smtClean="0"/>
              <a:t>2. Restore a Database</a:t>
            </a:r>
          </a:p>
          <a:p>
            <a:r>
              <a:rPr lang="en-US" dirty="0" smtClean="0"/>
              <a:t>3. Setup Security</a:t>
            </a:r>
          </a:p>
          <a:p>
            <a:r>
              <a:rPr lang="en-US" dirty="0" smtClean="0"/>
              <a:t>4. Join Tables Together</a:t>
            </a:r>
          </a:p>
          <a:p>
            <a:r>
              <a:rPr lang="en-US" dirty="0" smtClean="0"/>
              <a:t>5. Create an Index</a:t>
            </a:r>
          </a:p>
          <a:p>
            <a:r>
              <a:rPr lang="en-US" dirty="0" smtClean="0"/>
              <a:t>6. Run Database Maintenance</a:t>
            </a:r>
          </a:p>
          <a:p>
            <a:r>
              <a:rPr lang="en-US" dirty="0" smtClean="0"/>
              <a:t>7. Schedule a Job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8. Send an Email from SQL Server</a:t>
            </a:r>
          </a:p>
          <a:p>
            <a:r>
              <a:rPr lang="en-US" dirty="0" smtClean="0"/>
              <a:t>9. Import Data</a:t>
            </a:r>
          </a:p>
          <a:p>
            <a:r>
              <a:rPr lang="en-US" dirty="0" smtClean="0"/>
              <a:t>10. Search BOL</a:t>
            </a:r>
          </a:p>
          <a:p>
            <a:r>
              <a:rPr lang="en-US" dirty="0" smtClean="0"/>
              <a:t>Questions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06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8. Send an Email from SQL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Database Mail</a:t>
            </a:r>
          </a:p>
          <a:p>
            <a:pPr lvl="1"/>
            <a:r>
              <a:rPr lang="en-US" dirty="0" smtClean="0"/>
              <a:t>Enterprise class mail subsystem</a:t>
            </a:r>
          </a:p>
          <a:p>
            <a:pPr lvl="1"/>
            <a:r>
              <a:rPr lang="en-US" dirty="0" smtClean="0"/>
              <a:t>SMTP mail compliant</a:t>
            </a:r>
          </a:p>
          <a:p>
            <a:pPr lvl="1"/>
            <a:r>
              <a:rPr lang="en-US" dirty="0" smtClean="0"/>
              <a:t>Multiple profiles possible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62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8. Send an Email from SQL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Always Enable Database Mail</a:t>
            </a:r>
          </a:p>
          <a:p>
            <a:r>
              <a:rPr lang="en-US" dirty="0" smtClean="0"/>
              <a:t>ALWAYS use a separate account for each </a:t>
            </a:r>
            <a:r>
              <a:rPr lang="en-US" dirty="0" smtClean="0"/>
              <a:t>server (use the instance name)</a:t>
            </a:r>
            <a:endParaRPr lang="en-US" dirty="0" smtClean="0"/>
          </a:p>
          <a:p>
            <a:r>
              <a:rPr lang="en-US" dirty="0" smtClean="0"/>
              <a:t>If possible, use an Exchange group for notifications</a:t>
            </a:r>
          </a:p>
          <a:p>
            <a:pPr lvl="1"/>
            <a:r>
              <a:rPr lang="en-US" dirty="0" smtClean="0"/>
              <a:t>Handles vacations</a:t>
            </a:r>
          </a:p>
          <a:p>
            <a:pPr lvl="1"/>
            <a:r>
              <a:rPr lang="en-US" dirty="0" smtClean="0"/>
              <a:t>multiple notifications</a:t>
            </a:r>
          </a:p>
          <a:p>
            <a:pPr lvl="1"/>
            <a:r>
              <a:rPr lang="en-US" dirty="0" smtClean="0"/>
              <a:t>Changing jobs</a:t>
            </a:r>
          </a:p>
          <a:p>
            <a:r>
              <a:rPr lang="en-US" dirty="0" smtClean="0"/>
              <a:t>There is </a:t>
            </a:r>
            <a:r>
              <a:rPr lang="en-US" dirty="0" smtClean="0">
                <a:hlinkClick r:id="rId2"/>
              </a:rPr>
              <a:t>a configuration wizard</a:t>
            </a:r>
            <a:endParaRPr lang="en-US" dirty="0" smtClean="0"/>
          </a:p>
          <a:p>
            <a:pPr lvl="1"/>
            <a:r>
              <a:rPr lang="en-US" dirty="0" smtClean="0"/>
              <a:t>Need email account information from postmaster</a:t>
            </a:r>
          </a:p>
        </p:txBody>
      </p:sp>
    </p:spTree>
    <p:extLst>
      <p:ext uri="{BB962C8B-B14F-4D97-AF65-F5344CB8AC3E}">
        <p14:creationId xmlns:p14="http://schemas.microsoft.com/office/powerpoint/2010/main" val="373413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8. Send an Email from SQL Server</a:t>
            </a:r>
            <a:endParaRPr lang="en-US" dirty="0"/>
          </a:p>
        </p:txBody>
      </p:sp>
      <p:pic>
        <p:nvPicPr>
          <p:cNvPr id="4" name="Content Placeholder 3" descr="dbmailwiz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38400" y="2209800"/>
            <a:ext cx="4114800" cy="3275597"/>
          </a:xfrm>
        </p:spPr>
      </p:pic>
    </p:spTree>
    <p:extLst>
      <p:ext uri="{BB962C8B-B14F-4D97-AF65-F5344CB8AC3E}">
        <p14:creationId xmlns:p14="http://schemas.microsoft.com/office/powerpoint/2010/main" val="63584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8. Send an Email from SQL Server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Enable </a:t>
            </a:r>
            <a:r>
              <a:rPr lang="en-US" dirty="0" smtClean="0">
                <a:hlinkClick r:id="rId2"/>
              </a:rPr>
              <a:t>failure alerts for jobs</a:t>
            </a:r>
            <a:endParaRPr lang="en-US" dirty="0" smtClean="0"/>
          </a:p>
          <a:p>
            <a:pPr lvl="1"/>
            <a:r>
              <a:rPr lang="en-US" dirty="0" smtClean="0"/>
              <a:t>Avoid success alerts</a:t>
            </a:r>
          </a:p>
          <a:p>
            <a:r>
              <a:rPr lang="en-US" dirty="0" smtClean="0"/>
              <a:t>Enable </a:t>
            </a:r>
            <a:r>
              <a:rPr lang="en-US" dirty="0" smtClean="0">
                <a:hlinkClick r:id="rId3"/>
              </a:rPr>
              <a:t>error log alerts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Enable performance alerts</a:t>
            </a:r>
            <a:endParaRPr lang="en-US" dirty="0" smtClean="0"/>
          </a:p>
          <a:p>
            <a:pPr lvl="1"/>
            <a:r>
              <a:rPr lang="en-US" dirty="0" smtClean="0"/>
              <a:t>Disk space at a minimum</a:t>
            </a:r>
          </a:p>
          <a:p>
            <a:pPr lvl="1"/>
            <a:r>
              <a:rPr lang="en-US" dirty="0" smtClean="0"/>
              <a:t>Log % full at a minimum</a:t>
            </a:r>
          </a:p>
          <a:p>
            <a:r>
              <a:rPr lang="en-US" dirty="0" smtClean="0"/>
              <a:t>Send email from applications</a:t>
            </a:r>
          </a:p>
          <a:p>
            <a:pPr lvl="1"/>
            <a:r>
              <a:rPr lang="en-US" dirty="0" err="1" smtClean="0">
                <a:hlinkClick r:id="rId5"/>
              </a:rPr>
              <a:t>Sp_send_dbmail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78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Intro</a:t>
            </a:r>
          </a:p>
          <a:p>
            <a:r>
              <a:rPr lang="en-US" dirty="0" smtClean="0"/>
              <a:t>1. Perform a Backup</a:t>
            </a:r>
          </a:p>
          <a:p>
            <a:r>
              <a:rPr lang="en-US" dirty="0" smtClean="0"/>
              <a:t>2. Restore a Database</a:t>
            </a:r>
          </a:p>
          <a:p>
            <a:r>
              <a:rPr lang="en-US" dirty="0" smtClean="0"/>
              <a:t>3. Setup Security</a:t>
            </a:r>
          </a:p>
          <a:p>
            <a:r>
              <a:rPr lang="en-US" dirty="0" smtClean="0"/>
              <a:t>4. Join Tables Together</a:t>
            </a:r>
          </a:p>
          <a:p>
            <a:r>
              <a:rPr lang="en-US" dirty="0" smtClean="0"/>
              <a:t>5. Create an Index</a:t>
            </a:r>
          </a:p>
          <a:p>
            <a:r>
              <a:rPr lang="en-US" dirty="0" smtClean="0"/>
              <a:t>6. Run Database Maintenance</a:t>
            </a:r>
          </a:p>
          <a:p>
            <a:r>
              <a:rPr lang="en-US" dirty="0" smtClean="0"/>
              <a:t>7. Schedule a Job</a:t>
            </a:r>
          </a:p>
          <a:p>
            <a:r>
              <a:rPr lang="en-US" dirty="0" smtClean="0"/>
              <a:t>8. Send an Email from SQL Server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9. Import Data</a:t>
            </a:r>
          </a:p>
          <a:p>
            <a:r>
              <a:rPr lang="en-US" dirty="0" smtClean="0"/>
              <a:t>10. Search BOL</a:t>
            </a:r>
          </a:p>
          <a:p>
            <a:r>
              <a:rPr lang="en-US" dirty="0" smtClean="0"/>
              <a:t>Questions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81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9. Import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Import (and export) wizards use SSIS</a:t>
            </a:r>
          </a:p>
          <a:p>
            <a:r>
              <a:rPr lang="en-US" dirty="0" smtClean="0"/>
              <a:t>Allow data to/from various providers:</a:t>
            </a:r>
          </a:p>
          <a:p>
            <a:pPr lvl="1"/>
            <a:r>
              <a:rPr lang="en-US" dirty="0" smtClean="0"/>
              <a:t>ODBC (.NET)</a:t>
            </a:r>
          </a:p>
          <a:p>
            <a:pPr lvl="1"/>
            <a:r>
              <a:rPr lang="en-US" dirty="0" smtClean="0"/>
              <a:t>Oracle (.NET)</a:t>
            </a:r>
          </a:p>
          <a:p>
            <a:pPr lvl="1"/>
            <a:r>
              <a:rPr lang="en-US" dirty="0" smtClean="0"/>
              <a:t>SQL Server (.NET)</a:t>
            </a:r>
          </a:p>
          <a:p>
            <a:pPr lvl="1"/>
            <a:r>
              <a:rPr lang="en-US" dirty="0" smtClean="0"/>
              <a:t>Flat File</a:t>
            </a:r>
          </a:p>
          <a:p>
            <a:pPr lvl="1"/>
            <a:r>
              <a:rPr lang="en-US" dirty="0" smtClean="0"/>
              <a:t>Access</a:t>
            </a:r>
          </a:p>
          <a:p>
            <a:pPr lvl="1"/>
            <a:r>
              <a:rPr lang="en-US" dirty="0" smtClean="0"/>
              <a:t>Excel</a:t>
            </a:r>
          </a:p>
          <a:p>
            <a:pPr lvl="1"/>
            <a:r>
              <a:rPr lang="en-US" dirty="0" smtClean="0"/>
              <a:t>Office 12 Access</a:t>
            </a:r>
          </a:p>
          <a:p>
            <a:pPr lvl="1"/>
            <a:r>
              <a:rPr lang="en-US" dirty="0" smtClean="0"/>
              <a:t>SSAS v9/10 (OLEDB)</a:t>
            </a:r>
          </a:p>
          <a:p>
            <a:pPr lvl="1"/>
            <a:r>
              <a:rPr lang="en-US" dirty="0" smtClean="0"/>
              <a:t>Data Mining Services (OLEDB)</a:t>
            </a:r>
          </a:p>
          <a:p>
            <a:pPr lvl="1"/>
            <a:r>
              <a:rPr lang="en-US" dirty="0" smtClean="0"/>
              <a:t>OLAP Services 1.0 (OLEDB)</a:t>
            </a:r>
          </a:p>
          <a:p>
            <a:pPr lvl="1"/>
            <a:r>
              <a:rPr lang="en-US" dirty="0" smtClean="0"/>
              <a:t>Oracle (OLEDB)</a:t>
            </a:r>
          </a:p>
          <a:p>
            <a:pPr lvl="1"/>
            <a:r>
              <a:rPr lang="en-US" dirty="0" smtClean="0"/>
              <a:t>Search (OLEDB)</a:t>
            </a:r>
          </a:p>
          <a:p>
            <a:pPr lvl="1"/>
            <a:r>
              <a:rPr lang="en-US" dirty="0" smtClean="0"/>
              <a:t>SQL Server (OLEDB)</a:t>
            </a:r>
          </a:p>
          <a:p>
            <a:pPr lvl="1"/>
            <a:r>
              <a:rPr lang="en-US" dirty="0" smtClean="0"/>
              <a:t>SQL Server Native Client 1.0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71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9. Import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You </a:t>
            </a:r>
            <a:r>
              <a:rPr lang="en-US" b="1" dirty="0" smtClean="0"/>
              <a:t>will</a:t>
            </a:r>
            <a:r>
              <a:rPr lang="en-US" dirty="0" smtClean="0"/>
              <a:t> be asked to ad hoc import data</a:t>
            </a:r>
          </a:p>
          <a:p>
            <a:pPr lvl="1"/>
            <a:r>
              <a:rPr lang="en-US" dirty="0" smtClean="0"/>
              <a:t>Usually from Excel</a:t>
            </a:r>
          </a:p>
          <a:p>
            <a:r>
              <a:rPr lang="en-US" dirty="0" smtClean="0"/>
              <a:t>You </a:t>
            </a:r>
            <a:r>
              <a:rPr lang="en-US" b="1" dirty="0" smtClean="0"/>
              <a:t>will</a:t>
            </a:r>
            <a:r>
              <a:rPr lang="en-US" dirty="0" smtClean="0"/>
              <a:t> be asked to export data on an ad hoc basis</a:t>
            </a:r>
          </a:p>
          <a:p>
            <a:pPr lvl="1"/>
            <a:r>
              <a:rPr lang="en-US" dirty="0" smtClean="0"/>
              <a:t>Usually to Excel</a:t>
            </a:r>
          </a:p>
          <a:p>
            <a:r>
              <a:rPr lang="en-US" dirty="0" smtClean="0"/>
              <a:t>Exports usually need some T-SQL</a:t>
            </a:r>
          </a:p>
          <a:p>
            <a:pPr lvl="1"/>
            <a:r>
              <a:rPr lang="en-US" dirty="0" smtClean="0"/>
              <a:t>If an application produces this data, think about </a:t>
            </a:r>
            <a:r>
              <a:rPr lang="en-US" dirty="0" smtClean="0">
                <a:hlinkClick r:id="rId2"/>
              </a:rPr>
              <a:t>using Trace/Profiler to capture the T-SQL</a:t>
            </a:r>
            <a:r>
              <a:rPr lang="en-US" dirty="0" smtClean="0"/>
              <a:t>.</a:t>
            </a:r>
          </a:p>
          <a:p>
            <a:r>
              <a:rPr lang="en-US" dirty="0" smtClean="0"/>
              <a:t>Save as an SSIS package</a:t>
            </a:r>
          </a:p>
          <a:p>
            <a:pPr lvl="1"/>
            <a:r>
              <a:rPr lang="en-US" dirty="0" smtClean="0"/>
              <a:t>If you will repeat this</a:t>
            </a:r>
          </a:p>
          <a:p>
            <a:pPr lvl="1"/>
            <a:r>
              <a:rPr lang="en-US" dirty="0" smtClean="0"/>
              <a:t>If you want to learn more about SSIS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13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9. Import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Wizard Demo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27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Intro</a:t>
            </a:r>
          </a:p>
          <a:p>
            <a:r>
              <a:rPr lang="en-US" dirty="0" smtClean="0"/>
              <a:t>1. Perform a Backup</a:t>
            </a:r>
          </a:p>
          <a:p>
            <a:r>
              <a:rPr lang="en-US" dirty="0" smtClean="0"/>
              <a:t>2. Restore a Database</a:t>
            </a:r>
          </a:p>
          <a:p>
            <a:r>
              <a:rPr lang="en-US" dirty="0" smtClean="0"/>
              <a:t>3. Setup Security</a:t>
            </a:r>
          </a:p>
          <a:p>
            <a:r>
              <a:rPr lang="en-US" dirty="0" smtClean="0"/>
              <a:t>4. Join Tables Together</a:t>
            </a:r>
          </a:p>
          <a:p>
            <a:r>
              <a:rPr lang="en-US" dirty="0" smtClean="0"/>
              <a:t>5. Create an Index</a:t>
            </a:r>
          </a:p>
          <a:p>
            <a:r>
              <a:rPr lang="en-US" dirty="0" smtClean="0"/>
              <a:t>6. Run Database Maintenance</a:t>
            </a:r>
          </a:p>
          <a:p>
            <a:r>
              <a:rPr lang="en-US" dirty="0" smtClean="0"/>
              <a:t>7. Schedule a Job</a:t>
            </a:r>
          </a:p>
          <a:p>
            <a:r>
              <a:rPr lang="en-US" dirty="0" smtClean="0"/>
              <a:t>8. Send an Email from SQL Server</a:t>
            </a:r>
          </a:p>
          <a:p>
            <a:r>
              <a:rPr lang="en-US" dirty="0" smtClean="0"/>
              <a:t>9. Import Data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10. Search BOL</a:t>
            </a:r>
          </a:p>
          <a:p>
            <a:r>
              <a:rPr lang="en-US" dirty="0" smtClean="0"/>
              <a:t>Questions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84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10. Search Books Online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Know what this is.</a:t>
            </a:r>
          </a:p>
          <a:p>
            <a:pPr lvl="1"/>
            <a:r>
              <a:rPr lang="en-US" dirty="0" smtClean="0"/>
              <a:t>Should be installed on all workstations</a:t>
            </a:r>
          </a:p>
          <a:p>
            <a:pPr lvl="1"/>
            <a:r>
              <a:rPr lang="en-US" dirty="0" smtClean="0"/>
              <a:t>Know </a:t>
            </a:r>
            <a:r>
              <a:rPr lang="en-US" dirty="0" smtClean="0">
                <a:hlinkClick r:id="rId2"/>
              </a:rPr>
              <a:t>online links</a:t>
            </a:r>
            <a:endParaRPr lang="en-US" dirty="0" smtClean="0"/>
          </a:p>
          <a:p>
            <a:r>
              <a:rPr lang="en-US" dirty="0" smtClean="0"/>
              <a:t>Know how to search for information</a:t>
            </a:r>
          </a:p>
          <a:p>
            <a:r>
              <a:rPr lang="en-US" dirty="0" smtClean="0"/>
              <a:t>This includes more than just searching BOL</a:t>
            </a:r>
          </a:p>
          <a:p>
            <a:pPr lvl="1"/>
            <a:r>
              <a:rPr lang="en-US" dirty="0" smtClean="0"/>
              <a:t>The idea is that you can find information (relatively) quickly</a:t>
            </a:r>
          </a:p>
          <a:p>
            <a:pPr lvl="1"/>
            <a:r>
              <a:rPr lang="en-US" dirty="0" smtClean="0"/>
              <a:t>Can include Google/Bing/Yahoo, however you must know how to separate good information from bad</a:t>
            </a:r>
          </a:p>
          <a:p>
            <a:pPr lvl="1"/>
            <a:r>
              <a:rPr lang="en-US" dirty="0" smtClean="0"/>
              <a:t>Can include other sites like </a:t>
            </a:r>
            <a:r>
              <a:rPr lang="en-US" dirty="0" smtClean="0">
                <a:hlinkClick r:id="rId3"/>
              </a:rPr>
              <a:t>SQLServerCentral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0061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10. Search Books Online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Don’t forget about Forums (MSDN, </a:t>
            </a:r>
            <a:r>
              <a:rPr lang="en-US" dirty="0" smtClean="0">
                <a:hlinkClick r:id="rId2"/>
              </a:rPr>
              <a:t>SQLServerCentral</a:t>
            </a:r>
            <a:r>
              <a:rPr lang="en-US" dirty="0" smtClean="0"/>
              <a:t>, etc)</a:t>
            </a:r>
          </a:p>
          <a:p>
            <a:pPr lvl="1"/>
            <a:r>
              <a:rPr lang="en-US" dirty="0" smtClean="0"/>
              <a:t>Posting a question and getting an answer is a valid way to solve problems</a:t>
            </a:r>
          </a:p>
          <a:p>
            <a:pPr lvl="1"/>
            <a:r>
              <a:rPr lang="en-US" dirty="0" smtClean="0"/>
              <a:t>Know how to check/research information.</a:t>
            </a:r>
          </a:p>
          <a:p>
            <a:r>
              <a:rPr lang="en-US" dirty="0" smtClean="0"/>
              <a:t>Have a series of bookmarks /</a:t>
            </a:r>
            <a:r>
              <a:rPr lang="en-US" dirty="0" smtClean="0">
                <a:hlinkClick r:id="rId3"/>
              </a:rPr>
              <a:t>briefcase </a:t>
            </a:r>
            <a:r>
              <a:rPr lang="en-US" dirty="0" smtClean="0"/>
              <a:t>links.</a:t>
            </a:r>
          </a:p>
          <a:p>
            <a:pPr lvl="1"/>
            <a:r>
              <a:rPr lang="en-US" dirty="0" smtClean="0"/>
              <a:t>This is your library of information.</a:t>
            </a:r>
          </a:p>
          <a:p>
            <a:pPr lvl="1"/>
            <a:r>
              <a:rPr lang="en-US" dirty="0" smtClean="0"/>
              <a:t>Common problems solved/scripts used</a:t>
            </a:r>
          </a:p>
          <a:p>
            <a:pPr lvl="1"/>
            <a:r>
              <a:rPr lang="en-US" dirty="0" smtClean="0"/>
              <a:t>Think about a flash drive/cloud drive/IE or FF common links saved.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6332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Perform a Backup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Restore a Database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Setup Security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Join Tables Together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an Index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Run Database Maintenance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Schedule a Job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Send an Email from SQL Server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Import Data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Search BOL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39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80/20 Rule</a:t>
            </a:r>
          </a:p>
          <a:p>
            <a:pPr lvl="1"/>
            <a:r>
              <a:rPr lang="en-US" dirty="0" smtClean="0"/>
              <a:t>Learn these skills at medium level</a:t>
            </a:r>
          </a:p>
          <a:p>
            <a:pPr lvl="1"/>
            <a:r>
              <a:rPr lang="en-US" dirty="0" smtClean="0"/>
              <a:t>Be able to handle 80% of your job from knowledge or memory</a:t>
            </a:r>
          </a:p>
          <a:p>
            <a:pPr lvl="1"/>
            <a:r>
              <a:rPr lang="en-US" dirty="0" smtClean="0"/>
              <a:t>Research and continue to learn in order to handle the 20% that is unusual or hard.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00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www.sqlservercentral.com/forums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@Way0utwest</a:t>
            </a:r>
            <a:r>
              <a:rPr lang="en-US" dirty="0" smtClean="0"/>
              <a:t> (twitter) </a:t>
            </a:r>
          </a:p>
          <a:p>
            <a:r>
              <a:rPr lang="en-US" dirty="0" smtClean="0"/>
              <a:t>Linked In Discussions (</a:t>
            </a:r>
            <a:r>
              <a:rPr lang="en-US" dirty="0" smtClean="0">
                <a:hlinkClick r:id="rId4"/>
              </a:rPr>
              <a:t>SQLServerCentral group</a:t>
            </a:r>
            <a:r>
              <a:rPr lang="en-US" dirty="0" smtClean="0"/>
              <a:t>)</a:t>
            </a:r>
          </a:p>
          <a:p>
            <a:r>
              <a:rPr lang="en-US" dirty="0" smtClean="0"/>
              <a:t>Google Plus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79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dirty="0" smtClean="0"/>
              <a:t>Complete the Evaluation Form </a:t>
            </a:r>
            <a:br>
              <a:rPr lang="en-CA" dirty="0" smtClean="0"/>
            </a:br>
            <a:r>
              <a:rPr lang="en-CA" dirty="0" smtClean="0"/>
              <a:t>to Win!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038600"/>
          </a:xfrm>
        </p:spPr>
        <p:txBody>
          <a:bodyPr>
            <a:normAutofit lnSpcReduction="10000"/>
          </a:bodyPr>
          <a:lstStyle/>
          <a:p>
            <a:pPr>
              <a:spcAft>
                <a:spcPts val="1800"/>
              </a:spcAft>
            </a:pPr>
            <a:r>
              <a:rPr lang="en-CA" sz="2400" dirty="0" smtClean="0"/>
              <a:t>Win a Dell Mini Netbook – every day – just for handing in your completed form. Each session evaluation form represents a chance to win.</a:t>
            </a:r>
            <a:endParaRPr lang="en-US" sz="2400" dirty="0" smtClean="0"/>
          </a:p>
          <a:p>
            <a:r>
              <a:rPr lang="en-CA" sz="2400" b="1" dirty="0" smtClean="0">
                <a:solidFill>
                  <a:schemeClr val="accent6"/>
                </a:solidFill>
              </a:rPr>
              <a:t>Pick up your evaluation form:</a:t>
            </a:r>
          </a:p>
          <a:p>
            <a:pPr marL="282575" lvl="1" indent="-282575">
              <a:buClr>
                <a:schemeClr val="accent1"/>
              </a:buClr>
            </a:pPr>
            <a:r>
              <a:rPr lang="en-CA" sz="2000" dirty="0"/>
              <a:t>In each presentation room</a:t>
            </a:r>
          </a:p>
          <a:p>
            <a:pPr marL="282575" lvl="1" indent="-282575">
              <a:buClr>
                <a:schemeClr val="accent1"/>
              </a:buClr>
            </a:pPr>
            <a:r>
              <a:rPr lang="en-US" sz="2000" dirty="0" smtClean="0"/>
              <a:t>Online on the PASS Summit website</a:t>
            </a:r>
            <a:endParaRPr lang="en-US" dirty="0" smtClean="0"/>
          </a:p>
          <a:p>
            <a:pPr>
              <a:spcBef>
                <a:spcPts val="1200"/>
              </a:spcBef>
            </a:pPr>
            <a:r>
              <a:rPr lang="en-CA" sz="2400" b="1" dirty="0" smtClean="0">
                <a:solidFill>
                  <a:schemeClr val="accent6"/>
                </a:solidFill>
              </a:rPr>
              <a:t>Drop off your completed form:</a:t>
            </a:r>
          </a:p>
          <a:p>
            <a:pPr marL="282575" lvl="1" indent="-282575">
              <a:buClr>
                <a:schemeClr val="accent1"/>
              </a:buClr>
            </a:pPr>
            <a:r>
              <a:rPr lang="en-CA" sz="2000" dirty="0" smtClean="0"/>
              <a:t>Near the exit of each presentation room</a:t>
            </a:r>
          </a:p>
          <a:p>
            <a:pPr marL="282575" lvl="1" indent="-282575">
              <a:buClr>
                <a:schemeClr val="accent1"/>
              </a:buClr>
            </a:pPr>
            <a:r>
              <a:rPr lang="en-CA" sz="2000" dirty="0" smtClean="0"/>
              <a:t>At the Registration desk</a:t>
            </a:r>
          </a:p>
          <a:p>
            <a:pPr marL="282575" lvl="1" indent="-282575">
              <a:buClr>
                <a:schemeClr val="accent1"/>
              </a:buClr>
            </a:pPr>
            <a:r>
              <a:rPr lang="en-CA" sz="2000" dirty="0" smtClean="0"/>
              <a:t>Online on the PASS </a:t>
            </a:r>
            <a:r>
              <a:rPr lang="en-CA" sz="2000" smtClean="0"/>
              <a:t>Summit website</a:t>
            </a:r>
            <a:endParaRPr lang="en-CA" sz="2000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6266228" y="3956010"/>
            <a:ext cx="2438669" cy="1625600"/>
            <a:chOff x="6503295" y="4572000"/>
            <a:chExt cx="2438669" cy="1625600"/>
          </a:xfrm>
        </p:grpSpPr>
        <p:sp>
          <p:nvSpPr>
            <p:cNvPr id="11" name="TextBox 10"/>
            <p:cNvSpPr txBox="1"/>
            <p:nvPr/>
          </p:nvSpPr>
          <p:spPr>
            <a:xfrm>
              <a:off x="6503295" y="4572000"/>
              <a:ext cx="24386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Sponsored by Dell</a:t>
              </a:r>
              <a:endParaRPr lang="en-CA" sz="1600" i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2" name="Picture 11" descr="DELLflatlogo_black-EPS.gif"/>
            <p:cNvPicPr>
              <a:picLocks noChangeAspect="1"/>
            </p:cNvPicPr>
            <p:nvPr/>
          </p:nvPicPr>
          <p:blipFill rotWithShape="1">
            <a:blip r:embed="rId2" cstate="print"/>
            <a:srcRect b="8306"/>
            <a:stretch/>
          </p:blipFill>
          <p:spPr>
            <a:xfrm>
              <a:off x="6964726" y="4807689"/>
              <a:ext cx="1515807" cy="1389911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</a:effec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2AB51-BDCC-4F95-83CF-1CBB2D34E9E5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12974" y="6356350"/>
            <a:ext cx="3703702" cy="365125"/>
          </a:xfrm>
        </p:spPr>
        <p:txBody>
          <a:bodyPr/>
          <a:lstStyle/>
          <a:p>
            <a:r>
              <a:rPr lang="en-US" dirty="0" smtClean="0">
                <a:cs typeface="Arial"/>
              </a:rPr>
              <a:t>DBA 102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cs typeface="Arial"/>
              </a:rPr>
              <a:t>|</a:t>
            </a:r>
            <a:r>
              <a:rPr lang="en-US" dirty="0" smtClean="0">
                <a:cs typeface="Arial"/>
              </a:rPr>
              <a:t>   The Top Ten SQL Server Skills You Need</a:t>
            </a:r>
          </a:p>
        </p:txBody>
      </p:sp>
    </p:spTree>
    <p:extLst>
      <p:ext uri="{BB962C8B-B14F-4D97-AF65-F5344CB8AC3E}">
        <p14:creationId xmlns:p14="http://schemas.microsoft.com/office/powerpoint/2010/main" val="21739515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7847" y="2649942"/>
            <a:ext cx="7467600" cy="589526"/>
          </a:xfrm>
        </p:spPr>
        <p:txBody>
          <a:bodyPr>
            <a:normAutofit/>
          </a:bodyPr>
          <a:lstStyle/>
          <a:p>
            <a:r>
              <a:rPr lang="en-US" sz="5556" dirty="0" smtClean="0"/>
              <a:t>Thank you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67847" y="3228622"/>
            <a:ext cx="7467600" cy="914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for attending this session and the </a:t>
            </a:r>
            <a:br>
              <a:rPr lang="en-US" sz="2400" dirty="0" smtClean="0"/>
            </a:br>
            <a:r>
              <a:rPr lang="en-US" sz="2400" dirty="0" smtClean="0"/>
              <a:t>2011 PASS Summit in Seattle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8926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1. Backups</a:t>
            </a:r>
          </a:p>
          <a:p>
            <a:pPr lvl="1"/>
            <a:r>
              <a:rPr lang="en-US" dirty="0" smtClean="0">
                <a:hlinkClick r:id="rId2"/>
              </a:rPr>
              <a:t>Backup (T-SQL)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Recovery Model Overview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Choosing a Recovery Model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>
                <a:hlinkClick r:id="rId5"/>
              </a:rPr>
              <a:t>Working with Transaction Log Backups</a:t>
            </a:r>
            <a:endParaRPr lang="en-US" dirty="0" smtClean="0"/>
          </a:p>
          <a:p>
            <a:pPr lvl="1"/>
            <a:r>
              <a:rPr lang="en-US" dirty="0" smtClean="0">
                <a:hlinkClick r:id="rId6"/>
              </a:rPr>
              <a:t>Create a Full Backup (HOW TO)</a:t>
            </a:r>
            <a:endParaRPr lang="en-US" dirty="0" smtClean="0">
              <a:hlinkClick r:id=""/>
            </a:endParaRPr>
          </a:p>
          <a:p>
            <a:pPr lvl="1"/>
            <a:r>
              <a:rPr lang="en-US" dirty="0" smtClean="0">
                <a:hlinkClick r:id=""/>
              </a:rPr>
              <a:t>Create a Log Backup (HOW TO)</a:t>
            </a:r>
            <a:endParaRPr lang="en-US" dirty="0" smtClean="0"/>
          </a:p>
          <a:p>
            <a:pPr lvl="1"/>
            <a:r>
              <a:rPr lang="en-US" dirty="0" smtClean="0">
                <a:hlinkClick r:id="rId7"/>
              </a:rPr>
              <a:t>Security Considerations for Backup and Restore</a:t>
            </a:r>
            <a:endParaRPr lang="en-US" dirty="0" smtClean="0"/>
          </a:p>
          <a:p>
            <a:pPr lvl="1"/>
            <a:r>
              <a:rPr lang="en-US" dirty="0" smtClean="0">
                <a:hlinkClick r:id="rId8"/>
              </a:rPr>
              <a:t>Tail-Log </a:t>
            </a:r>
            <a:r>
              <a:rPr lang="en-US" sz="2400" dirty="0" smtClean="0">
                <a:hlinkClick r:id="rId8"/>
              </a:rPr>
              <a:t>Backups</a:t>
            </a:r>
            <a:endParaRPr lang="en-US" sz="2400" dirty="0" smtClean="0"/>
          </a:p>
          <a:p>
            <a:pPr lvl="1"/>
            <a:r>
              <a:rPr lang="en-US" dirty="0" smtClean="0">
                <a:hlinkClick r:id="rId9"/>
              </a:rPr>
              <a:t>Backup Service Master Key</a:t>
            </a:r>
            <a:endParaRPr lang="en-US" dirty="0" smtClean="0"/>
          </a:p>
          <a:p>
            <a:pPr lvl="1"/>
            <a:r>
              <a:rPr lang="en-US" dirty="0" smtClean="0">
                <a:hlinkClick r:id="rId10"/>
              </a:rPr>
              <a:t>Backup Database Master Key</a:t>
            </a:r>
            <a:endParaRPr lang="en-US" dirty="0" smtClean="0"/>
          </a:p>
          <a:p>
            <a:pPr lvl="1"/>
            <a:r>
              <a:rPr lang="en-US" dirty="0" smtClean="0">
                <a:hlinkClick r:id="rId11"/>
              </a:rPr>
              <a:t>Backup Certificates</a:t>
            </a:r>
            <a:endParaRPr lang="en-US" dirty="0" smtClean="0"/>
          </a:p>
          <a:p>
            <a:pPr lvl="1"/>
            <a:r>
              <a:rPr lang="en-US" dirty="0" smtClean="0">
                <a:hlinkClick r:id="rId12" tooltip="Permanent Link to When Do You Take a Full Backup?"/>
              </a:rPr>
              <a:t>When Do You Take a Full Backup?</a:t>
            </a:r>
            <a:r>
              <a:rPr lang="en-US" dirty="0" smtClean="0"/>
              <a:t> (blog)</a:t>
            </a:r>
          </a:p>
          <a:p>
            <a:pPr lvl="1"/>
            <a:r>
              <a:rPr lang="en-US" dirty="0" smtClean="0">
                <a:hlinkClick r:id="rId13" tooltip="Permanent Link to Two Types of Tail Log Backups"/>
              </a:rPr>
              <a:t>Two Types of Tail Log Backups</a:t>
            </a:r>
            <a:r>
              <a:rPr lang="en-US" dirty="0" smtClean="0"/>
              <a:t> (blog)</a:t>
            </a:r>
          </a:p>
          <a:p>
            <a:pPr lvl="1"/>
            <a:r>
              <a:rPr lang="en-US" dirty="0" smtClean="0">
                <a:hlinkClick r:id="rId14" tooltip="Permanent Link to #1 Skill Needed – Backups"/>
              </a:rPr>
              <a:t>#1 Skill Needed – Backups</a:t>
            </a:r>
            <a:r>
              <a:rPr lang="en-US" dirty="0" smtClean="0"/>
              <a:t> (blog)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04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2. Restore a Database</a:t>
            </a:r>
          </a:p>
          <a:p>
            <a:pPr lvl="1"/>
            <a:r>
              <a:rPr lang="en-US" dirty="0" smtClean="0">
                <a:hlinkClick r:id="rId2"/>
              </a:rPr>
              <a:t>RESTORE (T-SQL)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Restore a full backup (How to)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Restore a log backup (How to)</a:t>
            </a:r>
            <a:endParaRPr lang="en-US" dirty="0" smtClean="0"/>
          </a:p>
          <a:p>
            <a:pPr lvl="1"/>
            <a:r>
              <a:rPr lang="en-US" dirty="0" smtClean="0">
                <a:hlinkClick r:id="rId5"/>
              </a:rPr>
              <a:t>Restore a Differential backup (How to)</a:t>
            </a:r>
            <a:endParaRPr lang="en-US" dirty="0" smtClean="0"/>
          </a:p>
          <a:p>
            <a:pPr lvl="1"/>
            <a:r>
              <a:rPr lang="en-US" dirty="0" smtClean="0">
                <a:hlinkClick r:id="rId6"/>
              </a:rPr>
              <a:t>Restore file backups (How to)</a:t>
            </a:r>
            <a:endParaRPr lang="en-US" dirty="0" smtClean="0"/>
          </a:p>
          <a:p>
            <a:pPr lvl="1"/>
            <a:r>
              <a:rPr lang="en-US" dirty="0" smtClean="0">
                <a:hlinkClick r:id="rId7"/>
              </a:rPr>
              <a:t>Working with Transaction Log Backups</a:t>
            </a:r>
            <a:endParaRPr lang="en-US" dirty="0" smtClean="0"/>
          </a:p>
          <a:p>
            <a:pPr lvl="1"/>
            <a:r>
              <a:rPr lang="en-US" dirty="0" smtClean="0">
                <a:hlinkClick r:id="rId8"/>
              </a:rPr>
              <a:t>RESTORE MASTER KEY</a:t>
            </a:r>
            <a:endParaRPr lang="en-US" dirty="0" smtClean="0"/>
          </a:p>
          <a:p>
            <a:pPr lvl="1"/>
            <a:r>
              <a:rPr lang="en-US" dirty="0" smtClean="0">
                <a:hlinkClick r:id="rId9"/>
              </a:rPr>
              <a:t>RESTORE SERVICE MASTER KEY</a:t>
            </a:r>
            <a:endParaRPr lang="en-US" dirty="0" smtClean="0"/>
          </a:p>
          <a:p>
            <a:pPr lvl="1"/>
            <a:r>
              <a:rPr lang="en-US" dirty="0" smtClean="0">
                <a:hlinkClick r:id="rId10"/>
              </a:rPr>
              <a:t>CREATE CERTIFICATE</a:t>
            </a:r>
            <a:endParaRPr lang="en-US" dirty="0" smtClean="0"/>
          </a:p>
          <a:p>
            <a:pPr lvl="1"/>
            <a:r>
              <a:rPr lang="en-US" dirty="0" smtClean="0">
                <a:hlinkClick r:id="rId11"/>
              </a:rPr>
              <a:t>Considerations for Restoring the master Database</a:t>
            </a:r>
            <a:endParaRPr lang="en-US" dirty="0" smtClean="0"/>
          </a:p>
          <a:p>
            <a:pPr lvl="1"/>
            <a:r>
              <a:rPr lang="en-US" dirty="0" smtClean="0">
                <a:hlinkClick r:id="rId12" tooltip="Permanent Link to #2 Skill – Performing a Restore"/>
              </a:rPr>
              <a:t>#2 Skill – Performing a Restore</a:t>
            </a:r>
            <a:r>
              <a:rPr lang="en-US" dirty="0" smtClean="0"/>
              <a:t> (blog)</a:t>
            </a:r>
          </a:p>
          <a:p>
            <a:pPr lvl="1"/>
            <a:endParaRPr lang="en-US" b="1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52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3. Setup Security</a:t>
            </a:r>
          </a:p>
          <a:p>
            <a:pPr lvl="1"/>
            <a:r>
              <a:rPr lang="en-US" dirty="0" smtClean="0">
                <a:hlinkClick r:id="rId2"/>
              </a:rPr>
              <a:t>Principals (Database Engine)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Database-Level Roles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Permissions of Fixed Database Roles (Database Engine)</a:t>
            </a:r>
            <a:endParaRPr lang="en-US" dirty="0" smtClean="0"/>
          </a:p>
          <a:p>
            <a:pPr lvl="1"/>
            <a:r>
              <a:rPr lang="en-US" dirty="0" smtClean="0">
                <a:hlinkClick r:id="rId5"/>
              </a:rPr>
              <a:t>Password Policy</a:t>
            </a:r>
            <a:endParaRPr lang="en-US" b="1" dirty="0" smtClean="0">
              <a:hlinkClick r:id="rId6"/>
            </a:endParaRPr>
          </a:p>
          <a:p>
            <a:pPr lvl="1"/>
            <a:r>
              <a:rPr lang="en-US" dirty="0" smtClean="0">
                <a:hlinkClick r:id="rId6"/>
              </a:rPr>
              <a:t>Permissions (Database Engine)</a:t>
            </a:r>
            <a:endParaRPr lang="en-US" dirty="0" smtClean="0"/>
          </a:p>
          <a:p>
            <a:pPr lvl="1"/>
            <a:r>
              <a:rPr lang="en-US" dirty="0" smtClean="0">
                <a:hlinkClick r:id="rId7"/>
              </a:rPr>
              <a:t>CREATE LOGIN (Transact-SQL)</a:t>
            </a:r>
            <a:endParaRPr lang="en-US" dirty="0" smtClean="0"/>
          </a:p>
          <a:p>
            <a:pPr lvl="1"/>
            <a:r>
              <a:rPr lang="en-US" dirty="0" smtClean="0">
                <a:hlinkClick r:id="rId8"/>
              </a:rPr>
              <a:t>CREATE ROLE (Transact-SQL)</a:t>
            </a:r>
            <a:endParaRPr lang="en-US" dirty="0" smtClean="0"/>
          </a:p>
          <a:p>
            <a:pPr lvl="1"/>
            <a:r>
              <a:rPr lang="en-US" dirty="0" smtClean="0">
                <a:hlinkClick r:id="rId9"/>
              </a:rPr>
              <a:t>GRANT (Transact-SQL)</a:t>
            </a:r>
            <a:endParaRPr lang="en-US" dirty="0" smtClean="0"/>
          </a:p>
          <a:p>
            <a:pPr lvl="1"/>
            <a:r>
              <a:rPr lang="en-US" dirty="0" smtClean="0">
                <a:hlinkClick r:id="rId10"/>
              </a:rPr>
              <a:t>REVOKE (Transact-SQL)</a:t>
            </a:r>
            <a:endParaRPr lang="en-US" dirty="0" smtClean="0"/>
          </a:p>
          <a:p>
            <a:pPr lvl="1"/>
            <a:r>
              <a:rPr lang="en-US" dirty="0" smtClean="0">
                <a:hlinkClick r:id="rId11"/>
              </a:rPr>
              <a:t>DENY (Transact-SQL)</a:t>
            </a:r>
            <a:endParaRPr lang="en-US" dirty="0" smtClean="0"/>
          </a:p>
          <a:p>
            <a:pPr lvl="1"/>
            <a:r>
              <a:rPr lang="en-US" dirty="0" smtClean="0">
                <a:hlinkClick r:id="rId12"/>
              </a:rPr>
              <a:t>SQL Server Encryption</a:t>
            </a:r>
            <a:endParaRPr lang="en-US" dirty="0" smtClean="0"/>
          </a:p>
          <a:p>
            <a:pPr lvl="1"/>
            <a:r>
              <a:rPr lang="en-US" dirty="0" err="1" smtClean="0">
                <a:hlinkClick r:id="rId13"/>
              </a:rPr>
              <a:t>sys.fn_my_permissions</a:t>
            </a:r>
            <a:r>
              <a:rPr lang="en-US" dirty="0" smtClean="0">
                <a:hlinkClick r:id="rId13"/>
              </a:rPr>
              <a:t> (Transact-SQL)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73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4.  Join Tables Together</a:t>
            </a:r>
          </a:p>
          <a:p>
            <a:pPr lvl="1"/>
            <a:r>
              <a:rPr lang="en-US" dirty="0" smtClean="0">
                <a:hlinkClick r:id="rId2"/>
              </a:rPr>
              <a:t>SELECT (T-SQL)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WHERE (Transact-SQL)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ORDER BY Clause (Transact-SQL)</a:t>
            </a:r>
            <a:r>
              <a:rPr lang="en-US" dirty="0" smtClean="0"/>
              <a:t>  </a:t>
            </a:r>
          </a:p>
          <a:p>
            <a:pPr lvl="1"/>
            <a:r>
              <a:rPr lang="en-US" dirty="0" smtClean="0">
                <a:hlinkClick r:id="rId5"/>
              </a:rPr>
              <a:t>GROUP BY Clause (Transact-SQL)</a:t>
            </a:r>
            <a:endParaRPr lang="en-US" dirty="0" smtClean="0"/>
          </a:p>
          <a:p>
            <a:pPr lvl="1"/>
            <a:r>
              <a:rPr lang="en-US" dirty="0" smtClean="0">
                <a:hlinkClick r:id="rId6"/>
              </a:rPr>
              <a:t>Search Condition (Transact-SQL)</a:t>
            </a:r>
            <a:endParaRPr lang="en-US" dirty="0" smtClean="0"/>
          </a:p>
          <a:p>
            <a:pPr lvl="1"/>
            <a:r>
              <a:rPr lang="en-US" dirty="0" smtClean="0">
                <a:hlinkClick r:id="rId7" action="ppaction://hlinkfile"/>
              </a:rPr>
              <a:t>INNER JOIN</a:t>
            </a:r>
            <a:endParaRPr lang="en-US" dirty="0" smtClean="0"/>
          </a:p>
          <a:p>
            <a:pPr lvl="1"/>
            <a:r>
              <a:rPr lang="en-US" dirty="0" smtClean="0">
                <a:hlinkClick r:id="rId8"/>
              </a:rPr>
              <a:t>OUTER JOIN</a:t>
            </a:r>
            <a:endParaRPr lang="en-US" dirty="0" smtClean="0"/>
          </a:p>
          <a:p>
            <a:r>
              <a:rPr lang="en-US" dirty="0" smtClean="0"/>
              <a:t>5. Create an Index</a:t>
            </a:r>
          </a:p>
          <a:p>
            <a:pPr lvl="1"/>
            <a:r>
              <a:rPr lang="en-US" dirty="0" smtClean="0">
                <a:hlinkClick r:id="rId9"/>
              </a:rPr>
              <a:t>Creating Indexes (Database Engine)</a:t>
            </a:r>
            <a:endParaRPr lang="en-US" dirty="0" smtClean="0">
              <a:hlinkClick r:id=""/>
            </a:endParaRPr>
          </a:p>
          <a:p>
            <a:pPr lvl="1"/>
            <a:r>
              <a:rPr lang="en-US" dirty="0" smtClean="0">
                <a:hlinkClick r:id=""/>
              </a:rPr>
              <a:t>Index Basics</a:t>
            </a:r>
            <a:endParaRPr lang="en-US" dirty="0" smtClean="0"/>
          </a:p>
          <a:p>
            <a:pPr lvl="1"/>
            <a:r>
              <a:rPr lang="en-US" dirty="0" smtClean="0">
                <a:hlinkClick r:id="rId10"/>
              </a:rPr>
              <a:t>Create Index</a:t>
            </a:r>
            <a:endParaRPr lang="en-US" dirty="0" smtClean="0"/>
          </a:p>
          <a:p>
            <a:pPr lvl="1"/>
            <a:r>
              <a:rPr lang="en-US" dirty="0" smtClean="0">
                <a:hlinkClick r:id="rId11"/>
              </a:rPr>
              <a:t>Alter Index</a:t>
            </a:r>
            <a:endParaRPr lang="en-US" dirty="0" smtClean="0"/>
          </a:p>
          <a:p>
            <a:pPr lvl="1"/>
            <a:r>
              <a:rPr lang="en-US" b="1" dirty="0" smtClean="0">
                <a:hlinkClick r:id="rId12"/>
              </a:rPr>
              <a:t>Creating</a:t>
            </a:r>
            <a:r>
              <a:rPr lang="en-US" dirty="0" smtClean="0">
                <a:hlinkClick r:id="rId12"/>
              </a:rPr>
              <a:t> Unique Indexes</a:t>
            </a:r>
            <a:r>
              <a:rPr lang="en-US" dirty="0" smtClean="0"/>
              <a:t> 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70051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6. Database Maintenance</a:t>
            </a:r>
          </a:p>
          <a:p>
            <a:pPr lvl="1"/>
            <a:r>
              <a:rPr lang="en-US" dirty="0" smtClean="0">
                <a:hlinkClick r:id="rId2"/>
              </a:rPr>
              <a:t>ALTER INDEX WITH REBUILD</a:t>
            </a:r>
            <a:r>
              <a:rPr lang="en-US" dirty="0" smtClean="0"/>
              <a:t> (replaces DBCC DBREINDEX)</a:t>
            </a:r>
          </a:p>
          <a:p>
            <a:pPr lvl="1"/>
            <a:r>
              <a:rPr lang="en-US" dirty="0" smtClean="0">
                <a:hlinkClick r:id="rId2"/>
              </a:rPr>
              <a:t>ALTER INDEX WITH REORGANIZE</a:t>
            </a:r>
            <a:r>
              <a:rPr lang="en-US" dirty="0" smtClean="0"/>
              <a:t> (replaces DBCC INDEXDEFRAG)</a:t>
            </a:r>
          </a:p>
          <a:p>
            <a:pPr lvl="1"/>
            <a:r>
              <a:rPr lang="en-US" dirty="0" smtClean="0">
                <a:hlinkClick r:id="rId3"/>
              </a:rPr>
              <a:t>UPDATE STATISTICS (Transact-SQL)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Using </a:t>
            </a:r>
            <a:r>
              <a:rPr lang="en-US" b="1" dirty="0" smtClean="0">
                <a:hlinkClick r:id="rId4"/>
              </a:rPr>
              <a:t>Statistics</a:t>
            </a:r>
            <a:r>
              <a:rPr lang="en-US" dirty="0" smtClean="0">
                <a:hlinkClick r:id="rId4"/>
              </a:rPr>
              <a:t> to Improve Query Performance</a:t>
            </a:r>
            <a:r>
              <a:rPr lang="en-US" dirty="0" smtClean="0"/>
              <a:t> </a:t>
            </a:r>
          </a:p>
          <a:p>
            <a:pPr lvl="1"/>
            <a:r>
              <a:rPr lang="en-US" dirty="0" smtClean="0">
                <a:hlinkClick r:id="rId5"/>
              </a:rPr>
              <a:t>DBCC CHECKDB</a:t>
            </a:r>
            <a:endParaRPr lang="en-US" dirty="0" smtClean="0"/>
          </a:p>
          <a:p>
            <a:pPr lvl="1"/>
            <a:r>
              <a:rPr lang="en-US" dirty="0" smtClean="0">
                <a:hlinkClick r:id="rId6"/>
              </a:rPr>
              <a:t>A SQL Server DBA myth a day: (9/30) data file shrink does not affect performance</a:t>
            </a:r>
            <a:endParaRPr lang="en-US" dirty="0" smtClean="0"/>
          </a:p>
          <a:p>
            <a:pPr lvl="1"/>
            <a:r>
              <a:rPr lang="en-US" dirty="0" smtClean="0">
                <a:hlinkClick r:id="rId7"/>
              </a:rPr>
              <a:t>Why you should not shrink your data files</a:t>
            </a:r>
            <a:endParaRPr lang="en-US" dirty="0" smtClean="0"/>
          </a:p>
          <a:p>
            <a:pPr lvl="1"/>
            <a:r>
              <a:rPr lang="en-US" dirty="0" smtClean="0">
                <a:hlinkClick r:id="rId8"/>
              </a:rPr>
              <a:t>Importance of data file size management</a:t>
            </a:r>
            <a:endParaRPr lang="en-US" dirty="0" smtClean="0"/>
          </a:p>
          <a:p>
            <a:pPr lvl="1"/>
            <a:r>
              <a:rPr lang="en-US" dirty="0" smtClean="0">
                <a:hlinkClick r:id="rId9"/>
              </a:rPr>
              <a:t>Managing the Size of the Transaction Log </a:t>
            </a:r>
            <a:r>
              <a:rPr lang="en-US" b="1" dirty="0" smtClean="0">
                <a:hlinkClick r:id="rId9"/>
              </a:rPr>
              <a:t>File</a:t>
            </a:r>
            <a:r>
              <a:rPr lang="en-US" dirty="0" smtClean="0"/>
              <a:t> </a:t>
            </a:r>
          </a:p>
          <a:p>
            <a:pPr lvl="1"/>
            <a:r>
              <a:rPr lang="en-US" dirty="0" smtClean="0">
                <a:hlinkClick r:id="rId10"/>
              </a:rPr>
              <a:t>How to: Shrink a </a:t>
            </a:r>
            <a:r>
              <a:rPr lang="en-US" b="1" dirty="0" smtClean="0">
                <a:hlinkClick r:id="rId10"/>
              </a:rPr>
              <a:t>File</a:t>
            </a:r>
            <a:r>
              <a:rPr lang="en-US" dirty="0" smtClean="0">
                <a:hlinkClick r:id="rId10"/>
              </a:rPr>
              <a:t> (SQL Server Management Studio)</a:t>
            </a:r>
            <a:r>
              <a:rPr lang="en-US" dirty="0" smtClean="0"/>
              <a:t> 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7. Schedule a Job</a:t>
            </a:r>
          </a:p>
          <a:p>
            <a:pPr lvl="1"/>
            <a:r>
              <a:rPr lang="en-US" dirty="0" smtClean="0">
                <a:hlinkClick r:id="rId11"/>
              </a:rPr>
              <a:t>Create a SQL Server Agent Job (How to)</a:t>
            </a:r>
            <a:endParaRPr lang="en-US" dirty="0" smtClean="0"/>
          </a:p>
          <a:p>
            <a:pPr lvl="1"/>
            <a:r>
              <a:rPr lang="en-US" dirty="0" smtClean="0">
                <a:hlinkClick r:id="rId12"/>
              </a:rPr>
              <a:t>Configuring SQL Server Agent</a:t>
            </a:r>
            <a:endParaRPr lang="en-US" dirty="0" smtClean="0"/>
          </a:p>
          <a:p>
            <a:pPr lvl="1"/>
            <a:r>
              <a:rPr lang="en-US" dirty="0" smtClean="0">
                <a:hlinkClick r:id="rId13"/>
              </a:rPr>
              <a:t>Using the SQL Server Agent Error Log</a:t>
            </a:r>
            <a:endParaRPr lang="en-US" dirty="0" smtClean="0"/>
          </a:p>
          <a:p>
            <a:pPr lvl="1"/>
            <a:r>
              <a:rPr lang="en-US" dirty="0" smtClean="0">
                <a:hlinkClick r:id="rId14"/>
              </a:rPr>
              <a:t>Scheduling SQL Server Agent Jobs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08241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7. Schedule a Job</a:t>
            </a:r>
          </a:p>
          <a:p>
            <a:pPr lvl="1"/>
            <a:r>
              <a:rPr lang="en-US" dirty="0" smtClean="0">
                <a:hlinkClick r:id="rId2"/>
              </a:rPr>
              <a:t>Using Performance Objects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Creating and Attaching Schedules to Jobs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Specifying Job Responses</a:t>
            </a:r>
            <a:endParaRPr lang="en-US" dirty="0" smtClean="0"/>
          </a:p>
          <a:p>
            <a:pPr lvl="1"/>
            <a:r>
              <a:rPr lang="en-US" dirty="0" smtClean="0">
                <a:hlinkClick r:id="rId5"/>
              </a:rPr>
              <a:t>Scripting Jobs Using Transact-SQL</a:t>
            </a:r>
            <a:endParaRPr lang="en-US" dirty="0" smtClean="0"/>
          </a:p>
          <a:p>
            <a:r>
              <a:rPr lang="en-US" dirty="0" smtClean="0"/>
              <a:t>8. Send an email from SQL Server</a:t>
            </a:r>
          </a:p>
          <a:p>
            <a:pPr lvl="1"/>
            <a:r>
              <a:rPr lang="en-US" dirty="0" smtClean="0">
                <a:hlinkClick r:id="rId6"/>
              </a:rPr>
              <a:t>Stairway to SQL Server Agent - Level 4: Configuring Database Mail</a:t>
            </a:r>
          </a:p>
          <a:p>
            <a:pPr lvl="1"/>
            <a:r>
              <a:rPr lang="en-US" dirty="0" smtClean="0">
                <a:hlinkClick r:id="rId7"/>
              </a:rPr>
              <a:t>Setting Up Database Mail - SQL School Video</a:t>
            </a:r>
            <a:endParaRPr lang="en-US" dirty="0" smtClean="0"/>
          </a:p>
          <a:p>
            <a:pPr lvl="1"/>
            <a:r>
              <a:rPr lang="en-US" dirty="0" smtClean="0">
                <a:hlinkClick r:id="rId8"/>
              </a:rPr>
              <a:t>Customizable Error Log Scanning</a:t>
            </a:r>
            <a:endParaRPr lang="en-US" dirty="0" smtClean="0"/>
          </a:p>
          <a:p>
            <a:pPr lvl="1"/>
            <a:r>
              <a:rPr lang="en-US" dirty="0" smtClean="0">
                <a:hlinkClick r:id="rId9"/>
              </a:rPr>
              <a:t>Automate Monitoring SQL Server Error Logs with Email Alerts</a:t>
            </a:r>
            <a:endParaRPr lang="en-US" dirty="0" smtClean="0"/>
          </a:p>
          <a:p>
            <a:pPr lvl="1"/>
            <a:r>
              <a:rPr lang="en-US" dirty="0" smtClean="0">
                <a:hlinkClick r:id="rId10"/>
              </a:rPr>
              <a:t>SQL Server Alerts: Soup to Nuts</a:t>
            </a:r>
            <a:endParaRPr lang="en-US" dirty="0" smtClean="0"/>
          </a:p>
          <a:p>
            <a:pPr lvl="1"/>
            <a:r>
              <a:rPr lang="en-US" dirty="0" smtClean="0">
                <a:hlinkClick r:id="rId11"/>
              </a:rPr>
              <a:t>How to: Notify an Operator of Job Status</a:t>
            </a:r>
            <a:endParaRPr lang="en-US" dirty="0" smtClean="0"/>
          </a:p>
          <a:p>
            <a:pPr lvl="1"/>
            <a:r>
              <a:rPr lang="en-US" dirty="0" err="1" smtClean="0">
                <a:hlinkClick r:id="rId12"/>
              </a:rPr>
              <a:t>Sp_send_dbmail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9824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9. Import Data</a:t>
            </a:r>
          </a:p>
          <a:p>
            <a:pPr lvl="1"/>
            <a:r>
              <a:rPr lang="en-US" dirty="0" smtClean="0">
                <a:hlinkClick r:id="rId2"/>
              </a:rPr>
              <a:t>Using the SQL Server Import and Export Wizard to Move Data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Exporting SQL Server Data to Excel (SQL Server Video)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How to: Run the SQL Server Import and Export Wizard</a:t>
            </a:r>
            <a:endParaRPr lang="en-US" dirty="0" smtClean="0"/>
          </a:p>
          <a:p>
            <a:pPr lvl="1"/>
            <a:r>
              <a:rPr lang="en-US" dirty="0" smtClean="0">
                <a:hlinkClick r:id="rId5"/>
              </a:rPr>
              <a:t>Creating Packages Using the SQL Server Import and Export Wizard</a:t>
            </a:r>
            <a:endParaRPr lang="en-US" dirty="0" smtClean="0"/>
          </a:p>
          <a:p>
            <a:pPr lvl="1"/>
            <a:r>
              <a:rPr lang="en-US" dirty="0" smtClean="0">
                <a:hlinkClick r:id="rId6"/>
              </a:rPr>
              <a:t>Choose a Data Source (SQL Server Import and Export Wizard)</a:t>
            </a:r>
            <a:endParaRPr lang="en-US" dirty="0" smtClean="0"/>
          </a:p>
          <a:p>
            <a:pPr lvl="1"/>
            <a:r>
              <a:rPr lang="en-US" dirty="0" smtClean="0">
                <a:hlinkClick r:id="rId7"/>
              </a:rPr>
              <a:t>Choose a Destination (SQL Server </a:t>
            </a:r>
            <a:r>
              <a:rPr lang="en-US" b="1" dirty="0" smtClean="0">
                <a:hlinkClick r:id="rId7"/>
              </a:rPr>
              <a:t>Import</a:t>
            </a:r>
            <a:r>
              <a:rPr lang="en-US" dirty="0" smtClean="0">
                <a:hlinkClick r:id="rId7"/>
              </a:rPr>
              <a:t> and Export </a:t>
            </a:r>
            <a:r>
              <a:rPr lang="en-US" b="1" dirty="0" smtClean="0">
                <a:hlinkClick r:id="rId7"/>
              </a:rPr>
              <a:t>Wizard</a:t>
            </a:r>
            <a:r>
              <a:rPr lang="en-US" dirty="0" smtClean="0">
                <a:hlinkClick r:id="rId7"/>
              </a:rPr>
              <a:t>)</a:t>
            </a:r>
            <a:r>
              <a:rPr lang="en-US" dirty="0" smtClean="0"/>
              <a:t>  </a:t>
            </a:r>
          </a:p>
          <a:p>
            <a:r>
              <a:rPr lang="en-US" dirty="0" smtClean="0"/>
              <a:t>10. Search Books Online</a:t>
            </a:r>
          </a:p>
          <a:p>
            <a:pPr lvl="1"/>
            <a:r>
              <a:rPr lang="en-US" dirty="0" smtClean="0">
                <a:hlinkClick r:id="rId8"/>
              </a:rPr>
              <a:t>Start Page on MSDN</a:t>
            </a:r>
            <a:endParaRPr lang="en-US" dirty="0" smtClean="0"/>
          </a:p>
          <a:p>
            <a:pPr lvl="1"/>
            <a:r>
              <a:rPr lang="en-US" dirty="0" smtClean="0">
                <a:hlinkClick r:id="rId9"/>
              </a:rPr>
              <a:t>Getting Started with SQL Server Books Online</a:t>
            </a:r>
            <a:endParaRPr lang="en-US" dirty="0" smtClean="0"/>
          </a:p>
          <a:p>
            <a:pPr lvl="1"/>
            <a:r>
              <a:rPr lang="en-US" dirty="0" smtClean="0">
                <a:hlinkClick r:id="rId10"/>
              </a:rPr>
              <a:t>SQLServerCentral Search</a:t>
            </a:r>
            <a:endParaRPr lang="en-US" dirty="0" smtClean="0"/>
          </a:p>
          <a:p>
            <a:pPr lvl="1"/>
            <a:r>
              <a:rPr lang="en-US" dirty="0" smtClean="0">
                <a:hlinkClick r:id="rId11"/>
              </a:rPr>
              <a:t>SQLServerCentral Forums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416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ASS 2011">
      <a:dk1>
        <a:sysClr val="windowText" lastClr="000000"/>
      </a:dk1>
      <a:lt1>
        <a:sysClr val="window" lastClr="FFFFFF"/>
      </a:lt1>
      <a:dk2>
        <a:srgbClr val="095566"/>
      </a:dk2>
      <a:lt2>
        <a:srgbClr val="EEECE1"/>
      </a:lt2>
      <a:accent1>
        <a:srgbClr val="FA761C"/>
      </a:accent1>
      <a:accent2>
        <a:srgbClr val="C00000"/>
      </a:accent2>
      <a:accent3>
        <a:srgbClr val="007891"/>
      </a:accent3>
      <a:accent4>
        <a:srgbClr val="FFC805"/>
      </a:accent4>
      <a:accent5>
        <a:srgbClr val="4BA3C6"/>
      </a:accent5>
      <a:accent6>
        <a:srgbClr val="72BA30"/>
      </a:accent6>
      <a:hlink>
        <a:srgbClr val="FA761C"/>
      </a:hlink>
      <a:folHlink>
        <a:srgbClr val="FA761C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2985</Words>
  <Application>Microsoft Office PowerPoint</Application>
  <PresentationFormat>On-screen Show (4:3)</PresentationFormat>
  <Paragraphs>699</Paragraphs>
  <Slides>75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Office Theme</vt:lpstr>
      <vt:lpstr>The Top Ten SQL Server Skills You Need</vt:lpstr>
      <vt:lpstr>Agenda</vt:lpstr>
      <vt:lpstr>Intro</vt:lpstr>
      <vt:lpstr>Intro</vt:lpstr>
      <vt:lpstr>Agenda</vt:lpstr>
      <vt:lpstr>1. Backups</vt:lpstr>
      <vt:lpstr>1. Backups</vt:lpstr>
      <vt:lpstr>PowerPoint Presentation</vt:lpstr>
      <vt:lpstr>1. Backups</vt:lpstr>
      <vt:lpstr>1. Backups</vt:lpstr>
      <vt:lpstr>1. Backups</vt:lpstr>
      <vt:lpstr>1. Backups</vt:lpstr>
      <vt:lpstr>Agenda</vt:lpstr>
      <vt:lpstr>2. Restores</vt:lpstr>
      <vt:lpstr>2. Restores</vt:lpstr>
      <vt:lpstr>2. Restores</vt:lpstr>
      <vt:lpstr>2. Restores</vt:lpstr>
      <vt:lpstr>2. Restores</vt:lpstr>
      <vt:lpstr>Agenda</vt:lpstr>
      <vt:lpstr>3. Setup Security</vt:lpstr>
      <vt:lpstr>3. Setup Security</vt:lpstr>
      <vt:lpstr>3. Setup Security</vt:lpstr>
      <vt:lpstr>3. Setup Security</vt:lpstr>
      <vt:lpstr>3. Setup Security</vt:lpstr>
      <vt:lpstr>Agenda</vt:lpstr>
      <vt:lpstr>4. Join Tables Together</vt:lpstr>
      <vt:lpstr>4. Join Tables Together</vt:lpstr>
      <vt:lpstr>4. Join Tables Together</vt:lpstr>
      <vt:lpstr>4. Join Tables Together</vt:lpstr>
      <vt:lpstr>4. Join Tables Together</vt:lpstr>
      <vt:lpstr>4. Join Tables Together</vt:lpstr>
      <vt:lpstr>4. Join Tables Together</vt:lpstr>
      <vt:lpstr>4. Join Tables Together</vt:lpstr>
      <vt:lpstr>Agenda</vt:lpstr>
      <vt:lpstr>5. Create an Index</vt:lpstr>
      <vt:lpstr>5. Create an Index</vt:lpstr>
      <vt:lpstr>5. Create an Index</vt:lpstr>
      <vt:lpstr>Agenda</vt:lpstr>
      <vt:lpstr>6. Database Maintenance</vt:lpstr>
      <vt:lpstr>6. Database Maintenance</vt:lpstr>
      <vt:lpstr>6. Database Maintenance</vt:lpstr>
      <vt:lpstr>6. Database Maintenance</vt:lpstr>
      <vt:lpstr>Agenda</vt:lpstr>
      <vt:lpstr>7. Schedule a Job</vt:lpstr>
      <vt:lpstr>7. Schedule a Job</vt:lpstr>
      <vt:lpstr>7. Schedule a Job</vt:lpstr>
      <vt:lpstr>7. Schedule a Job</vt:lpstr>
      <vt:lpstr>7. Schedule a Job</vt:lpstr>
      <vt:lpstr>7. Schedule a Job</vt:lpstr>
      <vt:lpstr>7. Schedule a Job</vt:lpstr>
      <vt:lpstr>7. Schedule a Job</vt:lpstr>
      <vt:lpstr>Agenda</vt:lpstr>
      <vt:lpstr>8. Send an Email from SQL Server</vt:lpstr>
      <vt:lpstr>8. Send an Email from SQL Server</vt:lpstr>
      <vt:lpstr>8. Send an Email from SQL Server</vt:lpstr>
      <vt:lpstr>8. Send an Email from SQL Server</vt:lpstr>
      <vt:lpstr>Agenda</vt:lpstr>
      <vt:lpstr>9. Import Data</vt:lpstr>
      <vt:lpstr>9. Import Data</vt:lpstr>
      <vt:lpstr>9. Import Data</vt:lpstr>
      <vt:lpstr>Agenda</vt:lpstr>
      <vt:lpstr>10. Search Books Online</vt:lpstr>
      <vt:lpstr>10. Search Books Online</vt:lpstr>
      <vt:lpstr>Review</vt:lpstr>
      <vt:lpstr>Review</vt:lpstr>
      <vt:lpstr>Questions</vt:lpstr>
      <vt:lpstr>Complete the Evaluation Form  to Win!</vt:lpstr>
      <vt:lpstr>Thank you</vt:lpstr>
      <vt:lpstr>References</vt:lpstr>
      <vt:lpstr>References</vt:lpstr>
      <vt:lpstr>References</vt:lpstr>
      <vt:lpstr>References</vt:lpstr>
      <vt:lpstr>References</vt:lpstr>
      <vt:lpstr>References</vt:lpstr>
      <vt:lpstr>References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raquel</dc:creator>
  <cp:lastModifiedBy>sjones</cp:lastModifiedBy>
  <cp:revision>20</cp:revision>
  <dcterms:created xsi:type="dcterms:W3CDTF">2011-05-03T05:22:43Z</dcterms:created>
  <dcterms:modified xsi:type="dcterms:W3CDTF">2011-10-14T18:36:00Z</dcterms:modified>
</cp:coreProperties>
</file>