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  <p:sldMasterId id="2147483738" r:id="rId2"/>
  </p:sldMasterIdLst>
  <p:notesMasterIdLst>
    <p:notesMasterId r:id="rId52"/>
  </p:notesMasterIdLst>
  <p:sldIdLst>
    <p:sldId id="390" r:id="rId3"/>
    <p:sldId id="287" r:id="rId4"/>
    <p:sldId id="352" r:id="rId5"/>
    <p:sldId id="285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26" r:id="rId14"/>
    <p:sldId id="331" r:id="rId15"/>
    <p:sldId id="334" r:id="rId16"/>
    <p:sldId id="360" r:id="rId17"/>
    <p:sldId id="373" r:id="rId18"/>
    <p:sldId id="361" r:id="rId19"/>
    <p:sldId id="362" r:id="rId20"/>
    <p:sldId id="364" r:id="rId21"/>
    <p:sldId id="365" r:id="rId22"/>
    <p:sldId id="366" r:id="rId23"/>
    <p:sldId id="363" r:id="rId24"/>
    <p:sldId id="367" r:id="rId25"/>
    <p:sldId id="368" r:id="rId26"/>
    <p:sldId id="370" r:id="rId27"/>
    <p:sldId id="369" r:id="rId28"/>
    <p:sldId id="303" r:id="rId29"/>
    <p:sldId id="371" r:id="rId30"/>
    <p:sldId id="372" r:id="rId31"/>
    <p:sldId id="374" r:id="rId32"/>
    <p:sldId id="379" r:id="rId33"/>
    <p:sldId id="375" r:id="rId34"/>
    <p:sldId id="380" r:id="rId35"/>
    <p:sldId id="381" r:id="rId36"/>
    <p:sldId id="389" r:id="rId37"/>
    <p:sldId id="382" r:id="rId38"/>
    <p:sldId id="376" r:id="rId39"/>
    <p:sldId id="377" r:id="rId40"/>
    <p:sldId id="378" r:id="rId41"/>
    <p:sldId id="383" r:id="rId42"/>
    <p:sldId id="384" r:id="rId43"/>
    <p:sldId id="385" r:id="rId44"/>
    <p:sldId id="386" r:id="rId45"/>
    <p:sldId id="387" r:id="rId46"/>
    <p:sldId id="388" r:id="rId47"/>
    <p:sldId id="304" r:id="rId48"/>
    <p:sldId id="260" r:id="rId49"/>
    <p:sldId id="263" r:id="rId50"/>
    <p:sldId id="25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76771" autoAdjust="0"/>
  </p:normalViewPr>
  <p:slideViewPr>
    <p:cSldViewPr snapToGrid="0">
      <p:cViewPr varScale="1">
        <p:scale>
          <a:sx n="59" d="100"/>
          <a:sy n="59" d="100"/>
        </p:scale>
        <p:origin x="1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33EB-FF7C-45EC-BFAA-1A7EBA34447C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8C35-2CA1-4787-8D16-AA5DAAEE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steve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the difference? Not easy to tell.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60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Developers who refuse to use source/version control should be fired, simple as that. – top stack exchange</a:t>
            </a:r>
          </a:p>
          <a:p>
            <a:r>
              <a:rPr lang="en-US" dirty="0"/>
              <a:t>Isn’t this too much trouble for my crappy</a:t>
            </a:r>
            <a:r>
              <a:rPr lang="en-US" baseline="0" dirty="0"/>
              <a:t> experimental program. - Drupal</a:t>
            </a:r>
          </a:p>
          <a:p>
            <a:r>
              <a:rPr lang="en-US" baseline="0" dirty="0"/>
              <a:t>Use source control because neither you nor your developers are perfect. – bottom stack exchange</a:t>
            </a:r>
          </a:p>
          <a:p>
            <a:r>
              <a:rPr lang="en-US" dirty="0"/>
              <a:t>There are no excuses where you should not use it. - </a:t>
            </a:r>
            <a:r>
              <a:rPr lang="en-US" dirty="0" err="1"/>
              <a:t>makeuseof</a:t>
            </a:r>
            <a:endParaRPr lang="en-US" baseline="0" dirty="0"/>
          </a:p>
          <a:p>
            <a:r>
              <a:rPr lang="en-US" baseline="0" dirty="0"/>
              <a:t>If it’s not in source control, it doesn’t exist. - </a:t>
            </a:r>
            <a:r>
              <a:rPr lang="en-US" baseline="0" dirty="0" err="1"/>
              <a:t>TroyHunt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http://programmers.stackexchange.com/questions/122150/how-can-i-convince-cowboy-programmers-to-use-source-control</a:t>
            </a:r>
          </a:p>
          <a:p>
            <a:r>
              <a:rPr lang="en-US" dirty="0"/>
              <a:t>http://www.makeuseof.com/tag/git-version-control-youre-developer/</a:t>
            </a:r>
          </a:p>
          <a:p>
            <a:r>
              <a:rPr lang="en-US" dirty="0"/>
              <a:t>http://www.mactech.com/articles/mactech/Vol.14/14.06/VersionControlAndTheDeveloper/index.html</a:t>
            </a:r>
          </a:p>
          <a:p>
            <a:r>
              <a:rPr lang="en-US" dirty="0"/>
              <a:t>http://drupal.org/node/299067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7BA51-0EB4-4220-BB57-0E06A05A64BC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63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Developers who refuse to use source/version control should be fired, simple as that. – top stack exchange</a:t>
            </a:r>
          </a:p>
          <a:p>
            <a:r>
              <a:rPr lang="en-US" dirty="0"/>
              <a:t>Isn’t this too much trouble for my crappy</a:t>
            </a:r>
            <a:r>
              <a:rPr lang="en-US" baseline="0" dirty="0"/>
              <a:t> experimental program. - Drupal</a:t>
            </a:r>
          </a:p>
          <a:p>
            <a:r>
              <a:rPr lang="en-US" baseline="0" dirty="0"/>
              <a:t>Use source control because neither you nor your developers are perfect. – bottom stack exchange</a:t>
            </a:r>
          </a:p>
          <a:p>
            <a:r>
              <a:rPr lang="en-US" dirty="0"/>
              <a:t>There are no excuses where you should not use it. - </a:t>
            </a:r>
            <a:r>
              <a:rPr lang="en-US" dirty="0" err="1"/>
              <a:t>makeuseof</a:t>
            </a:r>
            <a:endParaRPr lang="en-US" baseline="0" dirty="0"/>
          </a:p>
          <a:p>
            <a:r>
              <a:rPr lang="en-US" baseline="0" dirty="0"/>
              <a:t>If it’s not in source control, it doesn’t exist. - </a:t>
            </a:r>
            <a:r>
              <a:rPr lang="en-US" baseline="0" dirty="0" err="1"/>
              <a:t>TroyHunt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http://programmers.stackexchange.com/questions/122150/how-can-i-convince-cowboy-programmers-to-use-source-control</a:t>
            </a:r>
          </a:p>
          <a:p>
            <a:r>
              <a:rPr lang="en-US" dirty="0"/>
              <a:t>http://www.makeuseof.com/tag/git-version-control-youre-developer/</a:t>
            </a:r>
          </a:p>
          <a:p>
            <a:r>
              <a:rPr lang="en-US" dirty="0"/>
              <a:t>http://www.mactech.com/articles/mactech/Vol.14/14.06/VersionControlAndTheDeveloper/index.html</a:t>
            </a:r>
          </a:p>
          <a:p>
            <a:r>
              <a:rPr lang="en-US" dirty="0"/>
              <a:t>http://drupal.org/node/299067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7BA51-0EB4-4220-BB57-0E06A05A64BC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01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Many</a:t>
            </a:r>
            <a:r>
              <a:rPr lang="en-US" baseline="0" dirty="0"/>
              <a:t> of the better developers out there, whether working with application code or database code, believe in this process. In terms of databases, the code should be a peer with your application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7BA51-0EB4-4220-BB57-0E06A05A64BC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23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folder</a:t>
            </a:r>
          </a:p>
          <a:p>
            <a:r>
              <a:rPr lang="en-US" dirty="0"/>
              <a:t>Save a file</a:t>
            </a:r>
          </a:p>
          <a:p>
            <a:r>
              <a:rPr lang="en-US" dirty="0"/>
              <a:t>Git </a:t>
            </a:r>
            <a:r>
              <a:rPr lang="en-US" dirty="0" err="1"/>
              <a:t>init</a:t>
            </a:r>
            <a:endParaRPr lang="en-US" dirty="0"/>
          </a:p>
          <a:p>
            <a:r>
              <a:rPr lang="en-US" dirty="0"/>
              <a:t>Git add</a:t>
            </a:r>
          </a:p>
          <a:p>
            <a:r>
              <a:rPr lang="en-US" dirty="0"/>
              <a:t>Git commit</a:t>
            </a:r>
          </a:p>
          <a:p>
            <a:r>
              <a:rPr lang="en-US" dirty="0"/>
              <a:t>Git log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4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 config –global –list</a:t>
            </a:r>
          </a:p>
          <a:p>
            <a:r>
              <a:rPr lang="en-US" dirty="0"/>
              <a:t>Change user name</a:t>
            </a:r>
          </a:p>
          <a:p>
            <a:r>
              <a:rPr lang="en-US" dirty="0"/>
              <a:t>Edit file, commit, show log</a:t>
            </a:r>
          </a:p>
          <a:p>
            <a:r>
              <a:rPr lang="en-US" dirty="0"/>
              <a:t>Change local repo name</a:t>
            </a:r>
          </a:p>
          <a:p>
            <a:r>
              <a:rPr lang="en-US" dirty="0"/>
              <a:t>Edit file, commit, show log</a:t>
            </a:r>
          </a:p>
          <a:p>
            <a:r>
              <a:rPr lang="en-US" dirty="0"/>
              <a:t>List local and global settings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09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folder</a:t>
            </a:r>
          </a:p>
          <a:p>
            <a:r>
              <a:rPr lang="en-US" dirty="0"/>
              <a:t>Save a file</a:t>
            </a:r>
          </a:p>
          <a:p>
            <a:r>
              <a:rPr lang="en-US" dirty="0"/>
              <a:t>Git </a:t>
            </a:r>
            <a:r>
              <a:rPr lang="en-US" dirty="0" err="1"/>
              <a:t>init</a:t>
            </a:r>
            <a:endParaRPr lang="en-US" dirty="0"/>
          </a:p>
          <a:p>
            <a:r>
              <a:rPr lang="en-US" dirty="0"/>
              <a:t>Git add</a:t>
            </a:r>
          </a:p>
          <a:p>
            <a:r>
              <a:rPr lang="en-US" dirty="0"/>
              <a:t>Git commit</a:t>
            </a:r>
          </a:p>
          <a:p>
            <a:r>
              <a:rPr lang="en-US" dirty="0"/>
              <a:t>Git log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59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https://github.com/way0utwest/VCS_Primer</a:t>
            </a:r>
          </a:p>
          <a:p>
            <a:r>
              <a:rPr lang="en-US" dirty="0"/>
              <a:t>Clone repo</a:t>
            </a:r>
          </a:p>
          <a:p>
            <a:r>
              <a:rPr lang="en-US" dirty="0"/>
              <a:t>Open files in ADS and SSMS, edit and commit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96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online repo</a:t>
            </a:r>
          </a:p>
          <a:p>
            <a:r>
              <a:rPr lang="en-US" dirty="0"/>
              <a:t>Push</a:t>
            </a:r>
          </a:p>
          <a:p>
            <a:r>
              <a:rPr lang="en-US" dirty="0"/>
              <a:t>Make change online</a:t>
            </a:r>
          </a:p>
          <a:p>
            <a:r>
              <a:rPr lang="en-US" dirty="0"/>
              <a:t>Pull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28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 new branch, then add a file</a:t>
            </a:r>
          </a:p>
          <a:p>
            <a:r>
              <a:rPr lang="en-US" dirty="0"/>
              <a:t>Switch branches, show the file system changes</a:t>
            </a:r>
          </a:p>
          <a:p>
            <a:r>
              <a:rPr lang="en-US" dirty="0"/>
              <a:t>List branches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98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 new branch, then add a file</a:t>
            </a:r>
          </a:p>
          <a:p>
            <a:r>
              <a:rPr lang="en-US" dirty="0"/>
              <a:t>Switch branches, show the file system changes</a:t>
            </a:r>
          </a:p>
          <a:p>
            <a:r>
              <a:rPr lang="en-US" dirty="0"/>
              <a:t>List branches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08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 new branch, then add a file</a:t>
            </a:r>
          </a:p>
          <a:p>
            <a:r>
              <a:rPr lang="en-US" dirty="0"/>
              <a:t>Switch branches, show the file system changes</a:t>
            </a:r>
          </a:p>
          <a:p>
            <a:r>
              <a:rPr lang="en-US" dirty="0"/>
              <a:t>List branches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2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FC2F-DD00-4698-83C6-549BE252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46C6D-4870-49E4-BB98-F72E3B3C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CBD9-DB24-4A1C-966A-629CB7D8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8F6-71A2-492B-A0A5-92D888DE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B84A7-B862-430D-A285-BBAAB768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0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AF-84BD-4898-B5D9-E08F57D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229-67CB-40CD-97B8-F86628DD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0B67-F9BA-42C1-9F3E-B081BAB6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FF68-1734-4789-BF5E-E769675E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848D7-6015-4C5D-9E41-7E8392EE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6E53-82C4-4003-9F8C-9077FD7B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8DB3-0805-4A90-A75A-E99851EF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750B-6317-4EF8-93CC-27C84BA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C0AC-B67C-46E7-9BCB-BC95C0C2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B9E0-2D86-4163-A3F4-3FEA290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9D1E-900A-42D2-8358-2CD12114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BC9A-34A7-4352-9582-AE75B0C84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DB1F-B7AC-419D-BFFC-41FA4E1DE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60B00-18A4-408E-B311-C480070B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F9C0-B8CB-4890-ACF9-C9AE72C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D58B-7BB9-473C-A643-9D160E4D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7646-07C4-46FD-B714-2ECBDB03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A9110-8411-4DC3-B9AA-3FA95BDC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A17A0-7A33-42ED-A684-5C116EBCD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77C5F-100C-433B-9A04-12680BCC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2D34-89EE-4F5C-9912-5368652CD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4A666-D291-42FC-B973-3ADF2B2E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A70471-BFF3-42F5-BB14-562EF744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2CAFD-8267-4C4E-A345-3C1EFB9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8112-F45B-4862-95EC-9759692D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9A17C-8C29-4654-8BC0-E265B97C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6BCFF-E2B9-4D92-92E4-1CC4B6BD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AC76-FC4C-499E-8D16-210AF8DD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8F46F-A1C3-405A-B1F8-8A8CF655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AD5BA-DF43-4FB6-8829-0D214FFF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E772-FB21-4538-AE56-9DDE983E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C199-AFA9-4633-883F-08197314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903B-B519-4ED3-89A6-7ADD6474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FF80-C181-498A-8FCC-AD2F6DB87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40CD4-673E-41DB-BB28-FA49B30C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6325C-275A-4358-86B8-740504C1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6F66E-17E6-4FD3-B70D-7270A15A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9E5A-8289-45E5-B27D-99748379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950DF-6A91-4F26-AE31-F3C2FB0D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67F7-0050-4546-99E2-CE0D7711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3891-610D-43AA-8793-BB6EDF22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4931F-E4AE-4D61-B257-E68CDDD0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A3BE-5B1B-47FF-81FE-E743B63D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7D73-43DF-4842-BBAC-639B8E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6C334-88CC-40D2-9F21-114634609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3D0-D472-4218-9C81-3FCDB28D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BAAD0-273B-4E68-A41B-DCCA56D9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EA9E-B754-4A10-A369-E7FFB848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6156A1-207E-4139-BCA6-C7DC01118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C8586-C06B-4885-9E77-1837C7762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7C5C-A4FC-4CFC-8D77-21EC3E09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66A6-555B-4EF5-9B17-CDA65F5D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3E1A-4965-4535-B018-0AA719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blipFill dpi="0" rotWithShape="1">
          <a:blip r:embed="rId2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279400"/>
            <a:ext cx="10668000" cy="711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3099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E0D08-EAB2-466E-96DE-5CAB2FBFFC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5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50CBD1-249B-4C83-A631-A92C0A25F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96" y="1600199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8389C-B08A-4D81-913A-0E2065AD0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96" y="3991607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1215E-4F15-46A6-9578-08B473C8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8B42B-5DD7-4680-9283-095FC48F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DE2229-46EE-434C-837B-83AACE237F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668" y="-614363"/>
            <a:ext cx="7874000" cy="44291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F840F-0D10-4CD1-A794-9B63C815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504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0FA0-F6E9-4D18-880D-9C6B121B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D25F9-2502-4CA3-A908-534A4EFD0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39D16-652E-4F14-ACFD-DA46917F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A520-75CC-464B-8A48-8B305B3B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29EF6-F4DA-45CB-BC41-BE36C3F8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14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4C4C8C-B655-4BD6-A472-9B577FF7DB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6D8B7F-959B-4A08-BA79-D43A31E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48DBC-DC00-4FCC-8888-956511ADD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DC110-67DC-41BC-AA5E-A4F6D6B9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ABD17-464C-4FFC-A6F4-0F673535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F60F6-07B8-467A-A72A-EBA15614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519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58D5-E881-4193-A602-93F87166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FF809-0B58-4550-A185-3E475934B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E368F-C88F-4019-A423-ECFD1DF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EF519-FE96-4D6B-A58A-C65BE5DE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2CA2A-AD02-4566-8B9F-72036929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6B1B9-4775-4416-A70D-5A1940F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67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0F43B-BE76-4EB5-9566-38D6299C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3C3AA-14BA-4719-8D02-C521CA8D2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7BAB1-BE09-48EB-885C-4F28489E9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98394-E017-4A24-9A56-E9513B004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09AACB-0BBA-490F-9358-3C2E71D16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94A055-3787-454C-BADE-7933EA35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09BD85-A57D-40FB-8EEB-68906959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158329-59B0-4743-847E-AEDD1B8E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398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9908-0574-45CA-B6C5-C8B4CE10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A2A0E-0EEF-4BC2-838C-279DAE18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C5082-EE7A-4FAC-AFC3-0A2ADDB3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CA7D3-5034-43AD-A3C6-A38F3D1F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096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C07635-18B2-42C4-8363-FC4782D5B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DE1A-9F93-4560-B942-869CF46E25EE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2F8D18-BDC4-4FC1-9D3B-AD344F61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64DD3-F0D3-4D90-9E8D-5FED9724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0DE0-89F3-4FD9-B0B2-339554AA82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852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098E-914C-45C1-860C-BC8890DB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CBEF-8EE6-471D-9556-6CE4231CC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DE573-9D06-4226-A684-934CCEC38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E88EC-F74E-4E02-AD23-54BAC35E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36061-3D71-4BE5-8630-2186F403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7BAE2-335A-4ABB-BB25-54441FB2F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072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4ADE-39B1-4D0D-A465-16AE261B2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6F239-B6AB-4CD0-ADB3-C41576AB47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74A28-0F82-4BC7-A2E3-BED1E548E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C5DB8-63F2-4FAE-BA93-758F9808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1FE3D-F668-41DD-9065-C609CA5D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4A75E-4BD7-42DF-8112-D41E5243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563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95A6-9335-44DC-82E9-33C15537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1B961-FA5E-408D-B6A5-E02E56471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FD3DB-688B-469D-B642-935223F8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3D56F-C4CE-41DD-857A-5E74A9745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2CF1B-BA59-4EA3-B77F-9F9414F0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219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A566F-0BDD-4C39-8CF3-72E21735B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E7FFE7-0378-4AFB-9652-E3E16A89D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1AC2A-1AA7-4CCA-A751-A1BB8883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69A4-FB18-4D2C-8221-99B444B73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29D8A-A299-4708-B6B8-C88B7CAE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8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625D-5AB7-4328-BF57-5AC7B9A3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BBD88-0C1E-4FF9-B119-C92C7978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FB325-562F-4F06-8F6D-384F65982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B316-BEBE-4D04-AAC6-F8404D0C4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B0C91-F75F-494C-BA15-AC4B75FF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5CA961-7D2F-4673-AC4D-EA8B592A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070C-435D-4A23-AB78-F115A7B30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3FC9C-CCE5-4885-A394-35A1D46399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DE1A-9F93-4560-B942-869CF46E25EE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4EADA-6759-4F46-B7DC-8C371ED70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5D2D9-889F-414A-84F5-CC9F69BEB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E0DE0-89F3-4FD9-B0B2-339554AA82DF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9B6BB3-EBDA-449C-9C78-C6749C2B716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5FE3A772-715A-4B12-8EEF-024E0394278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915650" y="109863"/>
            <a:ext cx="1233999" cy="23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9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bookFoundation/free-programming-books" TargetMode="External"/><Relationship Id="rId7" Type="http://schemas.openxmlformats.org/officeDocument/2006/relationships/hyperlink" Target="https://datasaturdays.com/" TargetMode="External"/><Relationship Id="rId2" Type="http://schemas.openxmlformats.org/officeDocument/2006/relationships/hyperlink" Target="https://github.com/dbafromthecold/SqlServerAndContainersGuide/wiki/Building-a-custom-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qlsaturday.com/" TargetMode="External"/><Relationship Id="rId5" Type="http://schemas.openxmlformats.org/officeDocument/2006/relationships/hyperlink" Target="https://developmentseed.org/blog" TargetMode="External"/><Relationship Id="rId4" Type="http://schemas.openxmlformats.org/officeDocument/2006/relationships/hyperlink" Target="https://github.com/aosabook/aosabook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git-scm.co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-scm.com/book/en/v2/Getting-Started-First-Time-Git-Setu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ttps://careerkarma.com/blog/git-config/" TargetMode="External"/><Relationship Id="rId4" Type="http://schemas.openxmlformats.org/officeDocument/2006/relationships/hyperlink" Target="https://docs.github.com/en/get-started/getting-started-with-git/setting-your-username-in-git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visualstudio.com/" TargetMode="External"/><Relationship Id="rId7" Type="http://schemas.openxmlformats.org/officeDocument/2006/relationships/hyperlink" Target="https://desktop.github.com/" TargetMode="External"/><Relationship Id="rId2" Type="http://schemas.openxmlformats.org/officeDocument/2006/relationships/hyperlink" Target="https://visualstudio.microsof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ourcetreeapp.com/" TargetMode="External"/><Relationship Id="rId5" Type="http://schemas.openxmlformats.org/officeDocument/2006/relationships/hyperlink" Target="https://www.gitkraken.com/" TargetMode="External"/><Relationship Id="rId4" Type="http://schemas.openxmlformats.org/officeDocument/2006/relationships/hyperlink" Target="https://docs.microsoft.com/en-us/sql/azure-data-studio/download-azure-data-studio?view=sql-server-ver15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ay0utwest/VCS_Prim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http://kdiff3.sourceforge.net/" TargetMode="External"/><Relationship Id="rId2" Type="http://schemas.openxmlformats.org/officeDocument/2006/relationships/hyperlink" Target="mailto:https://www.scootersoftware.com/features.php?zz=features_focused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8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serverside.com/blog/Coffee-Talk-Java-News-Stories-and-Opinions/Where-system-global-and-local-Windows-Git-config-files-are-saved" TargetMode="External"/><Relationship Id="rId3" Type="http://schemas.openxmlformats.org/officeDocument/2006/relationships/hyperlink" Target="https://learngitbranching.js.org/" TargetMode="External"/><Relationship Id="rId7" Type="http://schemas.openxmlformats.org/officeDocument/2006/relationships/hyperlink" Target="https://careerkarma.com/blog/git-config/" TargetMode="External"/><Relationship Id="rId2" Type="http://schemas.openxmlformats.org/officeDocument/2006/relationships/hyperlink" Target="https://www.atlassian.com/git/tutorial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-scm.com/" TargetMode="External"/><Relationship Id="rId5" Type="http://schemas.openxmlformats.org/officeDocument/2006/relationships/hyperlink" Target="https://www.red-gate.com/simple-talk/devops/tools/git-anatomy/" TargetMode="External"/><Relationship Id="rId4" Type="http://schemas.openxmlformats.org/officeDocument/2006/relationships/hyperlink" Target="https://www.sqlservercentral.com/articles/basic-git-for-dbas-ignoring-files-and-customizing-your-environment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9184-F6FF-421D-8508-43182A3C3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96" y="204232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 Version Control Primer for Databases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39549-6A81-4356-BF19-DD0F76058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96" y="4429920"/>
            <a:ext cx="9144000" cy="1655762"/>
          </a:xfrm>
        </p:spPr>
        <p:txBody>
          <a:bodyPr/>
          <a:lstStyle/>
          <a:p>
            <a:r>
              <a:rPr lang="en-US" dirty="0"/>
              <a:t>Steve Jones (he/him)</a:t>
            </a:r>
          </a:p>
          <a:p>
            <a:r>
              <a:rPr lang="en-US" dirty="0"/>
              <a:t>Editor, SQL Server Central</a:t>
            </a:r>
          </a:p>
          <a:p>
            <a:r>
              <a:rPr lang="en-US" dirty="0"/>
              <a:t>Advocate, Redgate Software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650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7204-DD09-482E-94F6-B53623FA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890F-024B-457E-928C-10A0A2F32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Why use Version Control</a:t>
            </a:r>
          </a:p>
          <a:p>
            <a:r>
              <a:rPr lang="en-US" dirty="0"/>
              <a:t>The basics of a versioning software</a:t>
            </a:r>
          </a:p>
          <a:p>
            <a:r>
              <a:rPr lang="en-US" dirty="0"/>
              <a:t>Git introduction</a:t>
            </a:r>
          </a:p>
          <a:p>
            <a:r>
              <a:rPr lang="en-US" dirty="0"/>
              <a:t>Push/Pull</a:t>
            </a:r>
          </a:p>
          <a:p>
            <a:r>
              <a:rPr lang="en-US" dirty="0"/>
              <a:t>Branches</a:t>
            </a:r>
          </a:p>
          <a:p>
            <a:r>
              <a:rPr lang="en-US" dirty="0"/>
              <a:t>Merges</a:t>
            </a:r>
          </a:p>
          <a:p>
            <a:r>
              <a:rPr lang="en-US" dirty="0"/>
              <a:t>Pull Requests</a:t>
            </a:r>
          </a:p>
          <a:p>
            <a:pPr marL="0" indent="0">
              <a:buNone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3948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2355" y="3471496"/>
            <a:ext cx="4340506" cy="18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4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800" dirty="0"/>
              <a:t>Advocate, </a:t>
            </a:r>
            <a:r>
              <a:rPr lang="en-US" sz="1800" dirty="0">
                <a:cs typeface="Segoe UI"/>
              </a:rPr>
              <a:t>Redgate Software</a:t>
            </a:r>
          </a:p>
          <a:p>
            <a:r>
              <a:rPr lang="en-US" sz="1800" dirty="0">
                <a:cs typeface="Segoe UI"/>
              </a:rPr>
              <a:t>Editor, SQLServerCentral</a:t>
            </a:r>
          </a:p>
          <a:p>
            <a:r>
              <a:rPr lang="en-US" sz="1800" dirty="0">
                <a:cs typeface="Segoe UI"/>
              </a:rPr>
              <a:t>he/him</a:t>
            </a:r>
            <a:endParaRPr lang="en-US" sz="180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71902" y="696945"/>
            <a:ext cx="5752979" cy="700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31 years SQL Server data experience</a:t>
            </a:r>
            <a:endParaRPr lang="en-US" sz="24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71902" y="1262908"/>
            <a:ext cx="5226769" cy="9559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cs typeface="Segoe UI"/>
              </a:rPr>
              <a:t>DBA, developer, manager, writer, speaker in a variety of companies and industries</a:t>
            </a:r>
            <a:endParaRPr lang="en-US" sz="16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3983" y="2344762"/>
            <a:ext cx="5753251" cy="675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Founder, </a:t>
            </a:r>
            <a:r>
              <a:rPr lang="en-US" sz="2400" dirty="0" err="1">
                <a:solidFill>
                  <a:srgbClr val="F9413A"/>
                </a:solidFill>
                <a:cs typeface="Segoe UI"/>
              </a:rPr>
              <a:t>SQLServerCentral</a:t>
            </a:r>
            <a:endParaRPr lang="en-US" sz="24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71902" y="2853786"/>
            <a:ext cx="5765332" cy="829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71902" y="3896192"/>
            <a:ext cx="6008402" cy="5367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9413A"/>
                </a:solidFill>
                <a:cs typeface="Segoe UI"/>
              </a:rPr>
              <a:t>14 year Microsoft Data Platform MVP</a:t>
            </a:r>
            <a:endParaRPr lang="en-US" sz="24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71902" y="4418035"/>
            <a:ext cx="5467653" cy="79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4051" y="612522"/>
            <a:ext cx="1996813" cy="28227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202016" y="5769668"/>
            <a:ext cx="19335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  <a:cs typeface="+mn-cs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53" y="5763318"/>
            <a:ext cx="4587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5753792"/>
            <a:ext cx="4508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870" y="5758555"/>
            <a:ext cx="18684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  <a:cs typeface="+mn-cs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9954" y="5769668"/>
            <a:ext cx="28003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2700"/>
              </a:spcAft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  <a:cs typeface="+mn-cs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404" y="5771255"/>
            <a:ext cx="336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3929" y="5783539"/>
            <a:ext cx="3197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1600" b="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600" b="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526" y="5763318"/>
            <a:ext cx="379116" cy="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49348"/>
            <a:ext cx="10515600" cy="959304"/>
          </a:xfrm>
        </p:spPr>
        <p:txBody>
          <a:bodyPr/>
          <a:lstStyle/>
          <a:p>
            <a:pPr algn="ctr"/>
            <a:r>
              <a:rPr lang="en-US" dirty="0"/>
              <a:t>Keeping track of code is hard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4C62-37BC-46E4-A237-74CF3092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6069"/>
            <a:ext cx="10515600" cy="1185862"/>
          </a:xfrm>
        </p:spPr>
        <p:txBody>
          <a:bodyPr/>
          <a:lstStyle/>
          <a:p>
            <a:pPr algn="ctr"/>
            <a:r>
              <a:rPr lang="en-US" dirty="0"/>
              <a:t>Not really, but it can be….</a:t>
            </a:r>
          </a:p>
        </p:txBody>
      </p:sp>
    </p:spTree>
    <p:extLst>
      <p:ext uri="{BB962C8B-B14F-4D97-AF65-F5344CB8AC3E}">
        <p14:creationId xmlns:p14="http://schemas.microsoft.com/office/powerpoint/2010/main" val="4074857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4A203E-37ED-438D-90FF-55E538590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Versions get confusing</a:t>
            </a:r>
          </a:p>
        </p:txBody>
      </p:sp>
      <p:pic>
        <p:nvPicPr>
          <p:cNvPr id="7" name="Content Placeholder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955C98A-1711-47F9-A643-625FE9204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" y="1395502"/>
            <a:ext cx="5924970" cy="4962163"/>
          </a:xfr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A93483B-5EA8-4854-82AE-7348F2236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85" y="1395503"/>
            <a:ext cx="5924971" cy="49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E0C2-C5B9-4593-9F5D-B14A04AF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easier?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A082484-A3CC-4CBB-8574-8A6C19859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40" y="1825625"/>
            <a:ext cx="8640920" cy="4351338"/>
          </a:xfrm>
        </p:spPr>
      </p:pic>
    </p:spTree>
    <p:extLst>
      <p:ext uri="{BB962C8B-B14F-4D97-AF65-F5344CB8AC3E}">
        <p14:creationId xmlns:p14="http://schemas.microsoft.com/office/powerpoint/2010/main" val="3154081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E0C2-C5B9-4593-9F5D-B14A04AF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easier?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A082484-A3CC-4CBB-8574-8A6C19859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40" y="1825625"/>
            <a:ext cx="8640920" cy="4351338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C9DCC3A-4CF3-47AB-B7DA-A1B4AD9424FA}"/>
              </a:ext>
            </a:extLst>
          </p:cNvPr>
          <p:cNvSpPr/>
          <p:nvPr/>
        </p:nvSpPr>
        <p:spPr>
          <a:xfrm>
            <a:off x="9677400" y="2035629"/>
            <a:ext cx="1240971" cy="23077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67591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75F6-513C-4715-96DA-5D989C25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of you do this?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8F0B555-B47D-40B2-A88C-A912670D7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54" y="2089369"/>
            <a:ext cx="4976291" cy="3805400"/>
          </a:xfrm>
        </p:spPr>
      </p:pic>
    </p:spTree>
    <p:extLst>
      <p:ext uri="{BB962C8B-B14F-4D97-AF65-F5344CB8AC3E}">
        <p14:creationId xmlns:p14="http://schemas.microsoft.com/office/powerpoint/2010/main" val="890706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75F6-513C-4715-96DA-5D989C25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this?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6D99C31-BFA4-4D1F-B465-25BDE005B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74" y="2203789"/>
            <a:ext cx="4213452" cy="34789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2567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1B849-A554-457D-B45F-F2A2C83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do this, you are using Version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B71CB-4B8D-4BAA-8CC5-EE75D677A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not good version control</a:t>
            </a:r>
          </a:p>
          <a:p>
            <a:r>
              <a:rPr lang="en-US" dirty="0"/>
              <a:t>Tracking changes is hard for yourself</a:t>
            </a:r>
          </a:p>
          <a:p>
            <a:r>
              <a:rPr lang="en-US" dirty="0"/>
              <a:t>It’s worse in a team environment</a:t>
            </a:r>
          </a:p>
          <a:p>
            <a:r>
              <a:rPr lang="en-US" dirty="0"/>
              <a:t>Plus, version control is important for your career.</a:t>
            </a:r>
          </a:p>
        </p:txBody>
      </p:sp>
    </p:spTree>
    <p:extLst>
      <p:ext uri="{BB962C8B-B14F-4D97-AF65-F5344CB8AC3E}">
        <p14:creationId xmlns:p14="http://schemas.microsoft.com/office/powerpoint/2010/main" val="4147802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03759" y="2461759"/>
            <a:ext cx="8481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ea typeface="+mj-ea"/>
                <a:cs typeface="Arial"/>
              </a:rPr>
              <a:t>Developers who refuse to use source/version control should be fired, simple as that. </a:t>
            </a: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44" y="332325"/>
            <a:ext cx="4229557" cy="9707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051" y="217016"/>
            <a:ext cx="328008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2016" y="1097843"/>
            <a:ext cx="1642012" cy="541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13" y="1245944"/>
            <a:ext cx="2738120" cy="419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139821" y="419879"/>
            <a:ext cx="3144417" cy="111967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741714" y="3669698"/>
            <a:ext cx="3685540" cy="1339471"/>
            <a:chOff x="152400" y="4584097"/>
            <a:chExt cx="3685540" cy="133947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4584097"/>
              <a:ext cx="3452274" cy="952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9011" y="5433961"/>
              <a:ext cx="1458929" cy="4896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Group 16"/>
          <p:cNvGrpSpPr/>
          <p:nvPr/>
        </p:nvGrpSpPr>
        <p:grpSpPr>
          <a:xfrm>
            <a:off x="2192351" y="5207717"/>
            <a:ext cx="5315392" cy="986438"/>
            <a:chOff x="668351" y="5142400"/>
            <a:chExt cx="5315392" cy="986438"/>
          </a:xfrm>
        </p:grpSpPr>
        <p:pic>
          <p:nvPicPr>
            <p:cNvPr id="18" name="Content Placeholder 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51" y="5142400"/>
              <a:ext cx="5082126" cy="6103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630" y="5662176"/>
              <a:ext cx="1817113" cy="4666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0" name="Group 19"/>
          <p:cNvGrpSpPr/>
          <p:nvPr/>
        </p:nvGrpSpPr>
        <p:grpSpPr>
          <a:xfrm>
            <a:off x="6542251" y="3802007"/>
            <a:ext cx="3807421" cy="1487885"/>
            <a:chOff x="4915609" y="3708696"/>
            <a:chExt cx="3807421" cy="148788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609" y="3708696"/>
              <a:ext cx="3807421" cy="11606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4447" y="4654772"/>
              <a:ext cx="1642012" cy="5418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9034E95D-B3EB-4B1B-A91F-B8CB6AA70E28}"/>
              </a:ext>
            </a:extLst>
          </p:cNvPr>
          <p:cNvSpPr/>
          <p:nvPr/>
        </p:nvSpPr>
        <p:spPr>
          <a:xfrm>
            <a:off x="1070068" y="56168"/>
            <a:ext cx="6237514" cy="16407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696776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03759" y="2461759"/>
            <a:ext cx="8481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ea typeface="+mj-ea"/>
                <a:cs typeface="Arial"/>
              </a:rPr>
              <a:t>Use source control because neither you nor your developers are perfect.</a:t>
            </a:r>
          </a:p>
        </p:txBody>
      </p:sp>
      <p:pic>
        <p:nvPicPr>
          <p:cNvPr id="23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44" y="332325"/>
            <a:ext cx="4229557" cy="9707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051" y="217016"/>
            <a:ext cx="328008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2016" y="1097843"/>
            <a:ext cx="1642012" cy="541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13" y="1245944"/>
            <a:ext cx="2738120" cy="419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7" name="Group 13"/>
          <p:cNvGrpSpPr/>
          <p:nvPr/>
        </p:nvGrpSpPr>
        <p:grpSpPr>
          <a:xfrm>
            <a:off x="1741714" y="3669698"/>
            <a:ext cx="3685540" cy="1339471"/>
            <a:chOff x="152400" y="4584097"/>
            <a:chExt cx="3685540" cy="133947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4584097"/>
              <a:ext cx="3452274" cy="952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9011" y="5433961"/>
              <a:ext cx="1458929" cy="4896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0" name="Group 14"/>
          <p:cNvGrpSpPr/>
          <p:nvPr/>
        </p:nvGrpSpPr>
        <p:grpSpPr>
          <a:xfrm>
            <a:off x="2192351" y="5207717"/>
            <a:ext cx="5315392" cy="986438"/>
            <a:chOff x="668351" y="5142400"/>
            <a:chExt cx="5315392" cy="986438"/>
          </a:xfrm>
        </p:grpSpPr>
        <p:pic>
          <p:nvPicPr>
            <p:cNvPr id="31" name="Content Placeholder 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51" y="5142400"/>
              <a:ext cx="5082126" cy="6103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630" y="5662176"/>
              <a:ext cx="1817113" cy="4666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Group 15"/>
          <p:cNvGrpSpPr/>
          <p:nvPr/>
        </p:nvGrpSpPr>
        <p:grpSpPr>
          <a:xfrm>
            <a:off x="6542251" y="3802007"/>
            <a:ext cx="3807421" cy="1487885"/>
            <a:chOff x="4915609" y="3708696"/>
            <a:chExt cx="3807421" cy="1487885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609" y="3708696"/>
              <a:ext cx="3807421" cy="11606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4447" y="4654772"/>
              <a:ext cx="1642012" cy="5418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6" name="Rectangle 35"/>
          <p:cNvSpPr/>
          <p:nvPr/>
        </p:nvSpPr>
        <p:spPr>
          <a:xfrm>
            <a:off x="6795797" y="3872206"/>
            <a:ext cx="2155371" cy="149289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3CAEECD-664A-4A8B-BC53-6A89184771C7}"/>
              </a:ext>
            </a:extLst>
          </p:cNvPr>
          <p:cNvSpPr/>
          <p:nvPr/>
        </p:nvSpPr>
        <p:spPr>
          <a:xfrm>
            <a:off x="5327204" y="3491398"/>
            <a:ext cx="6237514" cy="16407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114185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87002" y="1119168"/>
            <a:ext cx="8162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ea typeface="+mj-ea"/>
                <a:cs typeface="Arial"/>
              </a:rPr>
              <a:t>“…your database should always be under source control right next to your application code.”</a:t>
            </a:r>
          </a:p>
        </p:txBody>
      </p:sp>
      <p:pic>
        <p:nvPicPr>
          <p:cNvPr id="18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387" y="3276600"/>
            <a:ext cx="8494427" cy="15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4800600"/>
            <a:ext cx="3705225" cy="99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3632720" y="4385388"/>
            <a:ext cx="4991877" cy="15862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21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38EB-B083-4CBE-9CFA-4A84B2D3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Requires a 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BA8D1-5518-4A7E-AA1C-CBB80AC9D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many companies, the foundation of building better software is version control</a:t>
            </a:r>
          </a:p>
          <a:p>
            <a:r>
              <a:rPr lang="en-US" dirty="0"/>
              <a:t>Knowing version control is important for your career prospects</a:t>
            </a:r>
          </a:p>
          <a:p>
            <a:r>
              <a:rPr lang="en-US" dirty="0"/>
              <a:t>While some employers will train you, think about who you hire?</a:t>
            </a:r>
          </a:p>
          <a:p>
            <a:pPr lvl="1"/>
            <a:r>
              <a:rPr lang="en-US" dirty="0"/>
              <a:t>I’m great at writing fast queries, but I don’t know anything about git</a:t>
            </a:r>
          </a:p>
          <a:p>
            <a:pPr lvl="1"/>
            <a:r>
              <a:rPr lang="en-US" dirty="0"/>
              <a:t>I’m great at writing fast queries and sharing code with others through git</a:t>
            </a:r>
          </a:p>
        </p:txBody>
      </p:sp>
    </p:spTree>
    <p:extLst>
      <p:ext uri="{BB962C8B-B14F-4D97-AF65-F5344CB8AC3E}">
        <p14:creationId xmlns:p14="http://schemas.microsoft.com/office/powerpoint/2010/main" val="1006418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35F41-56A0-4525-A861-94B51894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just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ED125-F9D4-4173-9D3A-9BDE0FD44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Documentation</a:t>
            </a:r>
          </a:p>
          <a:p>
            <a:pPr lvl="1"/>
            <a:r>
              <a:rPr lang="en-US" dirty="0">
                <a:hlinkClick r:id="rId2"/>
              </a:rPr>
              <a:t>https://github.com/MicrosoftDocs/sql-docs</a:t>
            </a:r>
          </a:p>
          <a:p>
            <a:pPr lvl="1"/>
            <a:r>
              <a:rPr lang="en-US" dirty="0">
                <a:hlinkClick r:id="rId2"/>
              </a:rPr>
              <a:t>https://github.com/dbafromthecold/SqlServerAndContainersGuide/wiki/Building-a-custom-image</a:t>
            </a:r>
            <a:endParaRPr lang="en-US" dirty="0"/>
          </a:p>
          <a:p>
            <a:r>
              <a:rPr lang="en-US" dirty="0"/>
              <a:t>Books</a:t>
            </a:r>
          </a:p>
          <a:p>
            <a:pPr lvl="1"/>
            <a:r>
              <a:rPr lang="en-US" dirty="0">
                <a:hlinkClick r:id="rId3"/>
              </a:rPr>
              <a:t>https://github.com/EbookFoundation/free-programming-books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https://github.com/aosabook/aosabook</a:t>
            </a:r>
            <a:endParaRPr lang="en-US" dirty="0"/>
          </a:p>
          <a:p>
            <a:r>
              <a:rPr lang="en-US" dirty="0"/>
              <a:t>Blogging</a:t>
            </a:r>
          </a:p>
          <a:p>
            <a:pPr lvl="1"/>
            <a:r>
              <a:rPr lang="en-US" dirty="0">
                <a:hlinkClick r:id="rId5"/>
              </a:rPr>
              <a:t>https://developmentseed.org/blog</a:t>
            </a:r>
            <a:endParaRPr lang="en-US" dirty="0"/>
          </a:p>
          <a:p>
            <a:r>
              <a:rPr lang="en-US" dirty="0"/>
              <a:t>Sites</a:t>
            </a:r>
          </a:p>
          <a:p>
            <a:pPr lvl="1"/>
            <a:r>
              <a:rPr lang="en-US" dirty="0">
                <a:hlinkClick r:id="rId6"/>
              </a:rPr>
              <a:t>https://sqlsaturday.com/</a:t>
            </a:r>
            <a:endParaRPr lang="en-US" dirty="0"/>
          </a:p>
          <a:p>
            <a:pPr lvl="1"/>
            <a:r>
              <a:rPr lang="en-US" dirty="0">
                <a:hlinkClick r:id="rId7"/>
              </a:rPr>
              <a:t>https://datasaturdays.com/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08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 of Version Control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primer for DBAs</a:t>
            </a:r>
          </a:p>
        </p:txBody>
      </p:sp>
    </p:spTree>
    <p:extLst>
      <p:ext uri="{BB962C8B-B14F-4D97-AF65-F5344CB8AC3E}">
        <p14:creationId xmlns:p14="http://schemas.microsoft.com/office/powerpoint/2010/main" val="278882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C97201-5C0A-4C1B-BAF2-E1B18D5DF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code is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A66ACB-6C0D-49DA-8B51-11919CA89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almost all software systems, we use code to tell the computer what to do</a:t>
            </a:r>
          </a:p>
          <a:p>
            <a:r>
              <a:rPr lang="en-US" dirty="0"/>
              <a:t>We author, experiment, and finally save code for our team to see</a:t>
            </a:r>
          </a:p>
          <a:p>
            <a:r>
              <a:rPr lang="en-US" dirty="0"/>
              <a:t>A “version” is simply a text file that we’ve decided is working (</a:t>
            </a:r>
            <a:r>
              <a:rPr lang="en-US" dirty="0" err="1"/>
              <a:t>ish</a:t>
            </a:r>
            <a:r>
              <a:rPr lang="en-US" dirty="0"/>
              <a:t>)</a:t>
            </a:r>
          </a:p>
          <a:p>
            <a:r>
              <a:rPr lang="en-US" dirty="0"/>
              <a:t>We use a common system to save these versions of text files</a:t>
            </a:r>
          </a:p>
          <a:p>
            <a:r>
              <a:rPr lang="en-US" dirty="0"/>
              <a:t>This is called a:</a:t>
            </a:r>
          </a:p>
          <a:p>
            <a:pPr lvl="1"/>
            <a:r>
              <a:rPr lang="en-US" dirty="0"/>
              <a:t>Version control system (VCS)</a:t>
            </a:r>
          </a:p>
          <a:p>
            <a:pPr lvl="1"/>
            <a:r>
              <a:rPr lang="en-US" dirty="0"/>
              <a:t>Source control system (SC)</a:t>
            </a:r>
          </a:p>
          <a:p>
            <a:pPr lvl="1"/>
            <a:r>
              <a:rPr lang="en-US" dirty="0"/>
              <a:t>Revision control system (RCS)</a:t>
            </a:r>
          </a:p>
        </p:txBody>
      </p:sp>
    </p:spTree>
    <p:extLst>
      <p:ext uri="{BB962C8B-B14F-4D97-AF65-F5344CB8AC3E}">
        <p14:creationId xmlns:p14="http://schemas.microsoft.com/office/powerpoint/2010/main" val="392314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EF76-96E4-4E59-AB4A-0EB972DD4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Major Types of VCS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1FE50-DB2C-43BE-BA7F-4163260EB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Centralized </a:t>
            </a:r>
            <a:r>
              <a:rPr lang="en-US" dirty="0"/>
              <a:t>(TFS, Subversion, Vault)</a:t>
            </a:r>
          </a:p>
          <a:p>
            <a:pPr lvl="1"/>
            <a:r>
              <a:rPr lang="en-US" dirty="0"/>
              <a:t>Uses a “server” to store all code (client/server)</a:t>
            </a:r>
          </a:p>
          <a:p>
            <a:pPr lvl="1"/>
            <a:r>
              <a:rPr lang="en-US" dirty="0"/>
              <a:t>Users all connect to the server to store and retrieve code</a:t>
            </a:r>
          </a:p>
          <a:p>
            <a:pPr lvl="1"/>
            <a:r>
              <a:rPr lang="en-US" dirty="0"/>
              <a:t>Always online</a:t>
            </a:r>
          </a:p>
          <a:p>
            <a:pPr lvl="1"/>
            <a:r>
              <a:rPr lang="en-US" dirty="0"/>
              <a:t>Allow file locking</a:t>
            </a:r>
          </a:p>
          <a:p>
            <a:pPr lvl="1"/>
            <a:r>
              <a:rPr lang="en-US" dirty="0"/>
              <a:t>Contains a canonical copy</a:t>
            </a:r>
          </a:p>
          <a:p>
            <a:pPr lvl="1"/>
            <a:r>
              <a:rPr lang="en-US" dirty="0"/>
              <a:t>Needs backup</a:t>
            </a:r>
          </a:p>
          <a:p>
            <a:r>
              <a:rPr lang="en-US" dirty="0"/>
              <a:t>Distributed (Git, Mercurial)</a:t>
            </a:r>
          </a:p>
          <a:p>
            <a:pPr lvl="1"/>
            <a:r>
              <a:rPr lang="en-US" dirty="0"/>
              <a:t>Each node is essentially its own server (peer to peer)</a:t>
            </a:r>
          </a:p>
          <a:p>
            <a:pPr lvl="1"/>
            <a:r>
              <a:rPr lang="en-US" dirty="0"/>
              <a:t>Often one node is chosen as a server (i.e. GitHub)</a:t>
            </a:r>
          </a:p>
          <a:p>
            <a:pPr lvl="1"/>
            <a:r>
              <a:rPr lang="en-US" dirty="0"/>
              <a:t>Each copy of code is a working copy, no canonical copies</a:t>
            </a:r>
          </a:p>
          <a:p>
            <a:pPr lvl="1"/>
            <a:r>
              <a:rPr lang="en-US" dirty="0"/>
              <a:t>Every copy is a backup (albeit, potentially at different points of time)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13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5BEED-FF96-448E-8196-CC770E34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5D4EB-F743-4513-AD0A-52E8459E6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Repository (database) – where files are stored</a:t>
            </a:r>
          </a:p>
          <a:p>
            <a:r>
              <a:rPr lang="en-US" dirty="0"/>
              <a:t>Branch (copy) – A set of files that were all copied at the same time. This is also a verb to make a copy</a:t>
            </a:r>
          </a:p>
          <a:p>
            <a:r>
              <a:rPr lang="en-US" dirty="0"/>
              <a:t>Checkout (</a:t>
            </a:r>
            <a:r>
              <a:rPr lang="en-US" dirty="0" err="1"/>
              <a:t>file|open</a:t>
            </a:r>
            <a:r>
              <a:rPr lang="en-US" dirty="0"/>
              <a:t>) – Retrieve a file(s)</a:t>
            </a:r>
          </a:p>
          <a:p>
            <a:r>
              <a:rPr lang="en-US" dirty="0"/>
              <a:t>Commit (</a:t>
            </a:r>
            <a:r>
              <a:rPr lang="en-US" dirty="0" err="1"/>
              <a:t>file|save</a:t>
            </a:r>
            <a:r>
              <a:rPr lang="en-US" dirty="0"/>
              <a:t>) – Make a save in the repository</a:t>
            </a:r>
          </a:p>
          <a:p>
            <a:r>
              <a:rPr lang="en-US" dirty="0"/>
              <a:t>Merge – move changes from one branch into another</a:t>
            </a:r>
          </a:p>
          <a:p>
            <a:r>
              <a:rPr lang="en-US" dirty="0"/>
              <a:t>Tag – A label at a point in time for a set of files</a:t>
            </a:r>
          </a:p>
          <a:p>
            <a:r>
              <a:rPr lang="en-US" dirty="0"/>
              <a:t>Trunk/main/master – Often the main copy of development code that isn’t a branch (</a:t>
            </a:r>
            <a:r>
              <a:rPr lang="en-US" dirty="0" err="1"/>
              <a:t>ish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9341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11031-8C78-4809-AD86-8D9B8AA2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VCS Brands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FDF8A-B067-4D10-9504-F9D946C22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CVS/PVCS</a:t>
            </a:r>
          </a:p>
          <a:p>
            <a:r>
              <a:rPr lang="en-US" dirty="0"/>
              <a:t>Vault</a:t>
            </a:r>
          </a:p>
          <a:p>
            <a:r>
              <a:rPr lang="en-US" dirty="0"/>
              <a:t>Perforce</a:t>
            </a:r>
          </a:p>
          <a:p>
            <a:r>
              <a:rPr lang="en-US" dirty="0"/>
              <a:t>Rational ClearCare</a:t>
            </a:r>
          </a:p>
          <a:p>
            <a:r>
              <a:rPr lang="en-US" dirty="0"/>
              <a:t>Visual SourceSafe</a:t>
            </a:r>
          </a:p>
          <a:p>
            <a:r>
              <a:rPr lang="en-US" dirty="0"/>
              <a:t>Team Foundation Version Control</a:t>
            </a:r>
          </a:p>
          <a:p>
            <a:r>
              <a:rPr lang="en-US" dirty="0"/>
              <a:t>Subversion</a:t>
            </a:r>
          </a:p>
          <a:p>
            <a:r>
              <a:rPr lang="en-US" dirty="0"/>
              <a:t>Mercurial</a:t>
            </a:r>
          </a:p>
          <a:p>
            <a:r>
              <a:rPr lang="en-US" dirty="0"/>
              <a:t>Git</a:t>
            </a:r>
          </a:p>
        </p:txBody>
      </p:sp>
    </p:spTree>
    <p:extLst>
      <p:ext uri="{BB962C8B-B14F-4D97-AF65-F5344CB8AC3E}">
        <p14:creationId xmlns:p14="http://schemas.microsoft.com/office/powerpoint/2010/main" val="260106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Introduction to Git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VCS winner</a:t>
            </a:r>
          </a:p>
        </p:txBody>
      </p:sp>
    </p:spTree>
    <p:extLst>
      <p:ext uri="{BB962C8B-B14F-4D97-AF65-F5344CB8AC3E}">
        <p14:creationId xmlns:p14="http://schemas.microsoft.com/office/powerpoint/2010/main" val="2874898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73471A-6A79-4058-87B9-13805B37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has won</a:t>
            </a:r>
          </a:p>
        </p:txBody>
      </p:sp>
      <p:pic>
        <p:nvPicPr>
          <p:cNvPr id="7" name="Content Placeholder 6" descr="A picture containing text, cake, table, blue&#10;&#10;Description automatically generated">
            <a:extLst>
              <a:ext uri="{FF2B5EF4-FFF2-40B4-BE49-F238E27FC236}">
                <a16:creationId xmlns:a16="http://schemas.microsoft.com/office/drawing/2014/main" id="{A24C8232-D181-4F46-9008-14362CDC5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503" y="1825625"/>
            <a:ext cx="5802993" cy="4351338"/>
          </a:xfrm>
        </p:spPr>
      </p:pic>
    </p:spTree>
    <p:extLst>
      <p:ext uri="{BB962C8B-B14F-4D97-AF65-F5344CB8AC3E}">
        <p14:creationId xmlns:p14="http://schemas.microsoft.com/office/powerpoint/2010/main" val="4094995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 distributed</a:t>
            </a:r>
          </a:p>
          <a:p>
            <a:r>
              <a:rPr lang="en-US" dirty="0"/>
              <a:t>Scales (Windows is 3.5mm files, 300GB)</a:t>
            </a:r>
          </a:p>
          <a:p>
            <a:r>
              <a:rPr lang="en-US" dirty="0"/>
              <a:t>Easy to get and share code</a:t>
            </a:r>
          </a:p>
          <a:p>
            <a:r>
              <a:rPr lang="en-US"/>
              <a:t>Lots </a:t>
            </a:r>
            <a:r>
              <a:rPr lang="en-US" dirty="0"/>
              <a:t>of online support for code:</a:t>
            </a:r>
          </a:p>
          <a:p>
            <a:pPr lvl="1"/>
            <a:r>
              <a:rPr lang="en-US" dirty="0"/>
              <a:t>GitHub</a:t>
            </a:r>
          </a:p>
          <a:p>
            <a:pPr lvl="1"/>
            <a:r>
              <a:rPr lang="en-US" dirty="0"/>
              <a:t>Azure DevOps</a:t>
            </a:r>
          </a:p>
          <a:p>
            <a:pPr lvl="1"/>
            <a:r>
              <a:rPr lang="en-US" dirty="0" err="1"/>
              <a:t>BitBucket</a:t>
            </a:r>
            <a:endParaRPr lang="en-US" dirty="0"/>
          </a:p>
          <a:p>
            <a:pPr lvl="1"/>
            <a:r>
              <a:rPr lang="en-US" dirty="0"/>
              <a:t>GitLab</a:t>
            </a:r>
          </a:p>
          <a:p>
            <a:r>
              <a:rPr lang="en-US" dirty="0"/>
              <a:t>Allows offline work</a:t>
            </a:r>
          </a:p>
          <a:p>
            <a:r>
              <a:rPr lang="en-US" dirty="0"/>
              <a:t>Many clients</a:t>
            </a:r>
          </a:p>
        </p:txBody>
      </p:sp>
    </p:spTree>
    <p:extLst>
      <p:ext uri="{BB962C8B-B14F-4D97-AF65-F5344CB8AC3E}">
        <p14:creationId xmlns:p14="http://schemas.microsoft.com/office/powerpoint/2010/main" val="3574322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5167E-1BD9-4567-AB34-C308BABD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Git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FAE70-44A4-42A0-B005-D9E6670BA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42114" cy="4351338"/>
          </a:xfrm>
        </p:spPr>
        <p:txBody>
          <a:bodyPr/>
          <a:lstStyle/>
          <a:p>
            <a:r>
              <a:rPr lang="en-US" dirty="0"/>
              <a:t>Git is free/open source</a:t>
            </a:r>
          </a:p>
          <a:p>
            <a:r>
              <a:rPr lang="en-US" dirty="0">
                <a:hlinkClick r:id="rId2"/>
              </a:rPr>
              <a:t>https://git-scm.com/</a:t>
            </a:r>
            <a:endParaRPr lang="en-US" dirty="0"/>
          </a:p>
          <a:p>
            <a:r>
              <a:rPr lang="en-US" dirty="0"/>
              <a:t>Download for your platform</a:t>
            </a:r>
          </a:p>
          <a:p>
            <a:r>
              <a:rPr lang="en-US" dirty="0"/>
              <a:t>Quick, simple install</a:t>
            </a:r>
          </a:p>
          <a:p>
            <a:r>
              <a:rPr lang="en-US" dirty="0"/>
              <a:t>The default is a command line</a:t>
            </a: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77FC17AF-6964-4E09-A7BC-521882C0D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5591955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44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5C29-4A39-4C89-839B-47C6B53D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E66F9-EB5C-4744-80E8-27AD4294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4454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Init – create a repository</a:t>
            </a:r>
          </a:p>
          <a:p>
            <a:r>
              <a:rPr lang="en-US" dirty="0"/>
              <a:t>Tracked – A file(s) that git versions</a:t>
            </a:r>
          </a:p>
          <a:p>
            <a:r>
              <a:rPr lang="en-US" dirty="0"/>
              <a:t>Ignore – A file(s) that git doesn’t track or version</a:t>
            </a:r>
          </a:p>
          <a:p>
            <a:r>
              <a:rPr lang="en-US" dirty="0"/>
              <a:t>Add – add a file to be tracked</a:t>
            </a:r>
          </a:p>
          <a:p>
            <a:r>
              <a:rPr lang="en-US" dirty="0"/>
              <a:t>Commit – save a version</a:t>
            </a:r>
          </a:p>
          <a:p>
            <a:r>
              <a:rPr lang="en-US" dirty="0"/>
              <a:t>Clone – get a copy from another peer/server</a:t>
            </a:r>
          </a:p>
          <a:p>
            <a:r>
              <a:rPr lang="en-US" dirty="0"/>
              <a:t>Config – change your setup</a:t>
            </a:r>
          </a:p>
          <a:p>
            <a:r>
              <a:rPr lang="en-US" dirty="0"/>
              <a:t>Status – the state of your repository</a:t>
            </a:r>
          </a:p>
          <a:p>
            <a:r>
              <a:rPr lang="en-US" dirty="0"/>
              <a:t>Log – a history of changes</a:t>
            </a:r>
          </a:p>
        </p:txBody>
      </p:sp>
    </p:spTree>
    <p:extLst>
      <p:ext uri="{BB962C8B-B14F-4D97-AF65-F5344CB8AC3E}">
        <p14:creationId xmlns:p14="http://schemas.microsoft.com/office/powerpoint/2010/main" val="2286529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Getting Started with Git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5C29-4A39-4C89-839B-47C6B53D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Git Fit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E66F9-EB5C-4744-80E8-27AD4294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95857" cy="4351338"/>
          </a:xfrm>
        </p:spPr>
        <p:txBody>
          <a:bodyPr>
            <a:normAutofit/>
          </a:bodyPr>
          <a:lstStyle/>
          <a:p>
            <a:r>
              <a:rPr lang="en-US" dirty="0"/>
              <a:t>You need to personalize your install for others</a:t>
            </a:r>
          </a:p>
          <a:p>
            <a:r>
              <a:rPr lang="en-US" dirty="0"/>
              <a:t>There are global and repo specific settings</a:t>
            </a:r>
          </a:p>
          <a:p>
            <a:r>
              <a:rPr lang="en-US" dirty="0"/>
              <a:t>Lots of setup tutorials</a:t>
            </a:r>
          </a:p>
          <a:p>
            <a:pPr lvl="1"/>
            <a:r>
              <a:rPr lang="en-US" dirty="0">
                <a:hlinkClick r:id="rId3"/>
              </a:rPr>
              <a:t>https://git-scm.com/book/en/v2/Getting-Started-First-Time-Git-Setup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https://docs.github.com/en/get-started/getting-started-with-git/setting-your-username-in-git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https://careerkarma.com/blog/git-config/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10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Configuring Git</a:t>
            </a:r>
          </a:p>
        </p:txBody>
      </p:sp>
    </p:spTree>
    <p:extLst>
      <p:ext uri="{BB962C8B-B14F-4D97-AF65-F5344CB8AC3E}">
        <p14:creationId xmlns:p14="http://schemas.microsoft.com/office/powerpoint/2010/main" val="2891893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5C29-4A39-4C89-839B-47C6B53D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Clients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E66F9-EB5C-4744-80E8-27AD4294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95857" cy="4351338"/>
          </a:xfrm>
        </p:spPr>
        <p:txBody>
          <a:bodyPr>
            <a:normAutofit/>
          </a:bodyPr>
          <a:lstStyle/>
          <a:p>
            <a:r>
              <a:rPr lang="en-US" dirty="0"/>
              <a:t>Lots of options</a:t>
            </a:r>
          </a:p>
          <a:p>
            <a:pPr lvl="1"/>
            <a:r>
              <a:rPr lang="en-US" dirty="0"/>
              <a:t>CLI</a:t>
            </a:r>
          </a:p>
          <a:p>
            <a:pPr lvl="1"/>
            <a:r>
              <a:rPr lang="en-US" dirty="0">
                <a:hlinkClick r:id="rId2"/>
              </a:rPr>
              <a:t>Visual Studio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VS Code</a:t>
            </a:r>
            <a:r>
              <a:rPr lang="en-US" dirty="0"/>
              <a:t> / </a:t>
            </a:r>
            <a:r>
              <a:rPr lang="en-US" dirty="0">
                <a:hlinkClick r:id="rId4"/>
              </a:rPr>
              <a:t>ADS</a:t>
            </a:r>
            <a:endParaRPr lang="en-US" dirty="0"/>
          </a:p>
          <a:p>
            <a:pPr lvl="1"/>
            <a:r>
              <a:rPr lang="en-US" dirty="0" err="1">
                <a:hlinkClick r:id="rId5"/>
              </a:rPr>
              <a:t>GitKrakken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SourceTree</a:t>
            </a:r>
            <a:endParaRPr lang="en-US" dirty="0"/>
          </a:p>
          <a:p>
            <a:pPr lvl="1"/>
            <a:r>
              <a:rPr lang="en-US" dirty="0" err="1">
                <a:hlinkClick r:id="rId7"/>
              </a:rPr>
              <a:t>Github</a:t>
            </a:r>
            <a:r>
              <a:rPr lang="en-US" dirty="0">
                <a:hlinkClick r:id="rId7"/>
              </a:rPr>
              <a:t> Desktop</a:t>
            </a:r>
            <a:endParaRPr lang="en-US" dirty="0"/>
          </a:p>
          <a:p>
            <a:pPr lvl="1"/>
            <a:r>
              <a:rPr lang="en-US" dirty="0"/>
              <a:t>More</a:t>
            </a:r>
          </a:p>
          <a:p>
            <a:r>
              <a:rPr lang="en-US" dirty="0"/>
              <a:t>I’ll show a few </a:t>
            </a:r>
          </a:p>
        </p:txBody>
      </p:sp>
    </p:spTree>
    <p:extLst>
      <p:ext uri="{BB962C8B-B14F-4D97-AF65-F5344CB8AC3E}">
        <p14:creationId xmlns:p14="http://schemas.microsoft.com/office/powerpoint/2010/main" val="1833180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6668-47B1-4B7F-BE0B-D34214E4A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real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3EB84-D36A-4A08-BF25-907AA10D8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download a repo and write code</a:t>
            </a:r>
          </a:p>
          <a:p>
            <a:r>
              <a:rPr lang="en-US" dirty="0"/>
              <a:t>I’ll write code in </a:t>
            </a:r>
          </a:p>
          <a:p>
            <a:pPr lvl="1"/>
            <a:r>
              <a:rPr lang="en-US" dirty="0"/>
              <a:t>SSMS</a:t>
            </a:r>
          </a:p>
          <a:p>
            <a:pPr lvl="1"/>
            <a:r>
              <a:rPr lang="en-US" dirty="0"/>
              <a:t>ADS (Azure Data Studio)</a:t>
            </a:r>
          </a:p>
        </p:txBody>
      </p:sp>
    </p:spTree>
    <p:extLst>
      <p:ext uri="{BB962C8B-B14F-4D97-AF65-F5344CB8AC3E}">
        <p14:creationId xmlns:p14="http://schemas.microsoft.com/office/powerpoint/2010/main" val="2021785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code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https://github.com/way0utwest/VCS_Primer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72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and Pull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Sharing Code</a:t>
            </a:r>
          </a:p>
        </p:txBody>
      </p:sp>
    </p:spTree>
    <p:extLst>
      <p:ext uri="{BB962C8B-B14F-4D97-AF65-F5344CB8AC3E}">
        <p14:creationId xmlns:p14="http://schemas.microsoft.com/office/powerpoint/2010/main" val="1863013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remote is a copy of the git repository that is not on your machine</a:t>
            </a:r>
          </a:p>
          <a:p>
            <a:r>
              <a:rPr lang="en-US" dirty="0"/>
              <a:t>Each remote is a peer</a:t>
            </a:r>
          </a:p>
          <a:p>
            <a:r>
              <a:rPr lang="en-US" dirty="0"/>
              <a:t>In practice, most often we have one main remote acting as a server</a:t>
            </a:r>
          </a:p>
          <a:p>
            <a:r>
              <a:rPr lang="en-US" dirty="0"/>
              <a:t>Push is a way of sending your changes to the remote</a:t>
            </a:r>
          </a:p>
          <a:p>
            <a:r>
              <a:rPr lang="en-US" dirty="0"/>
              <a:t>Pull is a way of getting changes from the remote</a:t>
            </a:r>
          </a:p>
          <a:p>
            <a:r>
              <a:rPr lang="en-US" dirty="0"/>
              <a:t>Usually you want to pull first, just in case there are collisions</a:t>
            </a:r>
          </a:p>
        </p:txBody>
      </p:sp>
    </p:spTree>
    <p:extLst>
      <p:ext uri="{BB962C8B-B14F-4D97-AF65-F5344CB8AC3E}">
        <p14:creationId xmlns:p14="http://schemas.microsoft.com/office/powerpoint/2010/main" val="1594862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 – Send code to a remote repo (usually a central one)</a:t>
            </a:r>
          </a:p>
          <a:p>
            <a:r>
              <a:rPr lang="en-US" dirty="0"/>
              <a:t>Pull – Get code from a remote repo</a:t>
            </a:r>
          </a:p>
          <a:p>
            <a:r>
              <a:rPr lang="en-US" dirty="0"/>
              <a:t>Fetch – pulls branches and tags from a repo</a:t>
            </a:r>
          </a:p>
        </p:txBody>
      </p:sp>
    </p:spTree>
    <p:extLst>
      <p:ext uri="{BB962C8B-B14F-4D97-AF65-F5344CB8AC3E}">
        <p14:creationId xmlns:p14="http://schemas.microsoft.com/office/powerpoint/2010/main" val="1017583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Sharing code</a:t>
            </a:r>
          </a:p>
        </p:txBody>
      </p:sp>
    </p:spTree>
    <p:extLst>
      <p:ext uri="{BB962C8B-B14F-4D97-AF65-F5344CB8AC3E}">
        <p14:creationId xmlns:p14="http://schemas.microsoft.com/office/powerpoint/2010/main" val="244306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Copies of Code</a:t>
            </a:r>
          </a:p>
        </p:txBody>
      </p:sp>
    </p:spTree>
    <p:extLst>
      <p:ext uri="{BB962C8B-B14F-4D97-AF65-F5344CB8AC3E}">
        <p14:creationId xmlns:p14="http://schemas.microsoft.com/office/powerpoint/2010/main" val="4196023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Branches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branch is a copy of code, started at a point in time.</a:t>
            </a:r>
          </a:p>
          <a:p>
            <a:r>
              <a:rPr lang="en-US" dirty="0"/>
              <a:t>Each copy is independent, and git manages tracking this</a:t>
            </a:r>
          </a:p>
          <a:p>
            <a:r>
              <a:rPr lang="en-US" dirty="0"/>
              <a:t>Only one branch in a repository is active</a:t>
            </a:r>
          </a:p>
          <a:p>
            <a:r>
              <a:rPr lang="en-US" dirty="0"/>
              <a:t>Changing branches changes the file system</a:t>
            </a:r>
          </a:p>
          <a:p>
            <a:r>
              <a:rPr lang="en-US" dirty="0"/>
              <a:t>Create a branch with:</a:t>
            </a:r>
          </a:p>
          <a:p>
            <a:pPr lvl="1"/>
            <a:r>
              <a:rPr lang="en-US" dirty="0"/>
              <a:t>Git branch &lt;branch name&gt;</a:t>
            </a:r>
          </a:p>
          <a:p>
            <a:pPr lvl="1"/>
            <a:r>
              <a:rPr lang="en-US" dirty="0"/>
              <a:t>Git checkout –b &lt;branch name&gt;</a:t>
            </a:r>
          </a:p>
          <a:p>
            <a:r>
              <a:rPr lang="en-US" dirty="0"/>
              <a:t>Delete with the –d option</a:t>
            </a:r>
          </a:p>
        </p:txBody>
      </p:sp>
    </p:spTree>
    <p:extLst>
      <p:ext uri="{BB962C8B-B14F-4D97-AF65-F5344CB8AC3E}">
        <p14:creationId xmlns:p14="http://schemas.microsoft.com/office/powerpoint/2010/main" val="3482924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Creating a branch</a:t>
            </a:r>
          </a:p>
        </p:txBody>
      </p:sp>
    </p:spTree>
    <p:extLst>
      <p:ext uri="{BB962C8B-B14F-4D97-AF65-F5344CB8AC3E}">
        <p14:creationId xmlns:p14="http://schemas.microsoft.com/office/powerpoint/2010/main" val="2525362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branches in sync</a:t>
            </a:r>
          </a:p>
        </p:txBody>
      </p:sp>
    </p:spTree>
    <p:extLst>
      <p:ext uri="{BB962C8B-B14F-4D97-AF65-F5344CB8AC3E}">
        <p14:creationId xmlns:p14="http://schemas.microsoft.com/office/powerpoint/2010/main" val="2933145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Merging is where we combine changes from two copies</a:t>
            </a:r>
          </a:p>
          <a:p>
            <a:r>
              <a:rPr lang="en-US" dirty="0"/>
              <a:t>This could be across branches or remotes</a:t>
            </a:r>
          </a:p>
          <a:p>
            <a:r>
              <a:rPr lang="en-US" dirty="0"/>
              <a:t>If the same file is changed in two places, then there is often a merge conflict</a:t>
            </a:r>
          </a:p>
          <a:p>
            <a:r>
              <a:rPr lang="en-US" dirty="0"/>
              <a:t>Merging application code is often simpler than merging database code</a:t>
            </a:r>
          </a:p>
          <a:p>
            <a:r>
              <a:rPr lang="en-US" dirty="0"/>
              <a:t>There are tools to help with resolving conflicts (</a:t>
            </a:r>
            <a:r>
              <a:rPr lang="en-US" dirty="0">
                <a:hlinkClick r:id="rId2"/>
              </a:rPr>
              <a:t>Beyond Compare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kdiff3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6388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Merging Branches</a:t>
            </a:r>
          </a:p>
        </p:txBody>
      </p:sp>
    </p:spTree>
    <p:extLst>
      <p:ext uri="{BB962C8B-B14F-4D97-AF65-F5344CB8AC3E}">
        <p14:creationId xmlns:p14="http://schemas.microsoft.com/office/powerpoint/2010/main" val="3809294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1726D-6EE9-4902-9297-30F6E24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Requests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D3E3-3384-480C-9CC6-D36366087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 set of eyes</a:t>
            </a:r>
          </a:p>
        </p:txBody>
      </p:sp>
    </p:spTree>
    <p:extLst>
      <p:ext uri="{BB962C8B-B14F-4D97-AF65-F5344CB8AC3E}">
        <p14:creationId xmlns:p14="http://schemas.microsoft.com/office/powerpoint/2010/main" val="1298401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42-2908-4202-9134-2F608F4C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Request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3F53-0779-4EC9-9646-E9F3CFD1F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pull request is a request for someone to review your code</a:t>
            </a:r>
          </a:p>
          <a:p>
            <a:pPr lvl="1"/>
            <a:r>
              <a:rPr lang="en-US" dirty="0"/>
              <a:t>And potentially merge it into their branch</a:t>
            </a:r>
          </a:p>
          <a:p>
            <a:r>
              <a:rPr lang="en-US" dirty="0"/>
              <a:t>The idea is that you are requesting someone else to “pull” your changes</a:t>
            </a:r>
          </a:p>
          <a:p>
            <a:r>
              <a:rPr lang="en-US" dirty="0"/>
              <a:t>Usually this is done in a GUI fashion with a server repository</a:t>
            </a:r>
          </a:p>
        </p:txBody>
      </p:sp>
    </p:spTree>
    <p:extLst>
      <p:ext uri="{BB962C8B-B14F-4D97-AF65-F5344CB8AC3E}">
        <p14:creationId xmlns:p14="http://schemas.microsoft.com/office/powerpoint/2010/main" val="763163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Asking for Review</a:t>
            </a:r>
          </a:p>
        </p:txBody>
      </p:sp>
    </p:spTree>
    <p:extLst>
      <p:ext uri="{BB962C8B-B14F-4D97-AF65-F5344CB8AC3E}">
        <p14:creationId xmlns:p14="http://schemas.microsoft.com/office/powerpoint/2010/main" val="35020628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Control is the basis by which we keep track of all our code</a:t>
            </a:r>
          </a:p>
          <a:p>
            <a:r>
              <a:rPr lang="en-US" dirty="0"/>
              <a:t>This is useful for teams to be able to share, review, and collaborate on code.</a:t>
            </a:r>
          </a:p>
          <a:p>
            <a:r>
              <a:rPr lang="en-US" dirty="0"/>
              <a:t>Git has won and almost everyone is moving to git for new work</a:t>
            </a:r>
          </a:p>
          <a:p>
            <a:r>
              <a:rPr lang="en-US" dirty="0"/>
              <a:t>There isn’t great tooling for DBAs</a:t>
            </a:r>
          </a:p>
          <a:p>
            <a:r>
              <a:rPr lang="en-US" dirty="0"/>
              <a:t>Git isn’t too hard, but does require some practice</a:t>
            </a:r>
          </a:p>
          <a:p>
            <a:r>
              <a:rPr lang="en-US" dirty="0"/>
              <a:t>There are lots of resources available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589609" y="2209755"/>
            <a:ext cx="6632576" cy="2562226"/>
            <a:chOff x="2689225" y="3398838"/>
            <a:chExt cx="6632576" cy="2562226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6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Atlassian Tutorials</a:t>
            </a:r>
            <a:endParaRPr lang="en-US" sz="2000" dirty="0"/>
          </a:p>
          <a:p>
            <a:r>
              <a:rPr lang="en-US" sz="2000" dirty="0">
                <a:hlinkClick r:id="rId3"/>
              </a:rPr>
              <a:t>https://learngitbranching.js.org/</a:t>
            </a:r>
            <a:endParaRPr lang="en-US" sz="2000" dirty="0"/>
          </a:p>
          <a:p>
            <a:r>
              <a:rPr lang="en-US" sz="2000" dirty="0">
                <a:hlinkClick r:id="rId4"/>
              </a:rPr>
              <a:t>Git series at SQLServerCentral</a:t>
            </a:r>
            <a:endParaRPr lang="en-US" sz="2000" dirty="0"/>
          </a:p>
          <a:p>
            <a:r>
              <a:rPr lang="en-US" sz="2000" dirty="0">
                <a:hlinkClick r:id="rId5"/>
              </a:rPr>
              <a:t>Git Anatomy</a:t>
            </a:r>
            <a:endParaRPr lang="en-US" sz="2000" dirty="0"/>
          </a:p>
          <a:p>
            <a:r>
              <a:rPr lang="en-US" sz="2000" dirty="0">
                <a:hlinkClick r:id="rId6"/>
              </a:rPr>
              <a:t>Git source site</a:t>
            </a:r>
            <a:endParaRPr lang="en-US" sz="2000" dirty="0"/>
          </a:p>
          <a:p>
            <a:r>
              <a:rPr lang="en-US" sz="2000" dirty="0">
                <a:hlinkClick r:id="rId7"/>
              </a:rPr>
              <a:t>How to Set up Git Using Git Config</a:t>
            </a:r>
            <a:endParaRPr lang="en-US" sz="2000" dirty="0"/>
          </a:p>
          <a:p>
            <a:r>
              <a:rPr lang="en-US" sz="2000" dirty="0">
                <a:hlinkClick r:id="rId8"/>
              </a:rPr>
              <a:t>Where to find system, global and local Git config files on Windows and Ubuntu Linux</a:t>
            </a:r>
            <a:endParaRPr lang="en-US" sz="2000" dirty="0"/>
          </a:p>
          <a:p>
            <a:endParaRPr lang="en-US" sz="20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2716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B72B22-6E7E-444B-8FEC-E6B832899406}"/>
              </a:ext>
            </a:extLst>
          </p:cNvPr>
          <p:cNvSpPr txBox="1"/>
          <p:nvPr/>
        </p:nvSpPr>
        <p:spPr>
          <a:xfrm>
            <a:off x="1099458" y="1466033"/>
            <a:ext cx="95685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http://programmers.stackexchange.com/questions/122150/how-can-i-convince-cowboy-programmers-to-use-source-control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http://www.makeuseof.com/tag/git-version-control-youre-developer/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http://www.mactech.com/articles/mactech/Vol.14/14.06/VersionControlAndTheDeveloper/index.html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http://drupal.org/node/299067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085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88C16D4-64F8-4667-A3FF-13DB6438E811}" vid="{E9E13637-2846-439B-A9C9-DA3766E1716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7843</TotalTime>
  <Words>1960</Words>
  <Application>Microsoft Office PowerPoint</Application>
  <PresentationFormat>Widescreen</PresentationFormat>
  <Paragraphs>308</Paragraphs>
  <Slides>49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Roboto Regular</vt:lpstr>
      <vt:lpstr>Arial</vt:lpstr>
      <vt:lpstr>Calibri</vt:lpstr>
      <vt:lpstr>Calibri Light</vt:lpstr>
      <vt:lpstr>Microsoft Sans Serif</vt:lpstr>
      <vt:lpstr>Roboto Medium</vt:lpstr>
      <vt:lpstr>Office Theme</vt:lpstr>
      <vt:lpstr>1_Office Theme</vt:lpstr>
      <vt:lpstr>A Version Control Primer for Databases</vt:lpstr>
      <vt:lpstr>Agenda</vt:lpstr>
      <vt:lpstr>PowerPoint Presentation</vt:lpstr>
      <vt:lpstr>Keeping track of code is hard</vt:lpstr>
      <vt:lpstr>Not really, but it can be….</vt:lpstr>
      <vt:lpstr>Versions get confusing</vt:lpstr>
      <vt:lpstr>Is this easier?</vt:lpstr>
      <vt:lpstr>Is this easier?</vt:lpstr>
      <vt:lpstr>How many of you do this?</vt:lpstr>
      <vt:lpstr>Or this?</vt:lpstr>
      <vt:lpstr>If you do this, you are using Version Control</vt:lpstr>
      <vt:lpstr>PowerPoint Presentation</vt:lpstr>
      <vt:lpstr>PowerPoint Presentation</vt:lpstr>
      <vt:lpstr>PowerPoint Presentation</vt:lpstr>
      <vt:lpstr>DevOps Requires a Foundation</vt:lpstr>
      <vt:lpstr>It’s not just code</vt:lpstr>
      <vt:lpstr>The Basics of Version Control</vt:lpstr>
      <vt:lpstr>All code is text</vt:lpstr>
      <vt:lpstr>Two Major Types of VCS</vt:lpstr>
      <vt:lpstr>Common Concepts</vt:lpstr>
      <vt:lpstr>VCS Brands</vt:lpstr>
      <vt:lpstr>An Introduction to Git</vt:lpstr>
      <vt:lpstr>Git has won</vt:lpstr>
      <vt:lpstr>Git Features</vt:lpstr>
      <vt:lpstr>Getting Git</vt:lpstr>
      <vt:lpstr>Git Basics</vt:lpstr>
      <vt:lpstr>Demo</vt:lpstr>
      <vt:lpstr>Making Git Fit You</vt:lpstr>
      <vt:lpstr>Demo</vt:lpstr>
      <vt:lpstr>Git Clients</vt:lpstr>
      <vt:lpstr>Working with real code</vt:lpstr>
      <vt:lpstr>Demo</vt:lpstr>
      <vt:lpstr>Push and Pull</vt:lpstr>
      <vt:lpstr>Remotes</vt:lpstr>
      <vt:lpstr>Commands</vt:lpstr>
      <vt:lpstr>Demo</vt:lpstr>
      <vt:lpstr>Branches</vt:lpstr>
      <vt:lpstr>Git Branches</vt:lpstr>
      <vt:lpstr>Demo</vt:lpstr>
      <vt:lpstr>Merges</vt:lpstr>
      <vt:lpstr>Merge</vt:lpstr>
      <vt:lpstr>Demo</vt:lpstr>
      <vt:lpstr>Pull Requests</vt:lpstr>
      <vt:lpstr>Pull Request</vt:lpstr>
      <vt:lpstr>Demo</vt:lpstr>
      <vt:lpstr>Summary</vt:lpstr>
      <vt:lpstr>The End</vt:lpstr>
      <vt:lpstr>Git Resources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DevOps to the Database</dc:title>
  <dc:creator>Steve Jones</dc:creator>
  <cp:lastModifiedBy>Steve Jones</cp:lastModifiedBy>
  <cp:revision>126</cp:revision>
  <dcterms:created xsi:type="dcterms:W3CDTF">2016-06-27T21:23:08Z</dcterms:created>
  <dcterms:modified xsi:type="dcterms:W3CDTF">2022-05-09T17:56:58Z</dcterms:modified>
</cp:coreProperties>
</file>