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 id="2147483750" r:id="rId2"/>
    <p:sldMasterId id="2147483762" r:id="rId3"/>
    <p:sldMasterId id="2147483774" r:id="rId4"/>
  </p:sldMasterIdLst>
  <p:notesMasterIdLst>
    <p:notesMasterId r:id="rId63"/>
  </p:notesMasterIdLst>
  <p:sldIdLst>
    <p:sldId id="256" r:id="rId5"/>
    <p:sldId id="399" r:id="rId6"/>
    <p:sldId id="258" r:id="rId7"/>
    <p:sldId id="352" r:id="rId8"/>
    <p:sldId id="354" r:id="rId9"/>
    <p:sldId id="355" r:id="rId10"/>
    <p:sldId id="356" r:id="rId11"/>
    <p:sldId id="395" r:id="rId12"/>
    <p:sldId id="404" r:id="rId13"/>
    <p:sldId id="405" r:id="rId14"/>
    <p:sldId id="406" r:id="rId15"/>
    <p:sldId id="407" r:id="rId16"/>
    <p:sldId id="403" r:id="rId17"/>
    <p:sldId id="366" r:id="rId18"/>
    <p:sldId id="408" r:id="rId19"/>
    <p:sldId id="303" r:id="rId20"/>
    <p:sldId id="373" r:id="rId21"/>
    <p:sldId id="382" r:id="rId22"/>
    <p:sldId id="384" r:id="rId23"/>
    <p:sldId id="396" r:id="rId24"/>
    <p:sldId id="385" r:id="rId25"/>
    <p:sldId id="285" r:id="rId26"/>
    <p:sldId id="358" r:id="rId27"/>
    <p:sldId id="359" r:id="rId28"/>
    <p:sldId id="374" r:id="rId29"/>
    <p:sldId id="397" r:id="rId30"/>
    <p:sldId id="398" r:id="rId31"/>
    <p:sldId id="375" r:id="rId32"/>
    <p:sldId id="386" r:id="rId33"/>
    <p:sldId id="376" r:id="rId34"/>
    <p:sldId id="393" r:id="rId35"/>
    <p:sldId id="400" r:id="rId36"/>
    <p:sldId id="369" r:id="rId37"/>
    <p:sldId id="390" r:id="rId38"/>
    <p:sldId id="391" r:id="rId39"/>
    <p:sldId id="389" r:id="rId40"/>
    <p:sldId id="392" r:id="rId41"/>
    <p:sldId id="401" r:id="rId42"/>
    <p:sldId id="360" r:id="rId43"/>
    <p:sldId id="370" r:id="rId44"/>
    <p:sldId id="361" r:id="rId45"/>
    <p:sldId id="378" r:id="rId46"/>
    <p:sldId id="362" r:id="rId47"/>
    <p:sldId id="394" r:id="rId48"/>
    <p:sldId id="387" r:id="rId49"/>
    <p:sldId id="388" r:id="rId50"/>
    <p:sldId id="363" r:id="rId51"/>
    <p:sldId id="364" r:id="rId52"/>
    <p:sldId id="377" r:id="rId53"/>
    <p:sldId id="365" r:id="rId54"/>
    <p:sldId id="371" r:id="rId55"/>
    <p:sldId id="372" r:id="rId56"/>
    <p:sldId id="368" r:id="rId57"/>
    <p:sldId id="259" r:id="rId58"/>
    <p:sldId id="402" r:id="rId59"/>
    <p:sldId id="260" r:id="rId60"/>
    <p:sldId id="257" r:id="rId61"/>
    <p:sldId id="263"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0" autoAdjust="0"/>
    <p:restoredTop sz="76422" autoAdjust="0"/>
  </p:normalViewPr>
  <p:slideViewPr>
    <p:cSldViewPr snapToGrid="0">
      <p:cViewPr varScale="1">
        <p:scale>
          <a:sx n="50" d="100"/>
          <a:sy n="50" d="100"/>
        </p:scale>
        <p:origin x="128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5033EB-FF7C-45EC-BFAA-1A7EBA34447C}" type="datetimeFigureOut">
              <a:rPr lang="en-US" smtClean="0"/>
              <a:t>3/23/2023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498C35-2CA1-4787-8D16-AA5DAAEE4383}" type="slidenum">
              <a:rPr lang="en-US" smtClean="0"/>
              <a:t>‹#›</a:t>
            </a:fld>
            <a:endParaRPr lang="en-US"/>
          </a:p>
        </p:txBody>
      </p:sp>
    </p:spTree>
    <p:extLst>
      <p:ext uri="{BB962C8B-B14F-4D97-AF65-F5344CB8AC3E}">
        <p14:creationId xmlns:p14="http://schemas.microsoft.com/office/powerpoint/2010/main" val="3834728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676A6C"/>
                </a:solidFill>
                <a:effectLst/>
                <a:latin typeface="open sans" panose="020B0606030504020204" pitchFamily="34" charset="0"/>
              </a:rPr>
              <a:t>Today's applications often use complex relationships between different data elements. While relational databases are suitable for many types of structures, they do not often perform well with graph structures.</a:t>
            </a:r>
            <a:br>
              <a:rPr lang="en-US" dirty="0"/>
            </a:br>
            <a:r>
              <a:rPr lang="en-US" b="0" i="0" dirty="0">
                <a:solidFill>
                  <a:srgbClr val="676A6C"/>
                </a:solidFill>
                <a:effectLst/>
                <a:latin typeface="open sans" panose="020B0606030504020204" pitchFamily="34" charset="0"/>
              </a:rPr>
              <a:t>This session will introduce the graph structures, showing how to build a set of nodes and edges, populate them with data, and easily build simple queries to solve complex problems. We will examine the graph capabilities of SQL Server as well as Neo4J and </a:t>
            </a:r>
            <a:r>
              <a:rPr lang="en-US" b="0" i="0" dirty="0" err="1">
                <a:solidFill>
                  <a:srgbClr val="676A6C"/>
                </a:solidFill>
                <a:effectLst/>
                <a:latin typeface="open sans" panose="020B0606030504020204" pitchFamily="34" charset="0"/>
              </a:rPr>
              <a:t>RedisGraph</a:t>
            </a:r>
            <a:r>
              <a:rPr lang="en-US" b="0" i="0" dirty="0">
                <a:solidFill>
                  <a:srgbClr val="676A6C"/>
                </a:solidFill>
                <a:effectLst/>
                <a:latin typeface="open sans" panose="020B0606030504020204" pitchFamily="34" charset="0"/>
              </a:rPr>
              <a:t>.</a:t>
            </a:r>
            <a:endParaRPr lang="en-US" dirty="0"/>
          </a:p>
        </p:txBody>
      </p:sp>
      <p:sp>
        <p:nvSpPr>
          <p:cNvPr id="4" name="Slide Number Placeholder 3"/>
          <p:cNvSpPr>
            <a:spLocks noGrp="1"/>
          </p:cNvSpPr>
          <p:nvPr>
            <p:ph type="sldNum" sz="quarter" idx="10"/>
          </p:nvPr>
        </p:nvSpPr>
        <p:spPr/>
        <p:txBody>
          <a:bodyPr/>
          <a:lstStyle/>
          <a:p>
            <a:fld id="{87498C35-2CA1-4787-8D16-AA5DAAEE4383}" type="slidenum">
              <a:rPr lang="en-US" smtClean="0"/>
              <a:t>1</a:t>
            </a:fld>
            <a:endParaRPr lang="en-US"/>
          </a:p>
        </p:txBody>
      </p:sp>
    </p:spTree>
    <p:extLst>
      <p:ext uri="{BB962C8B-B14F-4D97-AF65-F5344CB8AC3E}">
        <p14:creationId xmlns:p14="http://schemas.microsoft.com/office/powerpoint/2010/main" val="1379904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would add different edges if we had different relationships. We don’t disturb  the existing relationship.</a:t>
            </a:r>
          </a:p>
        </p:txBody>
      </p:sp>
      <p:sp>
        <p:nvSpPr>
          <p:cNvPr id="4" name="Slide Number Placeholder 3"/>
          <p:cNvSpPr>
            <a:spLocks noGrp="1"/>
          </p:cNvSpPr>
          <p:nvPr>
            <p:ph type="sldNum" sz="quarter" idx="5"/>
          </p:nvPr>
        </p:nvSpPr>
        <p:spPr/>
        <p:txBody>
          <a:bodyPr/>
          <a:lstStyle/>
          <a:p>
            <a:fld id="{87498C35-2CA1-4787-8D16-AA5DAAEE4383}" type="slidenum">
              <a:rPr lang="en-US" smtClean="0"/>
              <a:t>31</a:t>
            </a:fld>
            <a:endParaRPr lang="en-US"/>
          </a:p>
        </p:txBody>
      </p:sp>
    </p:spTree>
    <p:extLst>
      <p:ext uri="{BB962C8B-B14F-4D97-AF65-F5344CB8AC3E}">
        <p14:creationId xmlns:p14="http://schemas.microsoft.com/office/powerpoint/2010/main" val="3267455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498C35-2CA1-4787-8D16-AA5DAAEE4383}" type="slidenum">
              <a:rPr lang="en-US" smtClean="0"/>
              <a:t>35</a:t>
            </a:fld>
            <a:endParaRPr lang="en-US"/>
          </a:p>
        </p:txBody>
      </p:sp>
    </p:spTree>
    <p:extLst>
      <p:ext uri="{BB962C8B-B14F-4D97-AF65-F5344CB8AC3E}">
        <p14:creationId xmlns:p14="http://schemas.microsoft.com/office/powerpoint/2010/main" val="2295107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thing to think about are related properties. Is city a property or a node? </a:t>
            </a:r>
          </a:p>
        </p:txBody>
      </p:sp>
      <p:sp>
        <p:nvSpPr>
          <p:cNvPr id="4" name="Slide Number Placeholder 3"/>
          <p:cNvSpPr>
            <a:spLocks noGrp="1"/>
          </p:cNvSpPr>
          <p:nvPr>
            <p:ph type="sldNum" sz="quarter" idx="5"/>
          </p:nvPr>
        </p:nvSpPr>
        <p:spPr/>
        <p:txBody>
          <a:bodyPr/>
          <a:lstStyle/>
          <a:p>
            <a:fld id="{87498C35-2CA1-4787-8D16-AA5DAAEE4383}" type="slidenum">
              <a:rPr lang="en-US" smtClean="0"/>
              <a:t>37</a:t>
            </a:fld>
            <a:endParaRPr lang="en-US"/>
          </a:p>
        </p:txBody>
      </p:sp>
    </p:spTree>
    <p:extLst>
      <p:ext uri="{BB962C8B-B14F-4D97-AF65-F5344CB8AC3E}">
        <p14:creationId xmlns:p14="http://schemas.microsoft.com/office/powerpoint/2010/main" val="3193750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498C35-2CA1-4787-8D16-AA5DAAEE4383}" type="slidenum">
              <a:rPr lang="en-US" smtClean="0"/>
              <a:t>40</a:t>
            </a:fld>
            <a:endParaRPr lang="en-US"/>
          </a:p>
        </p:txBody>
      </p:sp>
    </p:spTree>
    <p:extLst>
      <p:ext uri="{BB962C8B-B14F-4D97-AF65-F5344CB8AC3E}">
        <p14:creationId xmlns:p14="http://schemas.microsoft.com/office/powerpoint/2010/main" val="2215449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some tables in SQL Server as node and edge, evolving a structure for employees</a:t>
            </a:r>
          </a:p>
          <a:p>
            <a:r>
              <a:rPr lang="en-US" dirty="0"/>
              <a:t>Run some common queries – see how these work</a:t>
            </a:r>
          </a:p>
          <a:p>
            <a:endParaRPr lang="en-US" dirty="0"/>
          </a:p>
        </p:txBody>
      </p:sp>
      <p:sp>
        <p:nvSpPr>
          <p:cNvPr id="4" name="Slide Number Placeholder 3"/>
          <p:cNvSpPr>
            <a:spLocks noGrp="1"/>
          </p:cNvSpPr>
          <p:nvPr>
            <p:ph type="sldNum" sz="quarter" idx="5"/>
          </p:nvPr>
        </p:nvSpPr>
        <p:spPr/>
        <p:txBody>
          <a:bodyPr/>
          <a:lstStyle/>
          <a:p>
            <a:fld id="{87498C35-2CA1-4787-8D16-AA5DAAEE4383}" type="slidenum">
              <a:rPr lang="en-US" smtClean="0"/>
              <a:t>43</a:t>
            </a:fld>
            <a:endParaRPr lang="en-US"/>
          </a:p>
        </p:txBody>
      </p:sp>
    </p:spTree>
    <p:extLst>
      <p:ext uri="{BB962C8B-B14F-4D97-AF65-F5344CB8AC3E}">
        <p14:creationId xmlns:p14="http://schemas.microsoft.com/office/powerpoint/2010/main" val="974237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demo from SQL Server, add data in Northwind and query it</a:t>
            </a:r>
          </a:p>
          <a:p>
            <a:r>
              <a:rPr lang="en-US" dirty="0"/>
              <a:t>Start Neo4j desktop</a:t>
            </a:r>
          </a:p>
        </p:txBody>
      </p:sp>
      <p:sp>
        <p:nvSpPr>
          <p:cNvPr id="4" name="Slide Number Placeholder 3"/>
          <p:cNvSpPr>
            <a:spLocks noGrp="1"/>
          </p:cNvSpPr>
          <p:nvPr>
            <p:ph type="sldNum" sz="quarter" idx="5"/>
          </p:nvPr>
        </p:nvSpPr>
        <p:spPr/>
        <p:txBody>
          <a:bodyPr/>
          <a:lstStyle/>
          <a:p>
            <a:fld id="{87498C35-2CA1-4787-8D16-AA5DAAEE4383}" type="slidenum">
              <a:rPr lang="en-US" smtClean="0"/>
              <a:t>50</a:t>
            </a:fld>
            <a:endParaRPr lang="en-US"/>
          </a:p>
        </p:txBody>
      </p:sp>
    </p:spTree>
    <p:extLst>
      <p:ext uri="{BB962C8B-B14F-4D97-AF65-F5344CB8AC3E}">
        <p14:creationId xmlns:p14="http://schemas.microsoft.com/office/powerpoint/2010/main" val="3036184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E326DE0-BACA-4EA0-B73F-CC7DC1D7F4A1}" type="slidenum">
              <a:rPr kumimoji="0" lang="en-US" sz="1800" b="0" i="0" u="none" strike="noStrike" kern="1200" cap="none" spc="0" normalizeH="0" baseline="0" noProof="0" smtClean="0">
                <a:ln>
                  <a:noFill/>
                </a:ln>
                <a:solidFill>
                  <a:prstClr val="black"/>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27395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An introduction</a:t>
            </a:r>
          </a:p>
          <a:p>
            <a:pPr marL="228600" indent="-228600">
              <a:buFont typeface="+mj-lt"/>
              <a:buAutoNum type="arabicPeriod"/>
            </a:pPr>
            <a:r>
              <a:rPr lang="en-US" dirty="0"/>
              <a:t>A demo of a few queries</a:t>
            </a:r>
          </a:p>
          <a:p>
            <a:pPr marL="228600" indent="-228600">
              <a:buFont typeface="+mj-lt"/>
              <a:buAutoNum type="arabicPeriod"/>
            </a:pPr>
            <a:r>
              <a:rPr lang="en-US" dirty="0"/>
              <a:t>What are graph databases</a:t>
            </a:r>
          </a:p>
          <a:p>
            <a:pPr marL="228600" indent="-228600">
              <a:buFont typeface="+mj-lt"/>
              <a:buAutoNum type="arabicPeriod"/>
            </a:pPr>
            <a:r>
              <a:rPr lang="en-US" dirty="0"/>
              <a:t>Graph data modeling</a:t>
            </a:r>
          </a:p>
          <a:p>
            <a:pPr marL="228600" indent="-228600">
              <a:buFont typeface="+mj-lt"/>
              <a:buAutoNum type="arabicPeriod"/>
            </a:pPr>
            <a:r>
              <a:rPr lang="en-US" dirty="0"/>
              <a:t>Looking at graph in SQL Server</a:t>
            </a:r>
          </a:p>
          <a:p>
            <a:pPr marL="228600" indent="-228600">
              <a:buFont typeface="+mj-lt"/>
              <a:buAutoNum type="arabicPeriod"/>
            </a:pPr>
            <a:r>
              <a:rPr lang="en-US" dirty="0"/>
              <a:t>Neo4J/Redis graph</a:t>
            </a:r>
          </a:p>
          <a:p>
            <a:endParaRPr lang="en-US" dirty="0"/>
          </a:p>
        </p:txBody>
      </p:sp>
      <p:sp>
        <p:nvSpPr>
          <p:cNvPr id="4" name="Slide Number Placeholder 3"/>
          <p:cNvSpPr>
            <a:spLocks noGrp="1"/>
          </p:cNvSpPr>
          <p:nvPr>
            <p:ph type="sldNum" sz="quarter" idx="5"/>
          </p:nvPr>
        </p:nvSpPr>
        <p:spPr/>
        <p:txBody>
          <a:bodyPr/>
          <a:lstStyle/>
          <a:p>
            <a:fld id="{87498C35-2CA1-4787-8D16-AA5DAAEE4383}" type="slidenum">
              <a:rPr lang="en-US" smtClean="0"/>
              <a:t>3</a:t>
            </a:fld>
            <a:endParaRPr lang="en-US"/>
          </a:p>
        </p:txBody>
      </p:sp>
    </p:spTree>
    <p:extLst>
      <p:ext uri="{BB962C8B-B14F-4D97-AF65-F5344CB8AC3E}">
        <p14:creationId xmlns:p14="http://schemas.microsoft.com/office/powerpoint/2010/main" val="410520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steve</a:t>
            </a:r>
            <a:endParaRPr lang="en-GB" dirty="0"/>
          </a:p>
        </p:txBody>
      </p:sp>
    </p:spTree>
    <p:extLst>
      <p:ext uri="{BB962C8B-B14F-4D97-AF65-F5344CB8AC3E}">
        <p14:creationId xmlns:p14="http://schemas.microsoft.com/office/powerpoint/2010/main" val="2520265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ja-JP" dirty="0"/>
              <a:t>Let's look at a couple different queries in SQL Server and in Neo4J</a:t>
            </a:r>
            <a:endParaRPr lang="en-US" dirty="0"/>
          </a:p>
        </p:txBody>
      </p:sp>
      <p:sp>
        <p:nvSpPr>
          <p:cNvPr id="4" name="Slide Number Placeholder 3"/>
          <p:cNvSpPr>
            <a:spLocks noGrp="1"/>
          </p:cNvSpPr>
          <p:nvPr>
            <p:ph type="sldNum" sz="quarter" idx="5"/>
          </p:nvPr>
        </p:nvSpPr>
        <p:spPr/>
        <p:txBody>
          <a:bodyPr/>
          <a:lstStyle/>
          <a:p>
            <a:fld id="{87498C35-2CA1-4787-8D16-AA5DAAEE4383}" type="slidenum">
              <a:rPr lang="en-US" smtClean="0"/>
              <a:t>5</a:t>
            </a:fld>
            <a:endParaRPr lang="en-US"/>
          </a:p>
        </p:txBody>
      </p:sp>
    </p:spTree>
    <p:extLst>
      <p:ext uri="{BB962C8B-B14F-4D97-AF65-F5344CB8AC3E}">
        <p14:creationId xmlns:p14="http://schemas.microsoft.com/office/powerpoint/2010/main" val="577472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nodes are in red, the nouns we use.</a:t>
            </a:r>
          </a:p>
        </p:txBody>
      </p:sp>
      <p:sp>
        <p:nvSpPr>
          <p:cNvPr id="4" name="Slide Number Placeholder 3"/>
          <p:cNvSpPr>
            <a:spLocks noGrp="1"/>
          </p:cNvSpPr>
          <p:nvPr>
            <p:ph type="sldNum" sz="quarter" idx="5"/>
          </p:nvPr>
        </p:nvSpPr>
        <p:spPr/>
        <p:txBody>
          <a:bodyPr/>
          <a:lstStyle/>
          <a:p>
            <a:fld id="{87498C35-2CA1-4787-8D16-AA5DAAEE4383}" type="slidenum">
              <a:rPr lang="en-US" smtClean="0"/>
              <a:t>26</a:t>
            </a:fld>
            <a:endParaRPr lang="en-US"/>
          </a:p>
        </p:txBody>
      </p:sp>
    </p:spTree>
    <p:extLst>
      <p:ext uri="{BB962C8B-B14F-4D97-AF65-F5344CB8AC3E}">
        <p14:creationId xmlns:p14="http://schemas.microsoft.com/office/powerpoint/2010/main" val="3345132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Northwind, we would use a self-referencing relationship sometimes to determine who reports to whom.</a:t>
            </a:r>
          </a:p>
        </p:txBody>
      </p:sp>
      <p:sp>
        <p:nvSpPr>
          <p:cNvPr id="4" name="Slide Number Placeholder 3"/>
          <p:cNvSpPr>
            <a:spLocks noGrp="1"/>
          </p:cNvSpPr>
          <p:nvPr>
            <p:ph type="sldNum" sz="quarter" idx="5"/>
          </p:nvPr>
        </p:nvSpPr>
        <p:spPr/>
        <p:txBody>
          <a:bodyPr/>
          <a:lstStyle/>
          <a:p>
            <a:fld id="{87498C35-2CA1-4787-8D16-AA5DAAEE4383}" type="slidenum">
              <a:rPr lang="en-US" smtClean="0"/>
              <a:t>28</a:t>
            </a:fld>
            <a:endParaRPr lang="en-US"/>
          </a:p>
        </p:txBody>
      </p:sp>
    </p:spTree>
    <p:extLst>
      <p:ext uri="{BB962C8B-B14F-4D97-AF65-F5344CB8AC3E}">
        <p14:creationId xmlns:p14="http://schemas.microsoft.com/office/powerpoint/2010/main" val="11419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Northwind, we would add a new table for a new relationship. This creates complexity that is sometimes hard to understand.</a:t>
            </a:r>
          </a:p>
        </p:txBody>
      </p:sp>
      <p:sp>
        <p:nvSpPr>
          <p:cNvPr id="4" name="Slide Number Placeholder 3"/>
          <p:cNvSpPr>
            <a:spLocks noGrp="1"/>
          </p:cNvSpPr>
          <p:nvPr>
            <p:ph type="sldNum" sz="quarter" idx="5"/>
          </p:nvPr>
        </p:nvSpPr>
        <p:spPr/>
        <p:txBody>
          <a:bodyPr/>
          <a:lstStyle/>
          <a:p>
            <a:fld id="{87498C35-2CA1-4787-8D16-AA5DAAEE4383}" type="slidenum">
              <a:rPr lang="en-US" smtClean="0"/>
              <a:t>29</a:t>
            </a:fld>
            <a:endParaRPr lang="en-US"/>
          </a:p>
        </p:txBody>
      </p:sp>
    </p:spTree>
    <p:extLst>
      <p:ext uri="{BB962C8B-B14F-4D97-AF65-F5344CB8AC3E}">
        <p14:creationId xmlns:p14="http://schemas.microsoft.com/office/powerpoint/2010/main" val="3192818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Northwind, our reporting relationship is modeled as an edge. </a:t>
            </a:r>
          </a:p>
        </p:txBody>
      </p:sp>
      <p:sp>
        <p:nvSpPr>
          <p:cNvPr id="4" name="Slide Number Placeholder 3"/>
          <p:cNvSpPr>
            <a:spLocks noGrp="1"/>
          </p:cNvSpPr>
          <p:nvPr>
            <p:ph type="sldNum" sz="quarter" idx="5"/>
          </p:nvPr>
        </p:nvSpPr>
        <p:spPr/>
        <p:txBody>
          <a:bodyPr/>
          <a:lstStyle/>
          <a:p>
            <a:fld id="{87498C35-2CA1-4787-8D16-AA5DAAEE4383}" type="slidenum">
              <a:rPr lang="en-US" smtClean="0"/>
              <a:t>30</a:t>
            </a:fld>
            <a:endParaRPr lang="en-US"/>
          </a:p>
        </p:txBody>
      </p:sp>
    </p:spTree>
    <p:extLst>
      <p:ext uri="{BB962C8B-B14F-4D97-AF65-F5344CB8AC3E}">
        <p14:creationId xmlns:p14="http://schemas.microsoft.com/office/powerpoint/2010/main" val="381265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32114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845075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2269484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1578143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8866456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23858304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FE51E94-D08C-431E-88FC-7EB62E529A19}"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2115362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FE51E94-D08C-431E-88FC-7EB62E529A19}" type="datetimeFigureOut">
              <a:rPr lang="en-US" smtClean="0"/>
              <a:pPr/>
              <a:t>3/23/2023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12978521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FE51E94-D08C-431E-88FC-7EB62E529A19}" type="datetimeFigureOut">
              <a:rPr lang="en-US" smtClean="0"/>
              <a:pPr/>
              <a:t>3/23/2023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1100982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51E94-D08C-431E-88FC-7EB62E529A19}" type="datetimeFigureOut">
              <a:rPr lang="en-US" smtClean="0"/>
              <a:pPr/>
              <a:t>3/23/2023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1965025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3FE51E94-D08C-431E-88FC-7EB62E529A19}"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616787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539919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3FE51E94-D08C-431E-88FC-7EB62E529A19}"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28199103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5451044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7668158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28149792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521340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5390677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FE51E94-D08C-431E-88FC-7EB62E529A19}"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41480166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FE51E94-D08C-431E-88FC-7EB62E529A19}" type="datetimeFigureOut">
              <a:rPr lang="en-US" smtClean="0"/>
              <a:pPr/>
              <a:t>3/23/2023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15080024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FE51E94-D08C-431E-88FC-7EB62E529A19}" type="datetimeFigureOut">
              <a:rPr lang="en-US" smtClean="0"/>
              <a:pPr/>
              <a:t>3/23/2023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5243070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51E94-D08C-431E-88FC-7EB62E529A19}" type="datetimeFigureOut">
              <a:rPr lang="en-US" smtClean="0"/>
              <a:pPr/>
              <a:t>3/23/2023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1587511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13862272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3FE51E94-D08C-431E-88FC-7EB62E529A19}"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9840937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3FE51E94-D08C-431E-88FC-7EB62E529A19}"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8367269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5428496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E51E94-D08C-431E-88FC-7EB62E529A19}"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7191528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B63107-CC7A-454E-87D6-6B3870740FEE}"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37989117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B63107-CC7A-454E-87D6-6B3870740FEE}"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14491874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8B63107-CC7A-454E-87D6-6B3870740FEE}"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24354549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B63107-CC7A-454E-87D6-6B3870740FEE}" type="datetimeFigureOut">
              <a:rPr lang="en-US" smtClean="0"/>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14568768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B63107-CC7A-454E-87D6-6B3870740FEE}" type="datetimeFigureOut">
              <a:rPr lang="en-US" smtClean="0"/>
              <a:t>3/23/2023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41016298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B63107-CC7A-454E-87D6-6B3870740FEE}" type="datetimeFigureOut">
              <a:rPr lang="en-US" smtClean="0"/>
              <a:t>3/23/2023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1506273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FE51E94-D08C-431E-88FC-7EB62E529A19}"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965261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B63107-CC7A-454E-87D6-6B3870740FEE}" type="datetimeFigureOut">
              <a:rPr lang="en-US" smtClean="0"/>
              <a:t>3/23/2023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529961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8B63107-CC7A-454E-87D6-6B3870740FEE}" type="datetimeFigureOut">
              <a:rPr lang="en-US" smtClean="0"/>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34960667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8B63107-CC7A-454E-87D6-6B3870740FEE}" type="datetimeFigureOut">
              <a:rPr lang="en-US" smtClean="0"/>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42507936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B63107-CC7A-454E-87D6-6B3870740FEE}"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41351570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B63107-CC7A-454E-87D6-6B3870740FEE}" type="datetimeFigureOut">
              <a:rPr lang="en-US" smtClean="0"/>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14F04-50A7-42C5-9BF2-ED3D979DE529}" type="slidenum">
              <a:rPr lang="en-US" smtClean="0"/>
              <a:t>‹#›</a:t>
            </a:fld>
            <a:endParaRPr lang="en-US"/>
          </a:p>
        </p:txBody>
      </p:sp>
    </p:spTree>
    <p:extLst>
      <p:ext uri="{BB962C8B-B14F-4D97-AF65-F5344CB8AC3E}">
        <p14:creationId xmlns:p14="http://schemas.microsoft.com/office/powerpoint/2010/main" val="3261135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FE51E94-D08C-431E-88FC-7EB62E529A19}" type="datetimeFigureOut">
              <a:rPr lang="en-US" smtClean="0"/>
              <a:pPr/>
              <a:t>3/23/2023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89481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FE51E94-D08C-431E-88FC-7EB62E529A19}" type="datetimeFigureOut">
              <a:rPr lang="en-US" smtClean="0"/>
              <a:pPr/>
              <a:t>3/23/2023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3405248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51E94-D08C-431E-88FC-7EB62E529A19}" type="datetimeFigureOut">
              <a:rPr lang="en-US" smtClean="0"/>
              <a:pPr/>
              <a:t>3/23/2023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1202489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3FE51E94-D08C-431E-88FC-7EB62E529A19}"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2622483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3FE51E94-D08C-431E-88FC-7EB62E529A19}"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33EB1-7740-4DF8-A084-DB4A629F7746}" type="slidenum">
              <a:rPr lang="en-US" smtClean="0"/>
              <a:pPr/>
              <a:t>‹#›</a:t>
            </a:fld>
            <a:endParaRPr lang="en-US"/>
          </a:p>
        </p:txBody>
      </p:sp>
    </p:spTree>
    <p:extLst>
      <p:ext uri="{BB962C8B-B14F-4D97-AF65-F5344CB8AC3E}">
        <p14:creationId xmlns:p14="http://schemas.microsoft.com/office/powerpoint/2010/main" val="2209118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D088F999-7A4E-6B4F-9FED-EF75B73AD044}" type="datetimeFigureOut">
              <a:rPr lang="en-US" smtClean="0"/>
              <a:t>3/23/2023</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5D024AAD-DF78-DE44-A1F3-EEB19EDC9165}" type="slidenum">
              <a:rPr lang="en-US" smtClean="0"/>
              <a:t>‹#›</a:t>
            </a:fld>
            <a:endParaRPr lang="en-US"/>
          </a:p>
        </p:txBody>
      </p:sp>
    </p:spTree>
    <p:extLst>
      <p:ext uri="{BB962C8B-B14F-4D97-AF65-F5344CB8AC3E}">
        <p14:creationId xmlns:p14="http://schemas.microsoft.com/office/powerpoint/2010/main" val="758298950"/>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D088F999-7A4E-6B4F-9FED-EF75B73AD044}" type="datetimeFigureOut">
              <a:rPr lang="en-US" smtClean="0"/>
              <a:t>3/23/2023</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5D024AAD-DF78-DE44-A1F3-EEB19EDC9165}" type="slidenum">
              <a:rPr lang="en-US" smtClean="0"/>
              <a:t>‹#›</a:t>
            </a:fld>
            <a:endParaRPr lang="en-US"/>
          </a:p>
        </p:txBody>
      </p:sp>
    </p:spTree>
    <p:extLst>
      <p:ext uri="{BB962C8B-B14F-4D97-AF65-F5344CB8AC3E}">
        <p14:creationId xmlns:p14="http://schemas.microsoft.com/office/powerpoint/2010/main" val="3697765646"/>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D088F999-7A4E-6B4F-9FED-EF75B73AD044}" type="datetimeFigureOut">
              <a:rPr lang="en-US" smtClean="0"/>
              <a:t>3/23/2023</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5D024AAD-DF78-DE44-A1F3-EEB19EDC9165}" type="slidenum">
              <a:rPr lang="en-US" smtClean="0"/>
              <a:t>‹#›</a:t>
            </a:fld>
            <a:endParaRPr lang="en-US"/>
          </a:p>
        </p:txBody>
      </p:sp>
    </p:spTree>
    <p:extLst>
      <p:ext uri="{BB962C8B-B14F-4D97-AF65-F5344CB8AC3E}">
        <p14:creationId xmlns:p14="http://schemas.microsoft.com/office/powerpoint/2010/main" val="1268235147"/>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B63107-CC7A-454E-87D6-6B3870740FEE}" type="datetimeFigureOut">
              <a:rPr lang="en-US" smtClean="0"/>
              <a:t>3/23/2023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514F04-50A7-42C5-9BF2-ED3D979DE529}" type="slidenum">
              <a:rPr lang="en-US" smtClean="0"/>
              <a:t>‹#›</a:t>
            </a:fld>
            <a:endParaRPr lang="en-US"/>
          </a:p>
        </p:txBody>
      </p:sp>
    </p:spTree>
    <p:extLst>
      <p:ext uri="{BB962C8B-B14F-4D97-AF65-F5344CB8AC3E}">
        <p14:creationId xmlns:p14="http://schemas.microsoft.com/office/powerpoint/2010/main" val="1910091453"/>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8" Type="http://schemas.openxmlformats.org/officeDocument/2006/relationships/hyperlink" Target="https://www.g2.com/categories/graph-databases" TargetMode="External"/><Relationship Id="rId3" Type="http://schemas.openxmlformats.org/officeDocument/2006/relationships/hyperlink" Target="https://azure.microsoft.com/en-us/services/cosmos-db/" TargetMode="External"/><Relationship Id="rId7" Type="http://schemas.openxmlformats.org/officeDocument/2006/relationships/hyperlink" Target="https://redis.com/modules/redis-graph/?utm_source=google&amp;utm_medium=cpc&amp;utm_term=redis%20graph&amp;utm_campaign=why_re-database&amp;utm_content=graph-database&amp;gclid=CjwKCAjw9-KTBhBcEiwAr19ig8ag1PfJkOWoDxK4AbsuXozRosLEzvXlYwmzbKRzWF1GmCGtRjJclRoC2JkQAvD_BwE" TargetMode="External"/><Relationship Id="rId2" Type="http://schemas.openxmlformats.org/officeDocument/2006/relationships/hyperlink" Target="https://neo4j.com/" TargetMode="External"/><Relationship Id="rId1" Type="http://schemas.openxmlformats.org/officeDocument/2006/relationships/slideLayout" Target="../slideLayouts/slideLayout35.xml"/><Relationship Id="rId6" Type="http://schemas.openxmlformats.org/officeDocument/2006/relationships/hyperlink" Target="https://docs.microsoft.com/en-us/sql/relational-databases/graphs/sql-graph-architecture?view=sql-server-ver15" TargetMode="External"/><Relationship Id="rId5" Type="http://schemas.openxmlformats.org/officeDocument/2006/relationships/hyperlink" Target="http://espeed.github.io/titandb/" TargetMode="External"/><Relationship Id="rId4" Type="http://schemas.openxmlformats.org/officeDocument/2006/relationships/hyperlink" Target="https://aws.amazon.com/neptune/"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Gremlin_(query_language)" TargetMode="External"/><Relationship Id="rId2" Type="http://schemas.openxmlformats.org/officeDocument/2006/relationships/hyperlink" Target="https://en.wikipedia.org/wiki/Cypher_(query_language)" TargetMode="External"/><Relationship Id="rId1" Type="http://schemas.openxmlformats.org/officeDocument/2006/relationships/slideLayout" Target="../slideLayouts/slideLayout35.xml"/><Relationship Id="rId5" Type="http://schemas.openxmlformats.org/officeDocument/2006/relationships/hyperlink" Target="https://en.wikipedia.org/wiki/Graph_Query_Language" TargetMode="External"/><Relationship Id="rId4" Type="http://schemas.openxmlformats.org/officeDocument/2006/relationships/hyperlink" Target="https://en.wikipedia.org/wiki/SPARQ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en.wikipedia.org/wiki/Gremlin_(query_language)" TargetMode="External"/><Relationship Id="rId2" Type="http://schemas.openxmlformats.org/officeDocument/2006/relationships/hyperlink" Target="https://en.wikipedia.org/wiki/Cypher_(query_language)" TargetMode="External"/><Relationship Id="rId1" Type="http://schemas.openxmlformats.org/officeDocument/2006/relationships/slideLayout" Target="../slideLayouts/slideLayout35.xml"/><Relationship Id="rId5" Type="http://schemas.openxmlformats.org/officeDocument/2006/relationships/hyperlink" Target="https://en.wikipedia.org/wiki/Graph_Query_Language" TargetMode="External"/><Relationship Id="rId4" Type="http://schemas.openxmlformats.org/officeDocument/2006/relationships/hyperlink" Target="https://en.wikipedia.org/wiki/SPARQ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3" Type="http://schemas.openxmlformats.org/officeDocument/2006/relationships/hyperlink" Target="https://t.co/ptbN0MAlww" TargetMode="External"/><Relationship Id="rId2" Type="http://schemas.openxmlformats.org/officeDocument/2006/relationships/hyperlink" Target="https://t.co/66InVx93iX" TargetMode="External"/><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2" Type="http://schemas.openxmlformats.org/officeDocument/2006/relationships/hyperlink" Target="https://player.vimeo.com/video/79399404" TargetMode="External"/><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8.emf"/><Relationship Id="rId5" Type="http://schemas.openxmlformats.org/officeDocument/2006/relationships/image" Target="../media/image7.jpeg"/><Relationship Id="rId4" Type="http://schemas.openxmlformats.org/officeDocument/2006/relationships/image" Target="../media/image6.emf"/></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emf"/><Relationship Id="rId1" Type="http://schemas.openxmlformats.org/officeDocument/2006/relationships/slideLayout" Target="../slideLayouts/slideLayout13.xml"/><Relationship Id="rId5" Type="http://schemas.openxmlformats.org/officeDocument/2006/relationships/image" Target="../media/image9.emf"/><Relationship Id="rId4" Type="http://schemas.openxmlformats.org/officeDocument/2006/relationships/image" Target="../media/image8.emf"/></Relationships>
</file>

<file path=ppt/slides/_rels/slide5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jpeg"/></Relationships>
</file>

<file path=ppt/slides/_rels/slide5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35.xml"/><Relationship Id="rId5" Type="http://schemas.openxmlformats.org/officeDocument/2006/relationships/image" Target="../media/image18.jpeg"/><Relationship Id="rId4" Type="http://schemas.openxmlformats.org/officeDocument/2006/relationships/image" Target="../media/image6.emf"/></Relationships>
</file>

<file path=ppt/slides/_rels/slide57.xml.rels><?xml version="1.0" encoding="UTF-8" standalone="yes"?>
<Relationships xmlns="http://schemas.openxmlformats.org/package/2006/relationships"><Relationship Id="rId8" Type="http://schemas.openxmlformats.org/officeDocument/2006/relationships/hyperlink" Target="https://neo4j.com/developer/guide-importing-data-and-etl/#_creating_employee_nodes" TargetMode="External"/><Relationship Id="rId3" Type="http://schemas.openxmlformats.org/officeDocument/2006/relationships/hyperlink" Target="https://go.neo4j.com/rs/710-RRC-335/images/Definitive-Guide-Graph-Databases-for-RDBMS-Developer.pdf" TargetMode="External"/><Relationship Id="rId7" Type="http://schemas.openxmlformats.org/officeDocument/2006/relationships/hyperlink" Target="https://neo4j.com/developer/guide-importing-data-and-etl/" TargetMode="External"/><Relationship Id="rId2" Type="http://schemas.openxmlformats.org/officeDocument/2006/relationships/hyperlink" Target="https://dzone.com/refcardz/from-relational-to-graph-a-developers-guide" TargetMode="External"/><Relationship Id="rId1" Type="http://schemas.openxmlformats.org/officeDocument/2006/relationships/slideLayout" Target="../slideLayouts/slideLayout35.xml"/><Relationship Id="rId6" Type="http://schemas.openxmlformats.org/officeDocument/2006/relationships/hyperlink" Target="https://neo4j.com/developer/relational-to-graph-modeling/" TargetMode="External"/><Relationship Id="rId5" Type="http://schemas.openxmlformats.org/officeDocument/2006/relationships/hyperlink" Target="https://www.g2.com/categories/graph-databases" TargetMode="External"/><Relationship Id="rId4" Type="http://schemas.openxmlformats.org/officeDocument/2006/relationships/hyperlink" Target="https://neo4j.com/developer/data-modeling/" TargetMode="External"/><Relationship Id="rId9" Type="http://schemas.openxmlformats.org/officeDocument/2006/relationships/hyperlink" Target="https://docs.redis.com/latest/modules/redisgraph/redisgraph-quickstart/"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s://dzone.com/storage/temp/2037368-figure-08.jpg" TargetMode="External"/><Relationship Id="rId2" Type="http://schemas.openxmlformats.org/officeDocument/2006/relationships/hyperlink" Target="https://dzone.com/storage/temp/2037332-figure-03.jpg" TargetMode="Externa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Graph_theory" TargetMode="External"/><Relationship Id="rId2" Type="http://schemas.openxmlformats.org/officeDocument/2006/relationships/hyperlink" Target="https://en.wikipedia.org/wiki/Network_model" TargetMode="External"/><Relationship Id="rId1" Type="http://schemas.openxmlformats.org/officeDocument/2006/relationships/slideLayout" Target="../slideLayouts/slideLayout35.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DE8A7B-C96D-455C-801B-3D0EF813708F}"/>
              </a:ext>
            </a:extLst>
          </p:cNvPr>
          <p:cNvSpPr>
            <a:spLocks noGrp="1"/>
          </p:cNvSpPr>
          <p:nvPr>
            <p:ph type="title"/>
          </p:nvPr>
        </p:nvSpPr>
        <p:spPr/>
        <p:txBody>
          <a:bodyPr>
            <a:normAutofit/>
          </a:bodyPr>
          <a:lstStyle/>
          <a:p>
            <a:r>
              <a:rPr lang="en-US" b="1" i="0" dirty="0">
                <a:solidFill>
                  <a:srgbClr val="676A6C"/>
                </a:solidFill>
                <a:effectLst/>
                <a:latin typeface="open sans" panose="020B0606030504020204" pitchFamily="34" charset="0"/>
              </a:rPr>
              <a:t>Adding Graph Structures to Your SQL Database</a:t>
            </a:r>
            <a:br>
              <a:rPr lang="en-US" dirty="0"/>
            </a:br>
            <a:endParaRPr lang="en-US" dirty="0"/>
          </a:p>
        </p:txBody>
      </p:sp>
      <p:sp>
        <p:nvSpPr>
          <p:cNvPr id="6" name="Text Placeholder 5">
            <a:extLst>
              <a:ext uri="{FF2B5EF4-FFF2-40B4-BE49-F238E27FC236}">
                <a16:creationId xmlns:a16="http://schemas.microsoft.com/office/drawing/2014/main" id="{44E05582-69E4-477D-B866-E7E9DEE1307B}"/>
              </a:ext>
            </a:extLst>
          </p:cNvPr>
          <p:cNvSpPr>
            <a:spLocks noGrp="1"/>
          </p:cNvSpPr>
          <p:nvPr>
            <p:ph type="body" idx="1"/>
          </p:nvPr>
        </p:nvSpPr>
        <p:spPr/>
        <p:txBody>
          <a:bodyPr>
            <a:normAutofit fontScale="92500" lnSpcReduction="20000"/>
          </a:bodyPr>
          <a:lstStyle/>
          <a:p>
            <a:r>
              <a:rPr lang="en-US"/>
              <a:t>Steve Jones (he/him)</a:t>
            </a:r>
            <a:endParaRPr lang="en-US" dirty="0"/>
          </a:p>
          <a:p>
            <a:r>
              <a:rPr lang="en-US" dirty="0"/>
              <a:t>Editor, SQLServerCentral</a:t>
            </a:r>
          </a:p>
          <a:p>
            <a:r>
              <a:rPr lang="en-US" dirty="0"/>
              <a:t>Redgate Software</a:t>
            </a:r>
          </a:p>
          <a:p>
            <a:r>
              <a:rPr lang="en-US" dirty="0"/>
              <a:t>@way0utwest</a:t>
            </a:r>
          </a:p>
        </p:txBody>
      </p:sp>
    </p:spTree>
    <p:extLst>
      <p:ext uri="{BB962C8B-B14F-4D97-AF65-F5344CB8AC3E}">
        <p14:creationId xmlns:p14="http://schemas.microsoft.com/office/powerpoint/2010/main" val="3376803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36428" y="627564"/>
            <a:ext cx="7474172" cy="1325563"/>
          </a:xfrm>
        </p:spPr>
        <p:txBody>
          <a:bodyPr>
            <a:normAutofit/>
          </a:bodyPr>
          <a:lstStyle/>
          <a:p>
            <a:r>
              <a:rPr lang="en-US" dirty="0"/>
              <a:t>Network Monitoring</a:t>
            </a:r>
          </a:p>
        </p:txBody>
      </p:sp>
      <p:pic>
        <p:nvPicPr>
          <p:cNvPr id="6" name="Content Placeholder 5">
            <a:extLst>
              <a:ext uri="{FF2B5EF4-FFF2-40B4-BE49-F238E27FC236}">
                <a16:creationId xmlns:a16="http://schemas.microsoft.com/office/drawing/2014/main" id="{E7B5B8B6-FF01-9C22-BD7F-81E1A2A95C8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8500" y="1891506"/>
            <a:ext cx="5715000" cy="4219575"/>
          </a:xfrm>
        </p:spPr>
      </p:pic>
    </p:spTree>
    <p:extLst>
      <p:ext uri="{BB962C8B-B14F-4D97-AF65-F5344CB8AC3E}">
        <p14:creationId xmlns:p14="http://schemas.microsoft.com/office/powerpoint/2010/main" val="1515867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36428" y="335464"/>
            <a:ext cx="7474172" cy="1325563"/>
          </a:xfrm>
        </p:spPr>
        <p:txBody>
          <a:bodyPr>
            <a:normAutofit/>
          </a:bodyPr>
          <a:lstStyle/>
          <a:p>
            <a:r>
              <a:rPr lang="en-US" dirty="0"/>
              <a:t>Recommendation Engine</a:t>
            </a:r>
          </a:p>
        </p:txBody>
      </p:sp>
      <p:pic>
        <p:nvPicPr>
          <p:cNvPr id="7" name="Content Placeholder 6">
            <a:extLst>
              <a:ext uri="{FF2B5EF4-FFF2-40B4-BE49-F238E27FC236}">
                <a16:creationId xmlns:a16="http://schemas.microsoft.com/office/drawing/2014/main" id="{34A62E0E-0E44-A9E4-D599-77839F7225A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63843" y="1381124"/>
            <a:ext cx="7021457" cy="5349137"/>
          </a:xfrm>
        </p:spPr>
      </p:pic>
    </p:spTree>
    <p:extLst>
      <p:ext uri="{BB962C8B-B14F-4D97-AF65-F5344CB8AC3E}">
        <p14:creationId xmlns:p14="http://schemas.microsoft.com/office/powerpoint/2010/main" val="314901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36428" y="335464"/>
            <a:ext cx="7474172" cy="1325563"/>
          </a:xfrm>
        </p:spPr>
        <p:txBody>
          <a:bodyPr>
            <a:normAutofit/>
          </a:bodyPr>
          <a:lstStyle/>
          <a:p>
            <a:r>
              <a:rPr lang="en-US" dirty="0"/>
              <a:t>Social Network</a:t>
            </a:r>
          </a:p>
        </p:txBody>
      </p:sp>
      <p:pic>
        <p:nvPicPr>
          <p:cNvPr id="6" name="Content Placeholder 5">
            <a:extLst>
              <a:ext uri="{FF2B5EF4-FFF2-40B4-BE49-F238E27FC236}">
                <a16:creationId xmlns:a16="http://schemas.microsoft.com/office/drawing/2014/main" id="{66C9137C-6306-7B5C-4F33-0AC21B40014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1986" y="1266824"/>
            <a:ext cx="10048027" cy="5413375"/>
          </a:xfrm>
        </p:spPr>
      </p:pic>
    </p:spTree>
    <p:extLst>
      <p:ext uri="{BB962C8B-B14F-4D97-AF65-F5344CB8AC3E}">
        <p14:creationId xmlns:p14="http://schemas.microsoft.com/office/powerpoint/2010/main" val="4240669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 Databases</a:t>
            </a:r>
          </a:p>
        </p:txBody>
      </p:sp>
      <p:sp>
        <p:nvSpPr>
          <p:cNvPr id="3" name="Content Placeholder 2"/>
          <p:cNvSpPr>
            <a:spLocks noGrp="1"/>
          </p:cNvSpPr>
          <p:nvPr>
            <p:ph idx="1"/>
          </p:nvPr>
        </p:nvSpPr>
        <p:spPr/>
        <p:txBody>
          <a:bodyPr>
            <a:normAutofit/>
          </a:bodyPr>
          <a:lstStyle/>
          <a:p>
            <a:r>
              <a:rPr lang="en-US" dirty="0"/>
              <a:t>There are various databases supporting graph structures</a:t>
            </a:r>
          </a:p>
          <a:p>
            <a:r>
              <a:rPr lang="en-US" dirty="0">
                <a:hlinkClick r:id="rId2"/>
              </a:rPr>
              <a:t>Neo4j</a:t>
            </a:r>
            <a:r>
              <a:rPr lang="en-US" dirty="0"/>
              <a:t> – Market leader, native graph support</a:t>
            </a:r>
          </a:p>
          <a:p>
            <a:r>
              <a:rPr lang="en-US">
                <a:hlinkClick r:id="rId3"/>
              </a:rPr>
              <a:t>CosmosDB</a:t>
            </a:r>
            <a:r>
              <a:rPr lang="en-US"/>
              <a:t> – one API available in Azure</a:t>
            </a:r>
          </a:p>
          <a:p>
            <a:r>
              <a:rPr lang="en-US">
                <a:hlinkClick r:id="rId4"/>
              </a:rPr>
              <a:t>Amazon </a:t>
            </a:r>
            <a:r>
              <a:rPr lang="en-US" dirty="0">
                <a:hlinkClick r:id="rId4"/>
              </a:rPr>
              <a:t>Neptune</a:t>
            </a:r>
            <a:r>
              <a:rPr lang="en-US" dirty="0"/>
              <a:t> – full managed AWS service</a:t>
            </a:r>
          </a:p>
          <a:p>
            <a:r>
              <a:rPr lang="en-US" dirty="0">
                <a:hlinkClick r:id="rId5"/>
              </a:rPr>
              <a:t>Titan</a:t>
            </a:r>
            <a:r>
              <a:rPr lang="en-US" dirty="0"/>
              <a:t> – distributed graph database</a:t>
            </a:r>
          </a:p>
          <a:p>
            <a:r>
              <a:rPr lang="en-US" dirty="0">
                <a:hlinkClick r:id="rId6"/>
              </a:rPr>
              <a:t>SQL Server</a:t>
            </a:r>
            <a:r>
              <a:rPr lang="en-US" dirty="0"/>
              <a:t> (2017+) graph added on</a:t>
            </a:r>
          </a:p>
          <a:p>
            <a:r>
              <a:rPr lang="en-US" dirty="0">
                <a:hlinkClick r:id="rId7"/>
              </a:rPr>
              <a:t>Redis</a:t>
            </a:r>
            <a:r>
              <a:rPr lang="en-US" dirty="0"/>
              <a:t> – graph added on</a:t>
            </a:r>
          </a:p>
          <a:p>
            <a:r>
              <a:rPr lang="en-US" dirty="0">
                <a:hlinkClick r:id="rId8"/>
              </a:rPr>
              <a:t>Plenty more available</a:t>
            </a:r>
            <a:endParaRPr lang="en-US" dirty="0"/>
          </a:p>
          <a:p>
            <a:pPr marL="0" indent="0">
              <a:buNone/>
            </a:pPr>
            <a:endParaRPr lang="en-US" dirty="0"/>
          </a:p>
        </p:txBody>
      </p:sp>
    </p:spTree>
    <p:extLst>
      <p:ext uri="{BB962C8B-B14F-4D97-AF65-F5344CB8AC3E}">
        <p14:creationId xmlns:p14="http://schemas.microsoft.com/office/powerpoint/2010/main" val="571569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 Database Languages</a:t>
            </a:r>
          </a:p>
        </p:txBody>
      </p:sp>
      <p:sp>
        <p:nvSpPr>
          <p:cNvPr id="3" name="Content Placeholder 2"/>
          <p:cNvSpPr>
            <a:spLocks noGrp="1"/>
          </p:cNvSpPr>
          <p:nvPr>
            <p:ph idx="1"/>
          </p:nvPr>
        </p:nvSpPr>
        <p:spPr/>
        <p:txBody>
          <a:bodyPr>
            <a:normAutofit fontScale="92500" lnSpcReduction="20000"/>
          </a:bodyPr>
          <a:lstStyle/>
          <a:p>
            <a:r>
              <a:rPr lang="en-US" dirty="0"/>
              <a:t>There are a number of graph database languages</a:t>
            </a:r>
          </a:p>
          <a:p>
            <a:r>
              <a:rPr lang="en-US" dirty="0">
                <a:hlinkClick r:id="rId2"/>
              </a:rPr>
              <a:t>Cypher</a:t>
            </a:r>
            <a:r>
              <a:rPr lang="en-US" dirty="0"/>
              <a:t> </a:t>
            </a:r>
          </a:p>
          <a:p>
            <a:pPr lvl="1"/>
            <a:r>
              <a:rPr lang="en-US" dirty="0"/>
              <a:t>declarative language from Andr</a:t>
            </a:r>
            <a:r>
              <a:rPr lang="en-US" b="0" i="0" dirty="0">
                <a:solidFill>
                  <a:srgbClr val="202122"/>
                </a:solidFill>
                <a:effectLst/>
              </a:rPr>
              <a:t>é</a:t>
            </a:r>
            <a:r>
              <a:rPr lang="en-US" dirty="0"/>
              <a:t>s Taylor  of Neo4j</a:t>
            </a:r>
          </a:p>
          <a:p>
            <a:pPr lvl="1"/>
            <a:r>
              <a:rPr lang="en-US" dirty="0"/>
              <a:t>Designed with SQL in mind</a:t>
            </a:r>
          </a:p>
          <a:p>
            <a:pPr lvl="1"/>
            <a:r>
              <a:rPr lang="en-US" dirty="0"/>
              <a:t>Syntax is based on ASCII art</a:t>
            </a:r>
          </a:p>
          <a:p>
            <a:r>
              <a:rPr lang="en-US" dirty="0">
                <a:hlinkClick r:id="rId3"/>
              </a:rPr>
              <a:t>Gremlin</a:t>
            </a:r>
            <a:endParaRPr lang="en-US" dirty="0"/>
          </a:p>
          <a:p>
            <a:pPr lvl="1"/>
            <a:r>
              <a:rPr lang="en-US" dirty="0"/>
              <a:t>Developed by Apache as imperative and declarative language</a:t>
            </a:r>
          </a:p>
          <a:p>
            <a:pPr lvl="1"/>
            <a:r>
              <a:rPr lang="en-US" dirty="0"/>
              <a:t>Works on OLTP and OLAP graph processing</a:t>
            </a:r>
          </a:p>
          <a:p>
            <a:r>
              <a:rPr lang="en-US" dirty="0" err="1">
                <a:hlinkClick r:id="rId4"/>
              </a:rPr>
              <a:t>SparQL</a:t>
            </a:r>
            <a:endParaRPr lang="en-US" dirty="0"/>
          </a:p>
          <a:p>
            <a:pPr lvl="1"/>
            <a:r>
              <a:rPr lang="en-US" dirty="0"/>
              <a:t> a semantic query language</a:t>
            </a:r>
          </a:p>
          <a:p>
            <a:pPr lvl="1"/>
            <a:r>
              <a:rPr lang="en-US" dirty="0"/>
              <a:t> supports multiple databases	</a:t>
            </a:r>
          </a:p>
          <a:p>
            <a:r>
              <a:rPr lang="en-US" dirty="0">
                <a:hlinkClick r:id="rId5"/>
              </a:rPr>
              <a:t>GQL</a:t>
            </a:r>
            <a:r>
              <a:rPr lang="en-US" dirty="0"/>
              <a:t> – proposed query language standard</a:t>
            </a:r>
          </a:p>
          <a:p>
            <a:pPr marL="0" indent="0">
              <a:buNone/>
            </a:pPr>
            <a:endParaRPr lang="en-US" dirty="0"/>
          </a:p>
        </p:txBody>
      </p:sp>
    </p:spTree>
    <p:extLst>
      <p:ext uri="{BB962C8B-B14F-4D97-AF65-F5344CB8AC3E}">
        <p14:creationId xmlns:p14="http://schemas.microsoft.com/office/powerpoint/2010/main" val="2657420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 Database Languages</a:t>
            </a:r>
          </a:p>
        </p:txBody>
      </p:sp>
      <p:sp>
        <p:nvSpPr>
          <p:cNvPr id="3" name="Content Placeholder 2"/>
          <p:cNvSpPr>
            <a:spLocks noGrp="1"/>
          </p:cNvSpPr>
          <p:nvPr>
            <p:ph idx="1"/>
          </p:nvPr>
        </p:nvSpPr>
        <p:spPr>
          <a:xfrm>
            <a:off x="838200" y="1508125"/>
            <a:ext cx="10515600" cy="4351338"/>
          </a:xfrm>
        </p:spPr>
        <p:txBody>
          <a:bodyPr>
            <a:normAutofit/>
          </a:bodyPr>
          <a:lstStyle/>
          <a:p>
            <a:r>
              <a:rPr lang="en-US" dirty="0">
                <a:hlinkClick r:id="rId2"/>
              </a:rPr>
              <a:t>Cypher</a:t>
            </a:r>
            <a:r>
              <a:rPr lang="en-US" dirty="0"/>
              <a:t> </a:t>
            </a:r>
          </a:p>
          <a:p>
            <a:pPr marL="0" indent="0">
              <a:buNone/>
            </a:pPr>
            <a:endParaRPr lang="en-US" dirty="0"/>
          </a:p>
          <a:p>
            <a:r>
              <a:rPr lang="en-US" dirty="0">
                <a:hlinkClick r:id="rId3"/>
              </a:rPr>
              <a:t>Gremlin</a:t>
            </a:r>
            <a:endParaRPr lang="en-US" dirty="0"/>
          </a:p>
          <a:p>
            <a:pPr marL="0" indent="0">
              <a:buNone/>
            </a:pPr>
            <a:endParaRPr lang="en-US" dirty="0">
              <a:hlinkClick r:id="rId4"/>
            </a:endParaRPr>
          </a:p>
          <a:p>
            <a:r>
              <a:rPr lang="en-US" dirty="0" err="1">
                <a:hlinkClick r:id="rId4"/>
              </a:rPr>
              <a:t>SparQL</a:t>
            </a:r>
            <a:endParaRPr lang="en-US" dirty="0"/>
          </a:p>
          <a:p>
            <a:pPr marL="0" indent="0">
              <a:buNone/>
            </a:pPr>
            <a:endParaRPr lang="en-US" dirty="0">
              <a:hlinkClick r:id="rId5"/>
            </a:endParaRPr>
          </a:p>
          <a:p>
            <a:r>
              <a:rPr lang="en-US" dirty="0">
                <a:hlinkClick r:id="rId5"/>
              </a:rPr>
              <a:t>GQL</a:t>
            </a:r>
            <a:r>
              <a:rPr lang="en-US" dirty="0"/>
              <a:t> – proposed query language standard</a:t>
            </a:r>
          </a:p>
          <a:p>
            <a:pPr marL="0" indent="0">
              <a:buNone/>
            </a:pPr>
            <a:endParaRPr lang="en-US" dirty="0"/>
          </a:p>
        </p:txBody>
      </p:sp>
      <p:sp>
        <p:nvSpPr>
          <p:cNvPr id="4" name="TextBox 3">
            <a:extLst>
              <a:ext uri="{FF2B5EF4-FFF2-40B4-BE49-F238E27FC236}">
                <a16:creationId xmlns:a16="http://schemas.microsoft.com/office/drawing/2014/main" id="{F2192E2A-9E6D-1326-556C-858952E9F566}"/>
              </a:ext>
            </a:extLst>
          </p:cNvPr>
          <p:cNvSpPr txBox="1"/>
          <p:nvPr/>
        </p:nvSpPr>
        <p:spPr>
          <a:xfrm>
            <a:off x="14223999" y="7748572"/>
            <a:ext cx="1218737" cy="707886"/>
          </a:xfrm>
          <a:prstGeom prst="rect">
            <a:avLst/>
          </a:prstGeom>
          <a:noFill/>
        </p:spPr>
        <p:txBody>
          <a:bodyPr wrap="square" rtlCol="0">
            <a:spAutoFit/>
          </a:bodyPr>
          <a:lstStyle/>
          <a:p>
            <a:endParaRPr lang="en-US" sz="4000" dirty="0"/>
          </a:p>
        </p:txBody>
      </p:sp>
      <p:sp>
        <p:nvSpPr>
          <p:cNvPr id="5" name="Rectangle 1">
            <a:extLst>
              <a:ext uri="{FF2B5EF4-FFF2-40B4-BE49-F238E27FC236}">
                <a16:creationId xmlns:a16="http://schemas.microsoft.com/office/drawing/2014/main" id="{69CCA5E1-8BB9-E8DF-3C81-ED87ABB67AFE}"/>
              </a:ext>
            </a:extLst>
          </p:cNvPr>
          <p:cNvSpPr>
            <a:spLocks noChangeArrowheads="1"/>
          </p:cNvSpPr>
          <p:nvPr/>
        </p:nvSpPr>
        <p:spPr bwMode="auto">
          <a:xfrm>
            <a:off x="1155700" y="4177041"/>
            <a:ext cx="9359900" cy="323165"/>
          </a:xfrm>
          <a:prstGeom prst="rect">
            <a:avLst/>
          </a:prstGeom>
          <a:solidFill>
            <a:srgbClr val="F5F5F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222222"/>
                </a:solidFill>
                <a:effectLst/>
                <a:latin typeface="Arial Unicode MS"/>
                <a:ea typeface="var(--bs-font-monospace)"/>
              </a:rPr>
              <a:t>SELECT ?x ?</a:t>
            </a:r>
            <a:r>
              <a:rPr kumimoji="0" lang="en-US" altLang="en-US" b="0" i="0" u="none" strike="noStrike" cap="none" normalizeH="0" baseline="0" dirty="0" err="1">
                <a:ln>
                  <a:noFill/>
                </a:ln>
                <a:solidFill>
                  <a:srgbClr val="222222"/>
                </a:solidFill>
                <a:effectLst/>
                <a:latin typeface="Arial Unicode MS"/>
                <a:ea typeface="var(--bs-font-monospace)"/>
              </a:rPr>
              <a:t>fname</a:t>
            </a:r>
            <a:r>
              <a:rPr kumimoji="0" lang="en-US" altLang="en-US" b="0" i="0" u="none" strike="noStrike" cap="none" normalizeH="0" baseline="0" dirty="0">
                <a:ln>
                  <a:noFill/>
                </a:ln>
                <a:solidFill>
                  <a:srgbClr val="222222"/>
                </a:solidFill>
                <a:effectLst/>
                <a:latin typeface="Arial Unicode MS"/>
                <a:ea typeface="var(--bs-font-monospace)"/>
              </a:rPr>
              <a:t> WHERE {?x &lt;http://www.w3.org/2001/vcard-rdf/3.0#FN&gt; ?</a:t>
            </a:r>
            <a:r>
              <a:rPr kumimoji="0" lang="en-US" altLang="en-US" b="0" i="0" u="none" strike="noStrike" cap="none" normalizeH="0" baseline="0" dirty="0" err="1">
                <a:ln>
                  <a:noFill/>
                </a:ln>
                <a:solidFill>
                  <a:srgbClr val="222222"/>
                </a:solidFill>
                <a:effectLst/>
                <a:latin typeface="Arial Unicode MS"/>
                <a:ea typeface="var(--bs-font-monospace)"/>
              </a:rPr>
              <a:t>fname</a:t>
            </a:r>
            <a:r>
              <a:rPr kumimoji="0" lang="en-US" altLang="en-US" b="0" i="0" u="none" strike="noStrike" cap="none" normalizeH="0" baseline="0" dirty="0">
                <a:ln>
                  <a:noFill/>
                </a:ln>
                <a:solidFill>
                  <a:srgbClr val="222222"/>
                </a:solidFill>
                <a:effectLst/>
                <a:latin typeface="Arial Unicode MS"/>
                <a:ea typeface="var(--bs-font-monospace)"/>
              </a:rPr>
              <a:t>}</a:t>
            </a:r>
            <a:r>
              <a:rPr kumimoji="0" lang="en-US" altLang="en-US" sz="1400" b="0" i="0" u="none" strike="noStrike" cap="none" normalizeH="0" baseline="0" dirty="0">
                <a:ln>
                  <a:noFill/>
                </a:ln>
                <a:solidFill>
                  <a:schemeClr val="tx1"/>
                </a:solidFill>
                <a:effectLst/>
              </a:rPr>
              <a:t> </a:t>
            </a:r>
            <a:endParaRPr kumimoji="0" lang="en-US" altLang="en-US" sz="40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2BD42C6C-644C-86B1-1D58-D756E703220A}"/>
              </a:ext>
            </a:extLst>
          </p:cNvPr>
          <p:cNvSpPr txBox="1"/>
          <p:nvPr/>
        </p:nvSpPr>
        <p:spPr>
          <a:xfrm>
            <a:off x="1066800" y="3101975"/>
            <a:ext cx="8382000" cy="461665"/>
          </a:xfrm>
          <a:prstGeom prst="rect">
            <a:avLst/>
          </a:prstGeom>
          <a:noFill/>
        </p:spPr>
        <p:txBody>
          <a:bodyPr wrap="square" rtlCol="0">
            <a:spAutoFit/>
          </a:bodyPr>
          <a:lstStyle/>
          <a:p>
            <a:r>
              <a:rPr lang="en-US" sz="2400" b="0" i="0" dirty="0" err="1">
                <a:effectLst/>
                <a:latin typeface="Menlo"/>
              </a:rPr>
              <a:t>g.v</a:t>
            </a:r>
            <a:r>
              <a:rPr lang="en-US" sz="2400" b="0" i="0" dirty="0">
                <a:effectLst/>
                <a:latin typeface="Menlo"/>
              </a:rPr>
              <a:t>(1).</a:t>
            </a:r>
            <a:r>
              <a:rPr lang="en-US" sz="2400" b="0" i="0" dirty="0" err="1">
                <a:effectLst/>
                <a:latin typeface="Menlo"/>
              </a:rPr>
              <a:t>outE</a:t>
            </a:r>
            <a:r>
              <a:rPr lang="en-US" sz="2400" b="0" i="0" dirty="0">
                <a:effectLst/>
                <a:latin typeface="Menlo"/>
              </a:rPr>
              <a:t>('friend').</a:t>
            </a:r>
            <a:r>
              <a:rPr lang="en-US" sz="2400" b="0" i="0" dirty="0" err="1">
                <a:effectLst/>
                <a:latin typeface="Menlo"/>
              </a:rPr>
              <a:t>inV</a:t>
            </a:r>
            <a:r>
              <a:rPr lang="en-US" sz="2400" b="0" i="0" dirty="0">
                <a:effectLst/>
                <a:latin typeface="Menlo"/>
              </a:rPr>
              <a:t>().has('age',25).</a:t>
            </a:r>
            <a:r>
              <a:rPr lang="en-US" sz="2400" b="0" i="0" dirty="0" err="1">
                <a:effectLst/>
                <a:latin typeface="Menlo"/>
              </a:rPr>
              <a:t>firstName</a:t>
            </a:r>
            <a:r>
              <a:rPr lang="en-US" sz="2400" b="0" i="0" dirty="0">
                <a:effectLst/>
                <a:latin typeface="Menlo"/>
              </a:rPr>
              <a:t>;</a:t>
            </a:r>
            <a:endParaRPr lang="en-US" sz="2400" dirty="0"/>
          </a:p>
        </p:txBody>
      </p:sp>
      <p:sp>
        <p:nvSpPr>
          <p:cNvPr id="10" name="Rectangle 3">
            <a:extLst>
              <a:ext uri="{FF2B5EF4-FFF2-40B4-BE49-F238E27FC236}">
                <a16:creationId xmlns:a16="http://schemas.microsoft.com/office/drawing/2014/main" id="{5FCC1518-8FBF-A2FA-C15A-D4498CD98983}"/>
              </a:ext>
            </a:extLst>
          </p:cNvPr>
          <p:cNvSpPr>
            <a:spLocks noChangeArrowheads="1"/>
          </p:cNvSpPr>
          <p:nvPr/>
        </p:nvSpPr>
        <p:spPr bwMode="auto">
          <a:xfrm>
            <a:off x="1155700" y="1997274"/>
            <a:ext cx="7056868"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Unicode MS"/>
                <a:ea typeface="var(--ff-mono)"/>
              </a:rPr>
              <a:t>start n = </a:t>
            </a:r>
            <a:r>
              <a:rPr kumimoji="0" lang="en-US" altLang="en-US" sz="2000" b="0" i="0" u="none" strike="noStrike" cap="none" normalizeH="0" baseline="0" dirty="0" err="1">
                <a:ln>
                  <a:noFill/>
                </a:ln>
                <a:solidFill>
                  <a:schemeClr val="tx1"/>
                </a:solidFill>
                <a:effectLst/>
                <a:latin typeface="Arial Unicode MS"/>
                <a:ea typeface="var(--ff-mono)"/>
              </a:rPr>
              <a:t>node:node_auto_index</a:t>
            </a:r>
            <a:r>
              <a:rPr kumimoji="0" lang="en-US" altLang="en-US" sz="2000" b="0" i="0" u="none" strike="noStrike" cap="none" normalizeH="0" baseline="0" dirty="0">
                <a:ln>
                  <a:noFill/>
                </a:ln>
                <a:solidFill>
                  <a:schemeClr val="tx1"/>
                </a:solidFill>
                <a:effectLst/>
                <a:latin typeface="Arial Unicode MS"/>
                <a:ea typeface="var(--ff-mono)"/>
              </a:rPr>
              <a:t>(name = "Tom")</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Unicode MS"/>
                <a:ea typeface="var(--ff-mono)"/>
              </a:rPr>
              <a:t>MATCH (n)-[r]-(m) RETURN n as person, m as </a:t>
            </a:r>
            <a:r>
              <a:rPr kumimoji="0" lang="en-US" altLang="en-US" sz="2000" b="0" i="0" u="none" strike="noStrike" cap="none" normalizeH="0" baseline="0" dirty="0" err="1">
                <a:ln>
                  <a:noFill/>
                </a:ln>
                <a:solidFill>
                  <a:schemeClr val="tx1"/>
                </a:solidFill>
                <a:effectLst/>
                <a:latin typeface="Arial Unicode MS"/>
                <a:ea typeface="var(--ff-mono)"/>
              </a:rPr>
              <a:t>personas_fr</a:t>
            </a:r>
            <a:r>
              <a:rPr kumimoji="0" lang="en-US" altLang="en-US" sz="2000" b="0" i="0" u="none" strike="noStrike" cap="none" normalizeH="0" baseline="0" dirty="0">
                <a:ln>
                  <a:noFill/>
                </a:ln>
                <a:solidFill>
                  <a:schemeClr val="tx1"/>
                </a:solidFill>
                <a:effectLst/>
                <a:latin typeface="Arial Unicode MS"/>
                <a:ea typeface="var(--ff-mono)"/>
              </a:rPr>
              <a:t>, r</a:t>
            </a:r>
            <a:r>
              <a:rPr kumimoji="0" lang="en-US" altLang="en-US" sz="1600" b="0" i="0" u="none" strike="noStrike" cap="none" normalizeH="0" baseline="0" dirty="0">
                <a:ln>
                  <a:noFill/>
                </a:ln>
                <a:solidFill>
                  <a:schemeClr val="tx1"/>
                </a:solidFill>
                <a:effectLst/>
              </a:rPr>
              <a:t> </a:t>
            </a:r>
            <a:endParaRPr kumimoji="0" lang="en-US" altLang="en-US" sz="4400" b="0" i="0" u="none" strike="noStrike" cap="none" normalizeH="0" baseline="0" dirty="0">
              <a:ln>
                <a:noFill/>
              </a:ln>
              <a:solidFill>
                <a:schemeClr val="tx1"/>
              </a:solidFill>
              <a:effectLst/>
              <a:latin typeface="Arial" panose="020B0604020202020204" pitchFamily="34" charset="0"/>
            </a:endParaRPr>
          </a:p>
        </p:txBody>
      </p:sp>
      <p:sp>
        <p:nvSpPr>
          <p:cNvPr id="11" name="TextBox 10">
            <a:extLst>
              <a:ext uri="{FF2B5EF4-FFF2-40B4-BE49-F238E27FC236}">
                <a16:creationId xmlns:a16="http://schemas.microsoft.com/office/drawing/2014/main" id="{7DBCE583-791E-649F-63DE-B8AFC4E61416}"/>
              </a:ext>
            </a:extLst>
          </p:cNvPr>
          <p:cNvSpPr txBox="1"/>
          <p:nvPr/>
        </p:nvSpPr>
        <p:spPr>
          <a:xfrm>
            <a:off x="1244600" y="5015177"/>
            <a:ext cx="5524500" cy="2308324"/>
          </a:xfrm>
          <a:prstGeom prst="rect">
            <a:avLst/>
          </a:prstGeom>
          <a:noFill/>
        </p:spPr>
        <p:txBody>
          <a:bodyPr wrap="square" rtlCol="0">
            <a:spAutoFit/>
          </a:bodyPr>
          <a:lstStyle/>
          <a:p>
            <a:r>
              <a:rPr lang="en-US" dirty="0"/>
              <a:t>query </a:t>
            </a:r>
            <a:r>
              <a:rPr lang="en-US" dirty="0" err="1"/>
              <a:t>HeroNameAndFriends</a:t>
            </a:r>
            <a:r>
              <a:rPr lang="en-US" dirty="0"/>
              <a:t> {</a:t>
            </a:r>
          </a:p>
          <a:p>
            <a:r>
              <a:rPr lang="en-US" dirty="0"/>
              <a:t>  hero {</a:t>
            </a:r>
          </a:p>
          <a:p>
            <a:r>
              <a:rPr lang="en-US" dirty="0"/>
              <a:t>    name</a:t>
            </a:r>
          </a:p>
          <a:p>
            <a:r>
              <a:rPr lang="en-US" dirty="0"/>
              <a:t>    friends {</a:t>
            </a:r>
          </a:p>
          <a:p>
            <a:r>
              <a:rPr lang="en-US" dirty="0"/>
              <a:t>      name</a:t>
            </a:r>
          </a:p>
          <a:p>
            <a:r>
              <a:rPr lang="en-US" dirty="0"/>
              <a:t>    }</a:t>
            </a:r>
          </a:p>
          <a:p>
            <a:r>
              <a:rPr lang="en-US" dirty="0"/>
              <a:t>  }</a:t>
            </a:r>
          </a:p>
          <a:p>
            <a:r>
              <a:rPr lang="en-US" dirty="0"/>
              <a:t>}</a:t>
            </a:r>
          </a:p>
        </p:txBody>
      </p:sp>
    </p:spTree>
    <p:extLst>
      <p:ext uri="{BB962C8B-B14F-4D97-AF65-F5344CB8AC3E}">
        <p14:creationId xmlns:p14="http://schemas.microsoft.com/office/powerpoint/2010/main" val="1022581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Graph Data Structures</a:t>
            </a:r>
          </a:p>
        </p:txBody>
      </p:sp>
      <p:sp>
        <p:nvSpPr>
          <p:cNvPr id="5" name="Text Placeholder 4"/>
          <p:cNvSpPr>
            <a:spLocks noGrp="1"/>
          </p:cNvSpPr>
          <p:nvPr>
            <p:ph type="body" idx="1"/>
          </p:nvPr>
        </p:nvSpPr>
        <p:spPr/>
        <p:txBody>
          <a:bodyPr/>
          <a:lstStyle/>
          <a:p>
            <a:pPr marL="0" indent="0">
              <a:buNone/>
            </a:pPr>
            <a:r>
              <a:rPr lang="en-US" altLang="ja-JP" dirty="0"/>
              <a:t>The way data is organized</a:t>
            </a:r>
            <a:endParaRPr lang="en-US" dirty="0"/>
          </a:p>
        </p:txBody>
      </p:sp>
    </p:spTree>
    <p:extLst>
      <p:ext uri="{BB962C8B-B14F-4D97-AF65-F5344CB8AC3E}">
        <p14:creationId xmlns:p14="http://schemas.microsoft.com/office/powerpoint/2010/main" val="1631803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EA6A4-50FE-4A93-9874-87BF2E1921FD}"/>
              </a:ext>
            </a:extLst>
          </p:cNvPr>
          <p:cNvSpPr>
            <a:spLocks noGrp="1"/>
          </p:cNvSpPr>
          <p:nvPr>
            <p:ph type="title"/>
          </p:nvPr>
        </p:nvSpPr>
        <p:spPr/>
        <p:txBody>
          <a:bodyPr/>
          <a:lstStyle/>
          <a:p>
            <a:r>
              <a:rPr lang="en-US" dirty="0"/>
              <a:t>Graph Modeling Concepts</a:t>
            </a:r>
          </a:p>
        </p:txBody>
      </p:sp>
      <p:sp>
        <p:nvSpPr>
          <p:cNvPr id="3" name="Content Placeholder 2">
            <a:extLst>
              <a:ext uri="{FF2B5EF4-FFF2-40B4-BE49-F238E27FC236}">
                <a16:creationId xmlns:a16="http://schemas.microsoft.com/office/drawing/2014/main" id="{7B7AA8A2-5C14-4687-BDB6-FCB75DD2D3FA}"/>
              </a:ext>
            </a:extLst>
          </p:cNvPr>
          <p:cNvSpPr>
            <a:spLocks noGrp="1"/>
          </p:cNvSpPr>
          <p:nvPr>
            <p:ph idx="1"/>
          </p:nvPr>
        </p:nvSpPr>
        <p:spPr/>
        <p:txBody>
          <a:bodyPr>
            <a:normAutofit lnSpcReduction="10000"/>
          </a:bodyPr>
          <a:lstStyle/>
          <a:p>
            <a:r>
              <a:rPr lang="en-US" dirty="0"/>
              <a:t>Nodes</a:t>
            </a:r>
          </a:p>
          <a:p>
            <a:pPr lvl="1"/>
            <a:r>
              <a:rPr lang="en-US" dirty="0"/>
              <a:t>Similar to entities in relational databases</a:t>
            </a:r>
          </a:p>
          <a:p>
            <a:pPr lvl="1"/>
            <a:r>
              <a:rPr lang="en-US" dirty="0"/>
              <a:t>Are an anchor point</a:t>
            </a:r>
          </a:p>
          <a:p>
            <a:pPr lvl="1"/>
            <a:r>
              <a:rPr lang="en-US" dirty="0"/>
              <a:t>Usually a “noun” in a structure</a:t>
            </a:r>
          </a:p>
          <a:p>
            <a:pPr lvl="1"/>
            <a:r>
              <a:rPr lang="en-US" dirty="0"/>
              <a:t>Can include properties</a:t>
            </a:r>
          </a:p>
          <a:p>
            <a:r>
              <a:rPr lang="en-US" dirty="0"/>
              <a:t>Edges</a:t>
            </a:r>
          </a:p>
          <a:p>
            <a:pPr lvl="1"/>
            <a:r>
              <a:rPr lang="en-US" dirty="0"/>
              <a:t>Relationships between nodes</a:t>
            </a:r>
          </a:p>
          <a:p>
            <a:pPr lvl="1"/>
            <a:r>
              <a:rPr lang="en-US" dirty="0"/>
              <a:t>Similar to FKs</a:t>
            </a:r>
          </a:p>
          <a:p>
            <a:pPr lvl="1"/>
            <a:r>
              <a:rPr lang="en-US" dirty="0"/>
              <a:t>Often a “verb” in a structure</a:t>
            </a:r>
          </a:p>
          <a:p>
            <a:r>
              <a:rPr lang="en-US" dirty="0"/>
              <a:t>Properties</a:t>
            </a:r>
          </a:p>
          <a:p>
            <a:pPr lvl="1"/>
            <a:r>
              <a:rPr lang="en-US" dirty="0"/>
              <a:t>Values attached to a node or edge</a:t>
            </a:r>
          </a:p>
        </p:txBody>
      </p:sp>
    </p:spTree>
    <p:extLst>
      <p:ext uri="{BB962C8B-B14F-4D97-AF65-F5344CB8AC3E}">
        <p14:creationId xmlns:p14="http://schemas.microsoft.com/office/powerpoint/2010/main" val="3232466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9D968-68DE-8348-6708-16084275A9E1}"/>
              </a:ext>
            </a:extLst>
          </p:cNvPr>
          <p:cNvSpPr>
            <a:spLocks noGrp="1"/>
          </p:cNvSpPr>
          <p:nvPr>
            <p:ph type="title"/>
          </p:nvPr>
        </p:nvSpPr>
        <p:spPr/>
        <p:txBody>
          <a:bodyPr/>
          <a:lstStyle/>
          <a:p>
            <a:r>
              <a:rPr lang="en-US" dirty="0"/>
              <a:t>Nodes, </a:t>
            </a:r>
            <a:r>
              <a:rPr lang="en-US" dirty="0">
                <a:solidFill>
                  <a:schemeClr val="bg1">
                    <a:lumMod val="75000"/>
                  </a:schemeClr>
                </a:solidFill>
              </a:rPr>
              <a:t>Edges, and Properties</a:t>
            </a:r>
          </a:p>
        </p:txBody>
      </p:sp>
      <p:sp>
        <p:nvSpPr>
          <p:cNvPr id="4" name="Oval 3">
            <a:extLst>
              <a:ext uri="{FF2B5EF4-FFF2-40B4-BE49-F238E27FC236}">
                <a16:creationId xmlns:a16="http://schemas.microsoft.com/office/drawing/2014/main" id="{CD94A391-4966-5854-0DCC-F82FE68A8AD7}"/>
              </a:ext>
            </a:extLst>
          </p:cNvPr>
          <p:cNvSpPr/>
          <p:nvPr/>
        </p:nvSpPr>
        <p:spPr>
          <a:xfrm>
            <a:off x="1293540" y="2106862"/>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@way0utwest</a:t>
            </a:r>
          </a:p>
        </p:txBody>
      </p:sp>
      <p:sp>
        <p:nvSpPr>
          <p:cNvPr id="5" name="Oval 4">
            <a:extLst>
              <a:ext uri="{FF2B5EF4-FFF2-40B4-BE49-F238E27FC236}">
                <a16:creationId xmlns:a16="http://schemas.microsoft.com/office/drawing/2014/main" id="{F71B8F0C-B89B-B217-BEE1-59E5D630735A}"/>
              </a:ext>
            </a:extLst>
          </p:cNvPr>
          <p:cNvSpPr/>
          <p:nvPr/>
        </p:nvSpPr>
        <p:spPr>
          <a:xfrm>
            <a:off x="3393684" y="467522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@brianrandell</a:t>
            </a:r>
          </a:p>
        </p:txBody>
      </p:sp>
      <p:sp>
        <p:nvSpPr>
          <p:cNvPr id="6" name="Oval 5">
            <a:extLst>
              <a:ext uri="{FF2B5EF4-FFF2-40B4-BE49-F238E27FC236}">
                <a16:creationId xmlns:a16="http://schemas.microsoft.com/office/drawing/2014/main" id="{BB5B9A6F-EE8A-ADAD-6FB8-66684ED82EDF}"/>
              </a:ext>
            </a:extLst>
          </p:cNvPr>
          <p:cNvSpPr/>
          <p:nvPr/>
        </p:nvSpPr>
        <p:spPr>
          <a:xfrm>
            <a:off x="7597694" y="450795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@richcambell</a:t>
            </a:r>
          </a:p>
        </p:txBody>
      </p:sp>
      <p:sp>
        <p:nvSpPr>
          <p:cNvPr id="7" name="Oval 6">
            <a:extLst>
              <a:ext uri="{FF2B5EF4-FFF2-40B4-BE49-F238E27FC236}">
                <a16:creationId xmlns:a16="http://schemas.microsoft.com/office/drawing/2014/main" id="{4974D1E5-BEE6-6176-E0BB-432DE87C8025}"/>
              </a:ext>
            </a:extLst>
          </p:cNvPr>
          <p:cNvSpPr/>
          <p:nvPr/>
        </p:nvSpPr>
        <p:spPr>
          <a:xfrm>
            <a:off x="6182784" y="139118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@azuresql</a:t>
            </a:r>
          </a:p>
        </p:txBody>
      </p:sp>
    </p:spTree>
    <p:extLst>
      <p:ext uri="{BB962C8B-B14F-4D97-AF65-F5344CB8AC3E}">
        <p14:creationId xmlns:p14="http://schemas.microsoft.com/office/powerpoint/2010/main" val="27017336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9D968-68DE-8348-6708-16084275A9E1}"/>
              </a:ext>
            </a:extLst>
          </p:cNvPr>
          <p:cNvSpPr>
            <a:spLocks noGrp="1"/>
          </p:cNvSpPr>
          <p:nvPr>
            <p:ph type="title"/>
          </p:nvPr>
        </p:nvSpPr>
        <p:spPr/>
        <p:txBody>
          <a:bodyPr/>
          <a:lstStyle/>
          <a:p>
            <a:r>
              <a:rPr lang="en-US" dirty="0"/>
              <a:t>Nodes, Edges</a:t>
            </a:r>
            <a:r>
              <a:rPr lang="en-US" dirty="0">
                <a:solidFill>
                  <a:schemeClr val="bg1">
                    <a:lumMod val="75000"/>
                  </a:schemeClr>
                </a:solidFill>
              </a:rPr>
              <a:t>, and Properties</a:t>
            </a:r>
          </a:p>
        </p:txBody>
      </p:sp>
      <p:sp>
        <p:nvSpPr>
          <p:cNvPr id="4" name="Oval 3">
            <a:extLst>
              <a:ext uri="{FF2B5EF4-FFF2-40B4-BE49-F238E27FC236}">
                <a16:creationId xmlns:a16="http://schemas.microsoft.com/office/drawing/2014/main" id="{CD94A391-4966-5854-0DCC-F82FE68A8AD7}"/>
              </a:ext>
            </a:extLst>
          </p:cNvPr>
          <p:cNvSpPr/>
          <p:nvPr/>
        </p:nvSpPr>
        <p:spPr>
          <a:xfrm>
            <a:off x="1293540" y="2106862"/>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@way0utwest</a:t>
            </a:r>
          </a:p>
        </p:txBody>
      </p:sp>
      <p:sp>
        <p:nvSpPr>
          <p:cNvPr id="5" name="Oval 4">
            <a:extLst>
              <a:ext uri="{FF2B5EF4-FFF2-40B4-BE49-F238E27FC236}">
                <a16:creationId xmlns:a16="http://schemas.microsoft.com/office/drawing/2014/main" id="{F71B8F0C-B89B-B217-BEE1-59E5D630735A}"/>
              </a:ext>
            </a:extLst>
          </p:cNvPr>
          <p:cNvSpPr/>
          <p:nvPr/>
        </p:nvSpPr>
        <p:spPr>
          <a:xfrm>
            <a:off x="3393684" y="467522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@brianrandell</a:t>
            </a:r>
          </a:p>
        </p:txBody>
      </p:sp>
      <p:sp>
        <p:nvSpPr>
          <p:cNvPr id="6" name="Oval 5">
            <a:extLst>
              <a:ext uri="{FF2B5EF4-FFF2-40B4-BE49-F238E27FC236}">
                <a16:creationId xmlns:a16="http://schemas.microsoft.com/office/drawing/2014/main" id="{BB5B9A6F-EE8A-ADAD-6FB8-66684ED82EDF}"/>
              </a:ext>
            </a:extLst>
          </p:cNvPr>
          <p:cNvSpPr/>
          <p:nvPr/>
        </p:nvSpPr>
        <p:spPr>
          <a:xfrm>
            <a:off x="7597694" y="450795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@richcambell</a:t>
            </a:r>
          </a:p>
        </p:txBody>
      </p:sp>
      <p:sp>
        <p:nvSpPr>
          <p:cNvPr id="7" name="Oval 6">
            <a:extLst>
              <a:ext uri="{FF2B5EF4-FFF2-40B4-BE49-F238E27FC236}">
                <a16:creationId xmlns:a16="http://schemas.microsoft.com/office/drawing/2014/main" id="{4974D1E5-BEE6-6176-E0BB-432DE87C8025}"/>
              </a:ext>
            </a:extLst>
          </p:cNvPr>
          <p:cNvSpPr/>
          <p:nvPr/>
        </p:nvSpPr>
        <p:spPr>
          <a:xfrm>
            <a:off x="6182784" y="139118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@azuresql</a:t>
            </a:r>
          </a:p>
        </p:txBody>
      </p:sp>
      <p:sp>
        <p:nvSpPr>
          <p:cNvPr id="3" name="Arrow: Right 2">
            <a:extLst>
              <a:ext uri="{FF2B5EF4-FFF2-40B4-BE49-F238E27FC236}">
                <a16:creationId xmlns:a16="http://schemas.microsoft.com/office/drawing/2014/main" id="{E0E0072A-CE48-4EB1-8EAA-65C78DEE4299}"/>
              </a:ext>
            </a:extLst>
          </p:cNvPr>
          <p:cNvSpPr/>
          <p:nvPr/>
        </p:nvSpPr>
        <p:spPr>
          <a:xfrm rot="2759644">
            <a:off x="2550722" y="4252669"/>
            <a:ext cx="1349776" cy="510573"/>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8" name="Arrow: Right 7">
            <a:extLst>
              <a:ext uri="{FF2B5EF4-FFF2-40B4-BE49-F238E27FC236}">
                <a16:creationId xmlns:a16="http://schemas.microsoft.com/office/drawing/2014/main" id="{38229F66-6FB2-13C8-A2B1-0D6B2AAB2445}"/>
              </a:ext>
            </a:extLst>
          </p:cNvPr>
          <p:cNvSpPr/>
          <p:nvPr/>
        </p:nvSpPr>
        <p:spPr>
          <a:xfrm rot="19010311">
            <a:off x="4578913" y="3668011"/>
            <a:ext cx="2250395" cy="481270"/>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9" name="Arrow: Right 8">
            <a:extLst>
              <a:ext uri="{FF2B5EF4-FFF2-40B4-BE49-F238E27FC236}">
                <a16:creationId xmlns:a16="http://schemas.microsoft.com/office/drawing/2014/main" id="{4CD9D1D5-7E89-805B-4BE2-2CDDB649D7DB}"/>
              </a:ext>
            </a:extLst>
          </p:cNvPr>
          <p:cNvSpPr/>
          <p:nvPr/>
        </p:nvSpPr>
        <p:spPr>
          <a:xfrm flipH="1">
            <a:off x="5704110" y="5303351"/>
            <a:ext cx="1785583" cy="326928"/>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0" name="Arrow: Right 9">
            <a:extLst>
              <a:ext uri="{FF2B5EF4-FFF2-40B4-BE49-F238E27FC236}">
                <a16:creationId xmlns:a16="http://schemas.microsoft.com/office/drawing/2014/main" id="{FCC4AF7E-080E-C849-ACD5-7C2856709A0F}"/>
              </a:ext>
            </a:extLst>
          </p:cNvPr>
          <p:cNvSpPr/>
          <p:nvPr/>
        </p:nvSpPr>
        <p:spPr>
          <a:xfrm rot="2804533" flipH="1">
            <a:off x="2877700" y="4003764"/>
            <a:ext cx="1349776" cy="510573"/>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1" name="Arrow: Right 10">
            <a:extLst>
              <a:ext uri="{FF2B5EF4-FFF2-40B4-BE49-F238E27FC236}">
                <a16:creationId xmlns:a16="http://schemas.microsoft.com/office/drawing/2014/main" id="{5092DFDA-3CFC-A39A-C69D-AC6355E4063F}"/>
              </a:ext>
            </a:extLst>
          </p:cNvPr>
          <p:cNvSpPr/>
          <p:nvPr/>
        </p:nvSpPr>
        <p:spPr>
          <a:xfrm rot="20829092">
            <a:off x="3555561" y="2328814"/>
            <a:ext cx="2594376" cy="587539"/>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2" name="Arrow: Right 11">
            <a:extLst>
              <a:ext uri="{FF2B5EF4-FFF2-40B4-BE49-F238E27FC236}">
                <a16:creationId xmlns:a16="http://schemas.microsoft.com/office/drawing/2014/main" id="{FEBEC2B9-A87B-5732-3C25-860260799072}"/>
              </a:ext>
            </a:extLst>
          </p:cNvPr>
          <p:cNvSpPr/>
          <p:nvPr/>
        </p:nvSpPr>
        <p:spPr>
          <a:xfrm>
            <a:off x="5754232" y="5667684"/>
            <a:ext cx="1785583" cy="326928"/>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Tree>
    <p:extLst>
      <p:ext uri="{BB962C8B-B14F-4D97-AF65-F5344CB8AC3E}">
        <p14:creationId xmlns:p14="http://schemas.microsoft.com/office/powerpoint/2010/main" val="978575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Rectangle 5"/>
          <p:cNvSpPr>
            <a:spLocks noChangeArrowheads="1"/>
          </p:cNvSpPr>
          <p:nvPr/>
        </p:nvSpPr>
        <p:spPr bwMode="auto">
          <a:xfrm>
            <a:off x="563036" y="3407140"/>
            <a:ext cx="8087669" cy="172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14564" tIns="57283" rIns="114564" bIns="57283"/>
          <a:lstStyle/>
          <a:p>
            <a:pPr defTabSz="1219170">
              <a:defRPr/>
            </a:pPr>
            <a:r>
              <a:rPr lang="en-US" sz="4267" b="1" dirty="0">
                <a:solidFill>
                  <a:srgbClr val="3BDBC2"/>
                </a:solidFill>
                <a:latin typeface="Arial" charset="0"/>
              </a:rPr>
              <a:t>Steve Jones</a:t>
            </a:r>
            <a:endParaRPr lang="en-US" sz="3733" b="1" dirty="0">
              <a:solidFill>
                <a:srgbClr val="3BDBC2"/>
              </a:solidFill>
              <a:latin typeface="Arial" charset="0"/>
            </a:endParaRPr>
          </a:p>
          <a:p>
            <a:pPr defTabSz="1219170">
              <a:defRPr/>
            </a:pPr>
            <a:r>
              <a:rPr lang="en-US" sz="3200" b="1" dirty="0">
                <a:solidFill>
                  <a:srgbClr val="3BDBC2"/>
                </a:solidFill>
                <a:latin typeface="Arial" charset="0"/>
              </a:rPr>
              <a:t>Editor/Advocate</a:t>
            </a:r>
          </a:p>
          <a:p>
            <a:pPr defTabSz="1219170">
              <a:defRPr/>
            </a:pPr>
            <a:r>
              <a:rPr lang="en-US" sz="3200" b="1" dirty="0">
                <a:solidFill>
                  <a:srgbClr val="3BDBC2"/>
                </a:solidFill>
                <a:latin typeface="Arial" charset="0"/>
              </a:rPr>
              <a:t>SQL Server Central/Redgate Software</a:t>
            </a:r>
          </a:p>
          <a:p>
            <a:pPr defTabSz="1219170">
              <a:defRPr/>
            </a:pPr>
            <a:endParaRPr lang="en-US" sz="2400" b="1" dirty="0">
              <a:solidFill>
                <a:srgbClr val="1F497D"/>
              </a:solidFill>
              <a:latin typeface="Arial" charset="0"/>
            </a:endParaRPr>
          </a:p>
          <a:p>
            <a:pPr defTabSz="1219170">
              <a:defRPr/>
            </a:pPr>
            <a:endParaRPr lang="en-US" sz="1867" dirty="0">
              <a:solidFill>
                <a:srgbClr val="1F497D"/>
              </a:solidFill>
              <a:latin typeface="Times New Roman" pitchFamily="28" charset="0"/>
            </a:endParaRPr>
          </a:p>
        </p:txBody>
      </p:sp>
      <p:sp>
        <p:nvSpPr>
          <p:cNvPr id="7" name="Text Box 7"/>
          <p:cNvSpPr txBox="1">
            <a:spLocks noChangeArrowheads="1"/>
          </p:cNvSpPr>
          <p:nvPr/>
        </p:nvSpPr>
        <p:spPr bwMode="auto">
          <a:xfrm>
            <a:off x="560142" y="5156125"/>
            <a:ext cx="488949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600">
                <a:solidFill>
                  <a:schemeClr val="tx1"/>
                </a:solidFill>
                <a:latin typeface="Lucida Console" pitchFamily="49" charset="0"/>
                <a:cs typeface="Arial" charset="0"/>
              </a:defRPr>
            </a:lvl1pPr>
            <a:lvl2pPr marL="742950" indent="-285750">
              <a:defRPr sz="1600">
                <a:solidFill>
                  <a:schemeClr val="tx1"/>
                </a:solidFill>
                <a:latin typeface="Lucida Console" pitchFamily="49" charset="0"/>
                <a:cs typeface="Arial" charset="0"/>
              </a:defRPr>
            </a:lvl2pPr>
            <a:lvl3pPr marL="1143000" indent="-228600">
              <a:defRPr sz="1600">
                <a:solidFill>
                  <a:schemeClr val="tx1"/>
                </a:solidFill>
                <a:latin typeface="Lucida Console" pitchFamily="49" charset="0"/>
                <a:cs typeface="Arial" charset="0"/>
              </a:defRPr>
            </a:lvl3pPr>
            <a:lvl4pPr marL="1600200" indent="-228600">
              <a:defRPr sz="1600">
                <a:solidFill>
                  <a:schemeClr val="tx1"/>
                </a:solidFill>
                <a:latin typeface="Lucida Console" pitchFamily="49" charset="0"/>
                <a:cs typeface="Arial" charset="0"/>
              </a:defRPr>
            </a:lvl4pPr>
            <a:lvl5pPr marL="2057400" indent="-228600">
              <a:defRPr sz="1600">
                <a:solidFill>
                  <a:schemeClr val="tx1"/>
                </a:solidFill>
                <a:latin typeface="Lucida Console" pitchFamily="49" charset="0"/>
                <a:cs typeface="Arial" charset="0"/>
              </a:defRPr>
            </a:lvl5pPr>
            <a:lvl6pPr marL="2514600" indent="-228600" eaLnBrk="0" fontAlgn="base" hangingPunct="0">
              <a:spcBef>
                <a:spcPct val="0"/>
              </a:spcBef>
              <a:spcAft>
                <a:spcPct val="0"/>
              </a:spcAft>
              <a:defRPr sz="1600">
                <a:solidFill>
                  <a:schemeClr val="tx1"/>
                </a:solidFill>
                <a:latin typeface="Lucida Console" pitchFamily="49" charset="0"/>
                <a:cs typeface="Arial" charset="0"/>
              </a:defRPr>
            </a:lvl6pPr>
            <a:lvl7pPr marL="2971800" indent="-228600" eaLnBrk="0" fontAlgn="base" hangingPunct="0">
              <a:spcBef>
                <a:spcPct val="0"/>
              </a:spcBef>
              <a:spcAft>
                <a:spcPct val="0"/>
              </a:spcAft>
              <a:defRPr sz="1600">
                <a:solidFill>
                  <a:schemeClr val="tx1"/>
                </a:solidFill>
                <a:latin typeface="Lucida Console" pitchFamily="49" charset="0"/>
                <a:cs typeface="Arial" charset="0"/>
              </a:defRPr>
            </a:lvl7pPr>
            <a:lvl8pPr marL="3429000" indent="-228600" eaLnBrk="0" fontAlgn="base" hangingPunct="0">
              <a:spcBef>
                <a:spcPct val="0"/>
              </a:spcBef>
              <a:spcAft>
                <a:spcPct val="0"/>
              </a:spcAft>
              <a:defRPr sz="1600">
                <a:solidFill>
                  <a:schemeClr val="tx1"/>
                </a:solidFill>
                <a:latin typeface="Lucida Console" pitchFamily="49" charset="0"/>
                <a:cs typeface="Arial" charset="0"/>
              </a:defRPr>
            </a:lvl8pPr>
            <a:lvl9pPr marL="3886200" indent="-228600" eaLnBrk="0" fontAlgn="base" hangingPunct="0">
              <a:spcBef>
                <a:spcPct val="0"/>
              </a:spcBef>
              <a:spcAft>
                <a:spcPct val="0"/>
              </a:spcAft>
              <a:defRPr sz="1600">
                <a:solidFill>
                  <a:schemeClr val="tx1"/>
                </a:solidFill>
                <a:latin typeface="Lucida Console" pitchFamily="49" charset="0"/>
                <a:cs typeface="Arial" charset="0"/>
              </a:defRPr>
            </a:lvl9pPr>
          </a:lstStyle>
          <a:p>
            <a:pPr defTabSz="1219170"/>
            <a:r>
              <a:rPr lang="en-US" sz="2667" dirty="0">
                <a:solidFill>
                  <a:srgbClr val="3BDBC2"/>
                </a:solidFill>
                <a:latin typeface="Arial" charset="0"/>
              </a:rPr>
              <a:t>Level: Intermediate</a:t>
            </a:r>
          </a:p>
          <a:p>
            <a:pPr algn="r" defTabSz="1219170"/>
            <a:endParaRPr lang="en-US" sz="2133" b="1" dirty="0">
              <a:solidFill>
                <a:srgbClr val="4F81BD"/>
              </a:solidFill>
              <a:latin typeface="Arial" charset="0"/>
            </a:endParaRPr>
          </a:p>
        </p:txBody>
      </p:sp>
      <p:sp>
        <p:nvSpPr>
          <p:cNvPr id="8" name="Rectangle 3"/>
          <p:cNvSpPr txBox="1">
            <a:spLocks noChangeArrowheads="1"/>
          </p:cNvSpPr>
          <p:nvPr/>
        </p:nvSpPr>
        <p:spPr bwMode="auto">
          <a:xfrm>
            <a:off x="507999" y="1216929"/>
            <a:ext cx="11684001" cy="2228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292100" dist="35921" dir="2700000" algn="ctr" rotWithShape="0">
                    <a:schemeClr val="tx1"/>
                  </a:outerShdw>
                </a:effectLst>
              </a14:hiddenEffects>
            </a:ext>
          </a:extLst>
        </p:spPr>
        <p:txBody>
          <a:bodyPr vert="horz" wrap="square" lIns="120505" tIns="59264" rIns="120505" bIns="59264" numCol="1" anchor="ctr" anchorCtr="0" compatLnSpc="1">
            <a:prstTxWarp prst="textNoShape">
              <a:avLst/>
            </a:prstTxWarp>
          </a:bodyPr>
          <a:lstStyle>
            <a:lvl1pPr algn="l" defTabSz="896938" rtl="0" eaLnBrk="0" fontAlgn="base" hangingPunct="0">
              <a:spcBef>
                <a:spcPct val="0"/>
              </a:spcBef>
              <a:spcAft>
                <a:spcPct val="0"/>
              </a:spcAft>
              <a:defRPr sz="3000">
                <a:solidFill>
                  <a:srgbClr val="00B0EB"/>
                </a:solidFill>
                <a:effectLst>
                  <a:outerShdw blurRad="38100" dist="38100" dir="2700000" algn="tl">
                    <a:srgbClr val="000000"/>
                  </a:outerShdw>
                </a:effectLst>
                <a:latin typeface="+mj-lt"/>
                <a:ea typeface="+mj-ea"/>
                <a:cs typeface="+mj-cs"/>
              </a:defRPr>
            </a:lvl1pPr>
            <a:lvl2pPr algn="l" defTabSz="896938" rtl="0" eaLnBrk="0" fontAlgn="base" hangingPunct="0">
              <a:spcBef>
                <a:spcPct val="0"/>
              </a:spcBef>
              <a:spcAft>
                <a:spcPct val="0"/>
              </a:spcAft>
              <a:defRPr sz="3000">
                <a:solidFill>
                  <a:srgbClr val="00B0EB"/>
                </a:solidFill>
                <a:effectLst>
                  <a:outerShdw blurRad="38100" dist="38100" dir="2700000" algn="tl">
                    <a:srgbClr val="000000"/>
                  </a:outerShdw>
                </a:effectLst>
                <a:latin typeface="Arial Black" pitchFamily="28" charset="0"/>
              </a:defRPr>
            </a:lvl2pPr>
            <a:lvl3pPr algn="l" defTabSz="896938" rtl="0" eaLnBrk="0" fontAlgn="base" hangingPunct="0">
              <a:spcBef>
                <a:spcPct val="0"/>
              </a:spcBef>
              <a:spcAft>
                <a:spcPct val="0"/>
              </a:spcAft>
              <a:defRPr sz="3000">
                <a:solidFill>
                  <a:srgbClr val="00B0EB"/>
                </a:solidFill>
                <a:effectLst>
                  <a:outerShdw blurRad="38100" dist="38100" dir="2700000" algn="tl">
                    <a:srgbClr val="000000"/>
                  </a:outerShdw>
                </a:effectLst>
                <a:latin typeface="Arial Black" pitchFamily="28" charset="0"/>
              </a:defRPr>
            </a:lvl3pPr>
            <a:lvl4pPr algn="l" defTabSz="896938" rtl="0" eaLnBrk="0" fontAlgn="base" hangingPunct="0">
              <a:spcBef>
                <a:spcPct val="0"/>
              </a:spcBef>
              <a:spcAft>
                <a:spcPct val="0"/>
              </a:spcAft>
              <a:defRPr sz="3000">
                <a:solidFill>
                  <a:srgbClr val="00B0EB"/>
                </a:solidFill>
                <a:effectLst>
                  <a:outerShdw blurRad="38100" dist="38100" dir="2700000" algn="tl">
                    <a:srgbClr val="000000"/>
                  </a:outerShdw>
                </a:effectLst>
                <a:latin typeface="Arial Black" pitchFamily="28" charset="0"/>
              </a:defRPr>
            </a:lvl4pPr>
            <a:lvl5pPr algn="l" defTabSz="896938" rtl="0" eaLnBrk="0" fontAlgn="base" hangingPunct="0">
              <a:spcBef>
                <a:spcPct val="0"/>
              </a:spcBef>
              <a:spcAft>
                <a:spcPct val="0"/>
              </a:spcAft>
              <a:defRPr sz="3000">
                <a:solidFill>
                  <a:srgbClr val="00B0EB"/>
                </a:solidFill>
                <a:effectLst>
                  <a:outerShdw blurRad="38100" dist="38100" dir="2700000" algn="tl">
                    <a:srgbClr val="000000"/>
                  </a:outerShdw>
                </a:effectLst>
                <a:latin typeface="Arial Black" pitchFamily="28" charset="0"/>
              </a:defRPr>
            </a:lvl5pPr>
            <a:lvl6pPr marL="457200" algn="l" defTabSz="896938" rtl="0" eaLnBrk="0" fontAlgn="base" hangingPunct="0">
              <a:spcBef>
                <a:spcPct val="0"/>
              </a:spcBef>
              <a:spcAft>
                <a:spcPct val="0"/>
              </a:spcAft>
              <a:defRPr sz="3000">
                <a:solidFill>
                  <a:srgbClr val="00B0EB"/>
                </a:solidFill>
                <a:effectLst>
                  <a:outerShdw blurRad="38100" dist="38100" dir="2700000" algn="tl">
                    <a:srgbClr val="000000"/>
                  </a:outerShdw>
                </a:effectLst>
                <a:latin typeface="Arial Black" pitchFamily="28" charset="0"/>
              </a:defRPr>
            </a:lvl6pPr>
            <a:lvl7pPr marL="914400" algn="l" defTabSz="896938" rtl="0" eaLnBrk="0" fontAlgn="base" hangingPunct="0">
              <a:spcBef>
                <a:spcPct val="0"/>
              </a:spcBef>
              <a:spcAft>
                <a:spcPct val="0"/>
              </a:spcAft>
              <a:defRPr sz="3000">
                <a:solidFill>
                  <a:srgbClr val="00B0EB"/>
                </a:solidFill>
                <a:effectLst>
                  <a:outerShdw blurRad="38100" dist="38100" dir="2700000" algn="tl">
                    <a:srgbClr val="000000"/>
                  </a:outerShdw>
                </a:effectLst>
                <a:latin typeface="Arial Black" pitchFamily="28" charset="0"/>
              </a:defRPr>
            </a:lvl7pPr>
            <a:lvl8pPr marL="1371600" algn="l" defTabSz="896938" rtl="0" eaLnBrk="0" fontAlgn="base" hangingPunct="0">
              <a:spcBef>
                <a:spcPct val="0"/>
              </a:spcBef>
              <a:spcAft>
                <a:spcPct val="0"/>
              </a:spcAft>
              <a:defRPr sz="3000">
                <a:solidFill>
                  <a:srgbClr val="00B0EB"/>
                </a:solidFill>
                <a:effectLst>
                  <a:outerShdw blurRad="38100" dist="38100" dir="2700000" algn="tl">
                    <a:srgbClr val="000000"/>
                  </a:outerShdw>
                </a:effectLst>
                <a:latin typeface="Arial Black" pitchFamily="28" charset="0"/>
              </a:defRPr>
            </a:lvl8pPr>
            <a:lvl9pPr marL="1828800" algn="l" defTabSz="896938" rtl="0" eaLnBrk="0" fontAlgn="base" hangingPunct="0">
              <a:spcBef>
                <a:spcPct val="0"/>
              </a:spcBef>
              <a:spcAft>
                <a:spcPct val="0"/>
              </a:spcAft>
              <a:defRPr sz="3000">
                <a:solidFill>
                  <a:srgbClr val="00B0EB"/>
                </a:solidFill>
                <a:effectLst>
                  <a:outerShdw blurRad="38100" dist="38100" dir="2700000" algn="tl">
                    <a:srgbClr val="000000"/>
                  </a:outerShdw>
                </a:effectLst>
                <a:latin typeface="Arial Black" pitchFamily="28" charset="0"/>
              </a:defRPr>
            </a:lvl9pPr>
          </a:lstStyle>
          <a:p>
            <a:pPr defTabSz="1195887">
              <a:lnSpc>
                <a:spcPct val="80000"/>
              </a:lnSpc>
              <a:defRPr/>
            </a:pPr>
            <a:r>
              <a:rPr lang="en-US" sz="5400" b="1" i="0" dirty="0">
                <a:solidFill>
                  <a:schemeClr val="bg1"/>
                </a:solidFill>
                <a:effectLst/>
                <a:latin typeface="open sans" panose="020B0606030504020204" pitchFamily="34" charset="0"/>
              </a:rPr>
              <a:t>TH15: Adding Graph Structures</a:t>
            </a:r>
          </a:p>
          <a:p>
            <a:pPr defTabSz="1195887">
              <a:lnSpc>
                <a:spcPct val="80000"/>
              </a:lnSpc>
              <a:defRPr/>
            </a:pPr>
            <a:r>
              <a:rPr lang="en-US" sz="5400" b="1" i="0" dirty="0">
                <a:solidFill>
                  <a:schemeClr val="bg1"/>
                </a:solidFill>
                <a:effectLst/>
                <a:latin typeface="open sans" panose="020B0606030504020204" pitchFamily="34" charset="0"/>
              </a:rPr>
              <a:t>to Your SQL Database</a:t>
            </a:r>
            <a:endParaRPr lang="en-US" sz="3200" b="1" dirty="0">
              <a:solidFill>
                <a:schemeClr val="bg1"/>
              </a:solidFill>
              <a:effectLst/>
              <a:latin typeface="Calibri"/>
            </a:endParaRPr>
          </a:p>
        </p:txBody>
      </p:sp>
    </p:spTree>
    <p:extLst>
      <p:ext uri="{BB962C8B-B14F-4D97-AF65-F5344CB8AC3E}">
        <p14:creationId xmlns:p14="http://schemas.microsoft.com/office/powerpoint/2010/main" val="1885383434"/>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9D968-68DE-8348-6708-16084275A9E1}"/>
              </a:ext>
            </a:extLst>
          </p:cNvPr>
          <p:cNvSpPr>
            <a:spLocks noGrp="1"/>
          </p:cNvSpPr>
          <p:nvPr>
            <p:ph type="title"/>
          </p:nvPr>
        </p:nvSpPr>
        <p:spPr/>
        <p:txBody>
          <a:bodyPr/>
          <a:lstStyle/>
          <a:p>
            <a:r>
              <a:rPr lang="en-US" dirty="0"/>
              <a:t>Nodes, Edges</a:t>
            </a:r>
            <a:r>
              <a:rPr lang="en-US" dirty="0">
                <a:solidFill>
                  <a:schemeClr val="bg1">
                    <a:lumMod val="75000"/>
                  </a:schemeClr>
                </a:solidFill>
              </a:rPr>
              <a:t>, and Properties</a:t>
            </a:r>
          </a:p>
        </p:txBody>
      </p:sp>
      <p:sp>
        <p:nvSpPr>
          <p:cNvPr id="4" name="Oval 3">
            <a:extLst>
              <a:ext uri="{FF2B5EF4-FFF2-40B4-BE49-F238E27FC236}">
                <a16:creationId xmlns:a16="http://schemas.microsoft.com/office/drawing/2014/main" id="{CD94A391-4966-5854-0DCC-F82FE68A8AD7}"/>
              </a:ext>
            </a:extLst>
          </p:cNvPr>
          <p:cNvSpPr/>
          <p:nvPr/>
        </p:nvSpPr>
        <p:spPr>
          <a:xfrm>
            <a:off x="1293540" y="2106862"/>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@way0utwest</a:t>
            </a:r>
          </a:p>
        </p:txBody>
      </p:sp>
      <p:sp>
        <p:nvSpPr>
          <p:cNvPr id="5" name="Oval 4">
            <a:extLst>
              <a:ext uri="{FF2B5EF4-FFF2-40B4-BE49-F238E27FC236}">
                <a16:creationId xmlns:a16="http://schemas.microsoft.com/office/drawing/2014/main" id="{F71B8F0C-B89B-B217-BEE1-59E5D630735A}"/>
              </a:ext>
            </a:extLst>
          </p:cNvPr>
          <p:cNvSpPr/>
          <p:nvPr/>
        </p:nvSpPr>
        <p:spPr>
          <a:xfrm>
            <a:off x="3393684" y="467522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@brianrandell</a:t>
            </a:r>
          </a:p>
        </p:txBody>
      </p:sp>
      <p:sp>
        <p:nvSpPr>
          <p:cNvPr id="6" name="Oval 5">
            <a:extLst>
              <a:ext uri="{FF2B5EF4-FFF2-40B4-BE49-F238E27FC236}">
                <a16:creationId xmlns:a16="http://schemas.microsoft.com/office/drawing/2014/main" id="{BB5B9A6F-EE8A-ADAD-6FB8-66684ED82EDF}"/>
              </a:ext>
            </a:extLst>
          </p:cNvPr>
          <p:cNvSpPr/>
          <p:nvPr/>
        </p:nvSpPr>
        <p:spPr>
          <a:xfrm>
            <a:off x="7597694" y="450795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@richcambell</a:t>
            </a:r>
          </a:p>
        </p:txBody>
      </p:sp>
      <p:sp>
        <p:nvSpPr>
          <p:cNvPr id="7" name="Oval 6">
            <a:extLst>
              <a:ext uri="{FF2B5EF4-FFF2-40B4-BE49-F238E27FC236}">
                <a16:creationId xmlns:a16="http://schemas.microsoft.com/office/drawing/2014/main" id="{4974D1E5-BEE6-6176-E0BB-432DE87C8025}"/>
              </a:ext>
            </a:extLst>
          </p:cNvPr>
          <p:cNvSpPr/>
          <p:nvPr/>
        </p:nvSpPr>
        <p:spPr>
          <a:xfrm>
            <a:off x="6182784" y="139118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@azuresql</a:t>
            </a:r>
          </a:p>
        </p:txBody>
      </p:sp>
      <p:sp>
        <p:nvSpPr>
          <p:cNvPr id="3" name="Arrow: Right 2">
            <a:extLst>
              <a:ext uri="{FF2B5EF4-FFF2-40B4-BE49-F238E27FC236}">
                <a16:creationId xmlns:a16="http://schemas.microsoft.com/office/drawing/2014/main" id="{E0E0072A-CE48-4EB1-8EAA-65C78DEE4299}"/>
              </a:ext>
            </a:extLst>
          </p:cNvPr>
          <p:cNvSpPr/>
          <p:nvPr/>
        </p:nvSpPr>
        <p:spPr>
          <a:xfrm rot="2759644">
            <a:off x="2550722" y="4252669"/>
            <a:ext cx="1349776" cy="510573"/>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8" name="Arrow: Right 7">
            <a:extLst>
              <a:ext uri="{FF2B5EF4-FFF2-40B4-BE49-F238E27FC236}">
                <a16:creationId xmlns:a16="http://schemas.microsoft.com/office/drawing/2014/main" id="{38229F66-6FB2-13C8-A2B1-0D6B2AAB2445}"/>
              </a:ext>
            </a:extLst>
          </p:cNvPr>
          <p:cNvSpPr/>
          <p:nvPr/>
        </p:nvSpPr>
        <p:spPr>
          <a:xfrm rot="19010311">
            <a:off x="4578913" y="3668011"/>
            <a:ext cx="2250395" cy="481270"/>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9" name="Arrow: Right 8">
            <a:extLst>
              <a:ext uri="{FF2B5EF4-FFF2-40B4-BE49-F238E27FC236}">
                <a16:creationId xmlns:a16="http://schemas.microsoft.com/office/drawing/2014/main" id="{4CD9D1D5-7E89-805B-4BE2-2CDDB649D7DB}"/>
              </a:ext>
            </a:extLst>
          </p:cNvPr>
          <p:cNvSpPr/>
          <p:nvPr/>
        </p:nvSpPr>
        <p:spPr>
          <a:xfrm flipH="1">
            <a:off x="5704110" y="5303351"/>
            <a:ext cx="1785583" cy="326928"/>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0" name="Arrow: Right 9">
            <a:extLst>
              <a:ext uri="{FF2B5EF4-FFF2-40B4-BE49-F238E27FC236}">
                <a16:creationId xmlns:a16="http://schemas.microsoft.com/office/drawing/2014/main" id="{FCC4AF7E-080E-C849-ACD5-7C2856709A0F}"/>
              </a:ext>
            </a:extLst>
          </p:cNvPr>
          <p:cNvSpPr/>
          <p:nvPr/>
        </p:nvSpPr>
        <p:spPr>
          <a:xfrm rot="2804533" flipH="1">
            <a:off x="2877700" y="4003764"/>
            <a:ext cx="1349776" cy="510573"/>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1" name="Arrow: Right 10">
            <a:extLst>
              <a:ext uri="{FF2B5EF4-FFF2-40B4-BE49-F238E27FC236}">
                <a16:creationId xmlns:a16="http://schemas.microsoft.com/office/drawing/2014/main" id="{5092DFDA-3CFC-A39A-C69D-AC6355E4063F}"/>
              </a:ext>
            </a:extLst>
          </p:cNvPr>
          <p:cNvSpPr/>
          <p:nvPr/>
        </p:nvSpPr>
        <p:spPr>
          <a:xfrm rot="20829092">
            <a:off x="3555561" y="2328814"/>
            <a:ext cx="2594376" cy="587539"/>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2" name="Arrow: Right 11">
            <a:extLst>
              <a:ext uri="{FF2B5EF4-FFF2-40B4-BE49-F238E27FC236}">
                <a16:creationId xmlns:a16="http://schemas.microsoft.com/office/drawing/2014/main" id="{FEBEC2B9-A87B-5732-3C25-860260799072}"/>
              </a:ext>
            </a:extLst>
          </p:cNvPr>
          <p:cNvSpPr/>
          <p:nvPr/>
        </p:nvSpPr>
        <p:spPr>
          <a:xfrm>
            <a:off x="5754232" y="5667684"/>
            <a:ext cx="1785583" cy="326928"/>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3" name="Arrow: Right 12">
            <a:extLst>
              <a:ext uri="{FF2B5EF4-FFF2-40B4-BE49-F238E27FC236}">
                <a16:creationId xmlns:a16="http://schemas.microsoft.com/office/drawing/2014/main" id="{47FC0423-DF8C-17F3-3A4C-A53AD061EF3E}"/>
              </a:ext>
            </a:extLst>
          </p:cNvPr>
          <p:cNvSpPr/>
          <p:nvPr/>
        </p:nvSpPr>
        <p:spPr>
          <a:xfrm rot="2984591">
            <a:off x="1942903" y="4459376"/>
            <a:ext cx="1764624" cy="522269"/>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Sent DM To</a:t>
            </a:r>
          </a:p>
        </p:txBody>
      </p:sp>
    </p:spTree>
    <p:extLst>
      <p:ext uri="{BB962C8B-B14F-4D97-AF65-F5344CB8AC3E}">
        <p14:creationId xmlns:p14="http://schemas.microsoft.com/office/powerpoint/2010/main" val="4031104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9D968-68DE-8348-6708-16084275A9E1}"/>
              </a:ext>
            </a:extLst>
          </p:cNvPr>
          <p:cNvSpPr>
            <a:spLocks noGrp="1"/>
          </p:cNvSpPr>
          <p:nvPr>
            <p:ph type="title"/>
          </p:nvPr>
        </p:nvSpPr>
        <p:spPr/>
        <p:txBody>
          <a:bodyPr/>
          <a:lstStyle/>
          <a:p>
            <a:r>
              <a:rPr lang="en-US" dirty="0"/>
              <a:t>Nodes, Edges, and Properties</a:t>
            </a:r>
          </a:p>
        </p:txBody>
      </p:sp>
      <p:sp>
        <p:nvSpPr>
          <p:cNvPr id="4" name="Oval 3">
            <a:extLst>
              <a:ext uri="{FF2B5EF4-FFF2-40B4-BE49-F238E27FC236}">
                <a16:creationId xmlns:a16="http://schemas.microsoft.com/office/drawing/2014/main" id="{CD94A391-4966-5854-0DCC-F82FE68A8AD7}"/>
              </a:ext>
            </a:extLst>
          </p:cNvPr>
          <p:cNvSpPr/>
          <p:nvPr/>
        </p:nvSpPr>
        <p:spPr>
          <a:xfrm>
            <a:off x="1293540" y="2106862"/>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@way0utwest</a:t>
            </a:r>
          </a:p>
        </p:txBody>
      </p:sp>
      <p:sp>
        <p:nvSpPr>
          <p:cNvPr id="5" name="Oval 4">
            <a:extLst>
              <a:ext uri="{FF2B5EF4-FFF2-40B4-BE49-F238E27FC236}">
                <a16:creationId xmlns:a16="http://schemas.microsoft.com/office/drawing/2014/main" id="{F71B8F0C-B89B-B217-BEE1-59E5D630735A}"/>
              </a:ext>
            </a:extLst>
          </p:cNvPr>
          <p:cNvSpPr/>
          <p:nvPr/>
        </p:nvSpPr>
        <p:spPr>
          <a:xfrm>
            <a:off x="3393684" y="467522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@brianrandell</a:t>
            </a:r>
          </a:p>
        </p:txBody>
      </p:sp>
      <p:sp>
        <p:nvSpPr>
          <p:cNvPr id="6" name="Oval 5">
            <a:extLst>
              <a:ext uri="{FF2B5EF4-FFF2-40B4-BE49-F238E27FC236}">
                <a16:creationId xmlns:a16="http://schemas.microsoft.com/office/drawing/2014/main" id="{BB5B9A6F-EE8A-ADAD-6FB8-66684ED82EDF}"/>
              </a:ext>
            </a:extLst>
          </p:cNvPr>
          <p:cNvSpPr/>
          <p:nvPr/>
        </p:nvSpPr>
        <p:spPr>
          <a:xfrm>
            <a:off x="7597694" y="450795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@richcambell</a:t>
            </a:r>
          </a:p>
        </p:txBody>
      </p:sp>
      <p:sp>
        <p:nvSpPr>
          <p:cNvPr id="7" name="Oval 6">
            <a:extLst>
              <a:ext uri="{FF2B5EF4-FFF2-40B4-BE49-F238E27FC236}">
                <a16:creationId xmlns:a16="http://schemas.microsoft.com/office/drawing/2014/main" id="{4974D1E5-BEE6-6176-E0BB-432DE87C8025}"/>
              </a:ext>
            </a:extLst>
          </p:cNvPr>
          <p:cNvSpPr/>
          <p:nvPr/>
        </p:nvSpPr>
        <p:spPr>
          <a:xfrm>
            <a:off x="6182784" y="1391185"/>
            <a:ext cx="2252547" cy="1984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@azuresql</a:t>
            </a:r>
          </a:p>
        </p:txBody>
      </p:sp>
      <p:sp>
        <p:nvSpPr>
          <p:cNvPr id="3" name="Arrow: Right 2">
            <a:extLst>
              <a:ext uri="{FF2B5EF4-FFF2-40B4-BE49-F238E27FC236}">
                <a16:creationId xmlns:a16="http://schemas.microsoft.com/office/drawing/2014/main" id="{E0E0072A-CE48-4EB1-8EAA-65C78DEE4299}"/>
              </a:ext>
            </a:extLst>
          </p:cNvPr>
          <p:cNvSpPr/>
          <p:nvPr/>
        </p:nvSpPr>
        <p:spPr>
          <a:xfrm rot="2759644">
            <a:off x="2550722" y="4252669"/>
            <a:ext cx="1349776" cy="510573"/>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8" name="Arrow: Right 7">
            <a:extLst>
              <a:ext uri="{FF2B5EF4-FFF2-40B4-BE49-F238E27FC236}">
                <a16:creationId xmlns:a16="http://schemas.microsoft.com/office/drawing/2014/main" id="{38229F66-6FB2-13C8-A2B1-0D6B2AAB2445}"/>
              </a:ext>
            </a:extLst>
          </p:cNvPr>
          <p:cNvSpPr/>
          <p:nvPr/>
        </p:nvSpPr>
        <p:spPr>
          <a:xfrm rot="19010311">
            <a:off x="4578913" y="3668011"/>
            <a:ext cx="2250395" cy="481270"/>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9" name="Arrow: Right 8">
            <a:extLst>
              <a:ext uri="{FF2B5EF4-FFF2-40B4-BE49-F238E27FC236}">
                <a16:creationId xmlns:a16="http://schemas.microsoft.com/office/drawing/2014/main" id="{4CD9D1D5-7E89-805B-4BE2-2CDDB649D7DB}"/>
              </a:ext>
            </a:extLst>
          </p:cNvPr>
          <p:cNvSpPr/>
          <p:nvPr/>
        </p:nvSpPr>
        <p:spPr>
          <a:xfrm flipH="1">
            <a:off x="5704110" y="5303351"/>
            <a:ext cx="1785583" cy="326928"/>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0" name="Arrow: Right 9">
            <a:extLst>
              <a:ext uri="{FF2B5EF4-FFF2-40B4-BE49-F238E27FC236}">
                <a16:creationId xmlns:a16="http://schemas.microsoft.com/office/drawing/2014/main" id="{FCC4AF7E-080E-C849-ACD5-7C2856709A0F}"/>
              </a:ext>
            </a:extLst>
          </p:cNvPr>
          <p:cNvSpPr/>
          <p:nvPr/>
        </p:nvSpPr>
        <p:spPr>
          <a:xfrm rot="2804533" flipH="1">
            <a:off x="2877700" y="4003764"/>
            <a:ext cx="1349776" cy="510573"/>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1" name="Arrow: Right 10">
            <a:extLst>
              <a:ext uri="{FF2B5EF4-FFF2-40B4-BE49-F238E27FC236}">
                <a16:creationId xmlns:a16="http://schemas.microsoft.com/office/drawing/2014/main" id="{5092DFDA-3CFC-A39A-C69D-AC6355E4063F}"/>
              </a:ext>
            </a:extLst>
          </p:cNvPr>
          <p:cNvSpPr/>
          <p:nvPr/>
        </p:nvSpPr>
        <p:spPr>
          <a:xfrm rot="20829092">
            <a:off x="3555561" y="2328814"/>
            <a:ext cx="2594376" cy="587539"/>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2" name="Arrow: Right 11">
            <a:extLst>
              <a:ext uri="{FF2B5EF4-FFF2-40B4-BE49-F238E27FC236}">
                <a16:creationId xmlns:a16="http://schemas.microsoft.com/office/drawing/2014/main" id="{FEBEC2B9-A87B-5732-3C25-860260799072}"/>
              </a:ext>
            </a:extLst>
          </p:cNvPr>
          <p:cNvSpPr/>
          <p:nvPr/>
        </p:nvSpPr>
        <p:spPr>
          <a:xfrm>
            <a:off x="5754232" y="5667684"/>
            <a:ext cx="1785583" cy="326928"/>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Follows</a:t>
            </a:r>
          </a:p>
        </p:txBody>
      </p:sp>
      <p:sp>
        <p:nvSpPr>
          <p:cNvPr id="13" name="TextBox 12">
            <a:extLst>
              <a:ext uri="{FF2B5EF4-FFF2-40B4-BE49-F238E27FC236}">
                <a16:creationId xmlns:a16="http://schemas.microsoft.com/office/drawing/2014/main" id="{E86B4EA8-6C4A-4975-ADDD-9D4776633671}"/>
              </a:ext>
            </a:extLst>
          </p:cNvPr>
          <p:cNvSpPr txBox="1"/>
          <p:nvPr/>
        </p:nvSpPr>
        <p:spPr>
          <a:xfrm>
            <a:off x="119064" y="3592601"/>
            <a:ext cx="1667304" cy="1615827"/>
          </a:xfrm>
          <a:prstGeom prst="rect">
            <a:avLst/>
          </a:prstGeom>
          <a:noFill/>
          <a:ln>
            <a:solidFill>
              <a:schemeClr val="tx1"/>
            </a:solidFill>
          </a:ln>
        </p:spPr>
        <p:txBody>
          <a:bodyPr wrap="square" rtlCol="0">
            <a:spAutoFit/>
          </a:bodyPr>
          <a:lstStyle/>
          <a:p>
            <a:r>
              <a:rPr lang="en-US" sz="1100" b="0" i="0" dirty="0">
                <a:solidFill>
                  <a:srgbClr val="0F1419"/>
                </a:solidFill>
                <a:effectLst/>
                <a:latin typeface="TwitterChirp"/>
              </a:rPr>
              <a:t>Editor, </a:t>
            </a:r>
            <a:r>
              <a:rPr lang="en-US" sz="1100" b="0" i="0" u="none" strike="noStrike" dirty="0">
                <a:solidFill>
                  <a:srgbClr val="1D9BF0"/>
                </a:solidFill>
                <a:effectLst/>
                <a:latin typeface="inherit"/>
                <a:hlinkClick r:id="rId2"/>
              </a:rPr>
              <a:t>http://</a:t>
            </a:r>
            <a:r>
              <a:rPr lang="en-US" sz="1100" b="0" i="0" u="none" strike="noStrike" dirty="0">
                <a:solidFill>
                  <a:srgbClr val="1D9BF0"/>
                </a:solidFill>
                <a:effectLst/>
                <a:latin typeface="TwitterChirp"/>
                <a:hlinkClick r:id="rId2"/>
              </a:rPr>
              <a:t>SQLServerCentral.com</a:t>
            </a:r>
            <a:r>
              <a:rPr lang="en-US" sz="1100" b="0" i="0" dirty="0">
                <a:solidFill>
                  <a:srgbClr val="0F1419"/>
                </a:solidFill>
                <a:effectLst/>
                <a:latin typeface="TwitterChirp"/>
              </a:rPr>
              <a:t> and Advocate, Redgate Software. Data Platform MVP, he/him/his, husband, father, volleyball coach, and lover of Hawaiian shirts.</a:t>
            </a:r>
            <a:endParaRPr lang="en-US" sz="1100" dirty="0"/>
          </a:p>
        </p:txBody>
      </p:sp>
      <p:sp>
        <p:nvSpPr>
          <p:cNvPr id="14" name="TextBox 13">
            <a:extLst>
              <a:ext uri="{FF2B5EF4-FFF2-40B4-BE49-F238E27FC236}">
                <a16:creationId xmlns:a16="http://schemas.microsoft.com/office/drawing/2014/main" id="{C0CEFCFD-399F-75E9-E01E-00D92B4F33C6}"/>
              </a:ext>
            </a:extLst>
          </p:cNvPr>
          <p:cNvSpPr txBox="1"/>
          <p:nvPr/>
        </p:nvSpPr>
        <p:spPr>
          <a:xfrm>
            <a:off x="2070527" y="5284849"/>
            <a:ext cx="1667304" cy="1446550"/>
          </a:xfrm>
          <a:prstGeom prst="rect">
            <a:avLst/>
          </a:prstGeom>
          <a:noFill/>
          <a:ln>
            <a:solidFill>
              <a:schemeClr val="tx1"/>
            </a:solidFill>
          </a:ln>
        </p:spPr>
        <p:txBody>
          <a:bodyPr wrap="square" rtlCol="0">
            <a:spAutoFit/>
          </a:bodyPr>
          <a:lstStyle/>
          <a:p>
            <a:r>
              <a:rPr lang="en-US" sz="1100" b="0" i="0" dirty="0">
                <a:solidFill>
                  <a:srgbClr val="0F1419"/>
                </a:solidFill>
                <a:effectLst/>
                <a:latin typeface="TwitterChirp"/>
              </a:rPr>
              <a:t>Husband for 26 yrs. Dad of 2. Son. Brother. Developer. Product Marketing Director for GitHub. MSFT MVP. Writer. Love fast cars &amp; hard rocking music. ///M Power.</a:t>
            </a:r>
            <a:endParaRPr lang="en-US" sz="1100" dirty="0"/>
          </a:p>
        </p:txBody>
      </p:sp>
      <p:sp>
        <p:nvSpPr>
          <p:cNvPr id="15" name="TextBox 14">
            <a:extLst>
              <a:ext uri="{FF2B5EF4-FFF2-40B4-BE49-F238E27FC236}">
                <a16:creationId xmlns:a16="http://schemas.microsoft.com/office/drawing/2014/main" id="{04EFC738-6CA7-29FF-4294-04B2FC6D6D1D}"/>
              </a:ext>
            </a:extLst>
          </p:cNvPr>
          <p:cNvSpPr txBox="1"/>
          <p:nvPr/>
        </p:nvSpPr>
        <p:spPr>
          <a:xfrm>
            <a:off x="8345051" y="1699785"/>
            <a:ext cx="1667304" cy="261610"/>
          </a:xfrm>
          <a:prstGeom prst="rect">
            <a:avLst/>
          </a:prstGeom>
          <a:noFill/>
          <a:ln>
            <a:solidFill>
              <a:schemeClr val="tx1"/>
            </a:solidFill>
          </a:ln>
        </p:spPr>
        <p:txBody>
          <a:bodyPr wrap="square" rtlCol="0">
            <a:spAutoFit/>
          </a:bodyPr>
          <a:lstStyle/>
          <a:p>
            <a:r>
              <a:rPr lang="en-US" sz="1100" b="0" i="0" dirty="0">
                <a:solidFill>
                  <a:srgbClr val="536471"/>
                </a:solidFill>
                <a:effectLst/>
                <a:latin typeface="TwitterChirp"/>
              </a:rPr>
              <a:t>Redmond, WA</a:t>
            </a:r>
          </a:p>
        </p:txBody>
      </p:sp>
      <p:sp>
        <p:nvSpPr>
          <p:cNvPr id="16" name="TextBox 15">
            <a:extLst>
              <a:ext uri="{FF2B5EF4-FFF2-40B4-BE49-F238E27FC236}">
                <a16:creationId xmlns:a16="http://schemas.microsoft.com/office/drawing/2014/main" id="{AC76ADB3-EAC9-C186-2646-18A86705C494}"/>
              </a:ext>
            </a:extLst>
          </p:cNvPr>
          <p:cNvSpPr txBox="1"/>
          <p:nvPr/>
        </p:nvSpPr>
        <p:spPr>
          <a:xfrm>
            <a:off x="8435331" y="2210757"/>
            <a:ext cx="1667304" cy="430887"/>
          </a:xfrm>
          <a:prstGeom prst="rect">
            <a:avLst/>
          </a:prstGeom>
          <a:noFill/>
          <a:ln>
            <a:solidFill>
              <a:schemeClr val="tx1"/>
            </a:solidFill>
          </a:ln>
        </p:spPr>
        <p:txBody>
          <a:bodyPr wrap="square" rtlCol="0">
            <a:spAutoFit/>
          </a:bodyPr>
          <a:lstStyle/>
          <a:p>
            <a:r>
              <a:rPr lang="en-US" sz="1100" b="0" i="0" u="none" strike="noStrike" dirty="0">
                <a:solidFill>
                  <a:srgbClr val="1D9BF0"/>
                </a:solidFill>
                <a:effectLst/>
                <a:latin typeface="TwitterChirp"/>
                <a:hlinkClick r:id="rId3"/>
              </a:rPr>
              <a:t>azure.microsoft.com/</a:t>
            </a:r>
            <a:r>
              <a:rPr lang="en-US" sz="1100" b="0" i="0" u="none" strike="noStrike" dirty="0" err="1">
                <a:solidFill>
                  <a:srgbClr val="1D9BF0"/>
                </a:solidFill>
                <a:effectLst/>
                <a:latin typeface="TwitterChirp"/>
                <a:hlinkClick r:id="rId3"/>
              </a:rPr>
              <a:t>en</a:t>
            </a:r>
            <a:r>
              <a:rPr lang="en-US" sz="1100" b="0" i="0" u="none" strike="noStrike" dirty="0">
                <a:solidFill>
                  <a:srgbClr val="1D9BF0"/>
                </a:solidFill>
                <a:effectLst/>
                <a:latin typeface="TwitterChirp"/>
                <a:hlinkClick r:id="rId3"/>
              </a:rPr>
              <a:t>-us/services…</a:t>
            </a:r>
            <a:endParaRPr lang="en-US" sz="1100" dirty="0"/>
          </a:p>
        </p:txBody>
      </p:sp>
      <p:sp>
        <p:nvSpPr>
          <p:cNvPr id="17" name="TextBox 16">
            <a:extLst>
              <a:ext uri="{FF2B5EF4-FFF2-40B4-BE49-F238E27FC236}">
                <a16:creationId xmlns:a16="http://schemas.microsoft.com/office/drawing/2014/main" id="{7F24BCAC-5B4D-4911-DEC3-3338680888B3}"/>
              </a:ext>
            </a:extLst>
          </p:cNvPr>
          <p:cNvSpPr txBox="1"/>
          <p:nvPr/>
        </p:nvSpPr>
        <p:spPr>
          <a:xfrm>
            <a:off x="9958242" y="5406074"/>
            <a:ext cx="1667304" cy="261610"/>
          </a:xfrm>
          <a:prstGeom prst="rect">
            <a:avLst/>
          </a:prstGeom>
          <a:noFill/>
          <a:ln>
            <a:solidFill>
              <a:schemeClr val="tx1"/>
            </a:solidFill>
          </a:ln>
        </p:spPr>
        <p:txBody>
          <a:bodyPr wrap="square" rtlCol="0">
            <a:spAutoFit/>
          </a:bodyPr>
          <a:lstStyle/>
          <a:p>
            <a:r>
              <a:rPr lang="en-US" sz="1100" b="0" i="0" dirty="0">
                <a:solidFill>
                  <a:srgbClr val="536471"/>
                </a:solidFill>
                <a:effectLst/>
                <a:latin typeface="TwitterChirp"/>
              </a:rPr>
              <a:t>Joined May 2008</a:t>
            </a:r>
          </a:p>
        </p:txBody>
      </p:sp>
    </p:spTree>
    <p:extLst>
      <p:ext uri="{BB962C8B-B14F-4D97-AF65-F5344CB8AC3E}">
        <p14:creationId xmlns:p14="http://schemas.microsoft.com/office/powerpoint/2010/main" val="10425457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 Data Modeling</a:t>
            </a:r>
          </a:p>
        </p:txBody>
      </p:sp>
      <p:sp>
        <p:nvSpPr>
          <p:cNvPr id="3" name="Content Placeholder 2"/>
          <p:cNvSpPr>
            <a:spLocks noGrp="1"/>
          </p:cNvSpPr>
          <p:nvPr>
            <p:ph idx="1"/>
          </p:nvPr>
        </p:nvSpPr>
        <p:spPr/>
        <p:txBody>
          <a:bodyPr>
            <a:normAutofit/>
          </a:bodyPr>
          <a:lstStyle/>
          <a:p>
            <a:r>
              <a:rPr lang="en-US" dirty="0"/>
              <a:t>Modeling is important in graph databases, just as in RDBMS</a:t>
            </a:r>
          </a:p>
          <a:p>
            <a:r>
              <a:rPr lang="en-US" dirty="0"/>
              <a:t>The “relationships” are similar to FKs and connect data</a:t>
            </a:r>
          </a:p>
          <a:p>
            <a:r>
              <a:rPr lang="en-US" dirty="0"/>
              <a:t>The approach is a bit different</a:t>
            </a:r>
          </a:p>
          <a:p>
            <a:r>
              <a:rPr lang="en-US" dirty="0"/>
              <a:t>In a RDBMS, we look at the entity and its structure relating to data duplication.</a:t>
            </a:r>
          </a:p>
          <a:p>
            <a:r>
              <a:rPr lang="en-US" dirty="0"/>
              <a:t>In a graph database, we care more about query patterns</a:t>
            </a:r>
          </a:p>
          <a:p>
            <a:endParaRPr lang="en-US" dirty="0"/>
          </a:p>
        </p:txBody>
      </p:sp>
    </p:spTree>
    <p:extLst>
      <p:ext uri="{BB962C8B-B14F-4D97-AF65-F5344CB8AC3E}">
        <p14:creationId xmlns:p14="http://schemas.microsoft.com/office/powerpoint/2010/main" val="2175922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EB120-9184-494F-AF59-A1ED45A1C609}"/>
              </a:ext>
            </a:extLst>
          </p:cNvPr>
          <p:cNvSpPr>
            <a:spLocks noGrp="1"/>
          </p:cNvSpPr>
          <p:nvPr>
            <p:ph type="title"/>
          </p:nvPr>
        </p:nvSpPr>
        <p:spPr/>
        <p:txBody>
          <a:bodyPr/>
          <a:lstStyle/>
          <a:p>
            <a:r>
              <a:rPr lang="en-US" dirty="0"/>
              <a:t>Northwind ER Diagram</a:t>
            </a:r>
          </a:p>
        </p:txBody>
      </p:sp>
      <p:pic>
        <p:nvPicPr>
          <p:cNvPr id="5" name="Content Placeholder 4" descr="Diagram&#10;&#10;Description automatically generated">
            <a:extLst>
              <a:ext uri="{FF2B5EF4-FFF2-40B4-BE49-F238E27FC236}">
                <a16:creationId xmlns:a16="http://schemas.microsoft.com/office/drawing/2014/main" id="{356DE5A0-5A39-4F46-A7C4-C9E771421FC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94006" y="1825625"/>
            <a:ext cx="5203988" cy="4351338"/>
          </a:xfrm>
        </p:spPr>
      </p:pic>
    </p:spTree>
    <p:extLst>
      <p:ext uri="{BB962C8B-B14F-4D97-AF65-F5344CB8AC3E}">
        <p14:creationId xmlns:p14="http://schemas.microsoft.com/office/powerpoint/2010/main" val="14460654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3DA87-177D-4823-8FBD-F7FCAC169EF7}"/>
              </a:ext>
            </a:extLst>
          </p:cNvPr>
          <p:cNvSpPr>
            <a:spLocks noGrp="1"/>
          </p:cNvSpPr>
          <p:nvPr>
            <p:ph type="title"/>
          </p:nvPr>
        </p:nvSpPr>
        <p:spPr/>
        <p:txBody>
          <a:bodyPr/>
          <a:lstStyle/>
          <a:p>
            <a:r>
              <a:rPr lang="en-US" dirty="0"/>
              <a:t>Northwind in Graph Modeling</a:t>
            </a:r>
          </a:p>
        </p:txBody>
      </p:sp>
      <p:pic>
        <p:nvPicPr>
          <p:cNvPr id="9" name="Content Placeholder 8" descr="Diagram&#10;&#10;Description automatically generated">
            <a:extLst>
              <a:ext uri="{FF2B5EF4-FFF2-40B4-BE49-F238E27FC236}">
                <a16:creationId xmlns:a16="http://schemas.microsoft.com/office/drawing/2014/main" id="{EC34F770-C736-40D0-BCDC-BFC117B5779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62584" y="1825625"/>
            <a:ext cx="6666831" cy="4351338"/>
          </a:xfrm>
        </p:spPr>
      </p:pic>
    </p:spTree>
    <p:extLst>
      <p:ext uri="{BB962C8B-B14F-4D97-AF65-F5344CB8AC3E}">
        <p14:creationId xmlns:p14="http://schemas.microsoft.com/office/powerpoint/2010/main" val="17673012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EA6A4-50FE-4A93-9874-87BF2E1921FD}"/>
              </a:ext>
            </a:extLst>
          </p:cNvPr>
          <p:cNvSpPr>
            <a:spLocks noGrp="1"/>
          </p:cNvSpPr>
          <p:nvPr>
            <p:ph type="title"/>
          </p:nvPr>
        </p:nvSpPr>
        <p:spPr/>
        <p:txBody>
          <a:bodyPr/>
          <a:lstStyle/>
          <a:p>
            <a:r>
              <a:rPr lang="en-US" dirty="0"/>
              <a:t>Modeling Example</a:t>
            </a:r>
          </a:p>
        </p:txBody>
      </p:sp>
      <p:sp>
        <p:nvSpPr>
          <p:cNvPr id="3" name="Content Placeholder 2">
            <a:extLst>
              <a:ext uri="{FF2B5EF4-FFF2-40B4-BE49-F238E27FC236}">
                <a16:creationId xmlns:a16="http://schemas.microsoft.com/office/drawing/2014/main" id="{7B7AA8A2-5C14-4687-BDB6-FCB75DD2D3FA}"/>
              </a:ext>
            </a:extLst>
          </p:cNvPr>
          <p:cNvSpPr>
            <a:spLocks noGrp="1"/>
          </p:cNvSpPr>
          <p:nvPr>
            <p:ph idx="1"/>
          </p:nvPr>
        </p:nvSpPr>
        <p:spPr/>
        <p:txBody>
          <a:bodyPr/>
          <a:lstStyle/>
          <a:p>
            <a:r>
              <a:rPr lang="en-US" sz="3200" dirty="0"/>
              <a:t>Start by thinking of the queries we need</a:t>
            </a:r>
          </a:p>
          <a:p>
            <a:r>
              <a:rPr lang="en-US" sz="3200" dirty="0"/>
              <a:t>In a graph </a:t>
            </a:r>
            <a:r>
              <a:rPr lang="en-US" sz="3200" dirty="0" err="1"/>
              <a:t>db</a:t>
            </a:r>
            <a:r>
              <a:rPr lang="en-US" sz="3200" dirty="0"/>
              <a:t>, usually we write queries like:</a:t>
            </a:r>
          </a:p>
          <a:p>
            <a:pPr lvl="1"/>
            <a:r>
              <a:rPr lang="en-US" dirty="0"/>
              <a:t>What ingredients are used in a recipe?</a:t>
            </a:r>
          </a:p>
          <a:p>
            <a:pPr lvl="1"/>
            <a:r>
              <a:rPr lang="en-US" dirty="0"/>
              <a:t>What person acted in a movie?</a:t>
            </a:r>
          </a:p>
          <a:p>
            <a:r>
              <a:rPr lang="en-US" sz="3200" dirty="0"/>
              <a:t>Example</a:t>
            </a:r>
          </a:p>
          <a:p>
            <a:pPr lvl="1"/>
            <a:r>
              <a:rPr lang="en-US" dirty="0"/>
              <a:t>Adding an org chart to Northwind for employees</a:t>
            </a:r>
          </a:p>
          <a:p>
            <a:pPr lvl="1"/>
            <a:r>
              <a:rPr lang="en-US" dirty="0"/>
              <a:t>We want to know who works for whom</a:t>
            </a:r>
          </a:p>
          <a:p>
            <a:pPr lvl="1"/>
            <a:r>
              <a:rPr lang="en-US" dirty="0"/>
              <a:t>We want to know who works with whom</a:t>
            </a:r>
          </a:p>
        </p:txBody>
      </p:sp>
    </p:spTree>
    <p:extLst>
      <p:ext uri="{BB962C8B-B14F-4D97-AF65-F5344CB8AC3E}">
        <p14:creationId xmlns:p14="http://schemas.microsoft.com/office/powerpoint/2010/main" val="84504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EA6A4-50FE-4A93-9874-87BF2E1921FD}"/>
              </a:ext>
            </a:extLst>
          </p:cNvPr>
          <p:cNvSpPr>
            <a:spLocks noGrp="1"/>
          </p:cNvSpPr>
          <p:nvPr>
            <p:ph type="title"/>
          </p:nvPr>
        </p:nvSpPr>
        <p:spPr/>
        <p:txBody>
          <a:bodyPr/>
          <a:lstStyle/>
          <a:p>
            <a:r>
              <a:rPr lang="en-US" dirty="0"/>
              <a:t>Modeling Example - Nodes</a:t>
            </a:r>
          </a:p>
        </p:txBody>
      </p:sp>
      <p:sp>
        <p:nvSpPr>
          <p:cNvPr id="3" name="Content Placeholder 2">
            <a:extLst>
              <a:ext uri="{FF2B5EF4-FFF2-40B4-BE49-F238E27FC236}">
                <a16:creationId xmlns:a16="http://schemas.microsoft.com/office/drawing/2014/main" id="{7B7AA8A2-5C14-4687-BDB6-FCB75DD2D3FA}"/>
              </a:ext>
            </a:extLst>
          </p:cNvPr>
          <p:cNvSpPr>
            <a:spLocks noGrp="1"/>
          </p:cNvSpPr>
          <p:nvPr>
            <p:ph idx="1"/>
          </p:nvPr>
        </p:nvSpPr>
        <p:spPr/>
        <p:txBody>
          <a:bodyPr/>
          <a:lstStyle/>
          <a:p>
            <a:r>
              <a:rPr lang="en-US" sz="2800" dirty="0"/>
              <a:t>Finding the nodes is looking for nouns</a:t>
            </a:r>
          </a:p>
          <a:p>
            <a:r>
              <a:rPr lang="en-US" sz="2800" dirty="0"/>
              <a:t>In a graph </a:t>
            </a:r>
            <a:r>
              <a:rPr lang="en-US" sz="2800" dirty="0" err="1"/>
              <a:t>db</a:t>
            </a:r>
            <a:r>
              <a:rPr lang="en-US" sz="2800" dirty="0"/>
              <a:t>, usually we write queries like:</a:t>
            </a:r>
          </a:p>
          <a:p>
            <a:pPr lvl="1"/>
            <a:r>
              <a:rPr lang="en-US" dirty="0"/>
              <a:t>What </a:t>
            </a:r>
            <a:r>
              <a:rPr lang="en-US" dirty="0">
                <a:solidFill>
                  <a:srgbClr val="FF0000"/>
                </a:solidFill>
              </a:rPr>
              <a:t>ingredients</a:t>
            </a:r>
            <a:r>
              <a:rPr lang="en-US" dirty="0"/>
              <a:t> are used in a </a:t>
            </a:r>
            <a:r>
              <a:rPr lang="en-US" dirty="0">
                <a:solidFill>
                  <a:srgbClr val="FF0000"/>
                </a:solidFill>
              </a:rPr>
              <a:t>recipe</a:t>
            </a:r>
            <a:r>
              <a:rPr lang="en-US" dirty="0"/>
              <a:t>?</a:t>
            </a:r>
          </a:p>
          <a:p>
            <a:pPr lvl="1"/>
            <a:r>
              <a:rPr lang="en-US" dirty="0"/>
              <a:t>What </a:t>
            </a:r>
            <a:r>
              <a:rPr lang="en-US" dirty="0">
                <a:solidFill>
                  <a:srgbClr val="FF0000"/>
                </a:solidFill>
              </a:rPr>
              <a:t>person</a:t>
            </a:r>
            <a:r>
              <a:rPr lang="en-US" dirty="0"/>
              <a:t> acted in a </a:t>
            </a:r>
            <a:r>
              <a:rPr lang="en-US" dirty="0">
                <a:solidFill>
                  <a:srgbClr val="FF0000"/>
                </a:solidFill>
              </a:rPr>
              <a:t>movie</a:t>
            </a:r>
            <a:r>
              <a:rPr lang="en-US" dirty="0"/>
              <a:t>?</a:t>
            </a:r>
          </a:p>
          <a:p>
            <a:r>
              <a:rPr lang="en-US" dirty="0"/>
              <a:t>Example</a:t>
            </a:r>
          </a:p>
          <a:p>
            <a:pPr lvl="1"/>
            <a:r>
              <a:rPr lang="en-US" dirty="0"/>
              <a:t>Adding an org chart to Northwind for employees</a:t>
            </a:r>
          </a:p>
          <a:p>
            <a:pPr lvl="1"/>
            <a:r>
              <a:rPr lang="en-US" dirty="0"/>
              <a:t>We want to know </a:t>
            </a:r>
            <a:r>
              <a:rPr lang="en-US" dirty="0">
                <a:solidFill>
                  <a:srgbClr val="FF0000"/>
                </a:solidFill>
              </a:rPr>
              <a:t>who</a:t>
            </a:r>
            <a:r>
              <a:rPr lang="en-US" dirty="0"/>
              <a:t> works for </a:t>
            </a:r>
            <a:r>
              <a:rPr lang="en-US" dirty="0">
                <a:solidFill>
                  <a:srgbClr val="FF0000"/>
                </a:solidFill>
              </a:rPr>
              <a:t>whom</a:t>
            </a:r>
          </a:p>
          <a:p>
            <a:pPr lvl="1"/>
            <a:r>
              <a:rPr lang="en-US" dirty="0"/>
              <a:t>We want to know </a:t>
            </a:r>
            <a:r>
              <a:rPr lang="en-US" dirty="0">
                <a:solidFill>
                  <a:srgbClr val="FF0000"/>
                </a:solidFill>
              </a:rPr>
              <a:t>who</a:t>
            </a:r>
            <a:r>
              <a:rPr lang="en-US" dirty="0"/>
              <a:t> works with </a:t>
            </a:r>
            <a:r>
              <a:rPr lang="en-US" dirty="0">
                <a:solidFill>
                  <a:srgbClr val="FF0000"/>
                </a:solidFill>
              </a:rPr>
              <a:t>whom</a:t>
            </a:r>
          </a:p>
          <a:p>
            <a:r>
              <a:rPr lang="en-US" dirty="0"/>
              <a:t>These are our nodes</a:t>
            </a:r>
          </a:p>
        </p:txBody>
      </p:sp>
    </p:spTree>
    <p:extLst>
      <p:ext uri="{BB962C8B-B14F-4D97-AF65-F5344CB8AC3E}">
        <p14:creationId xmlns:p14="http://schemas.microsoft.com/office/powerpoint/2010/main" val="80784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EA6A4-50FE-4A93-9874-87BF2E1921FD}"/>
              </a:ext>
            </a:extLst>
          </p:cNvPr>
          <p:cNvSpPr>
            <a:spLocks noGrp="1"/>
          </p:cNvSpPr>
          <p:nvPr>
            <p:ph type="title"/>
          </p:nvPr>
        </p:nvSpPr>
        <p:spPr/>
        <p:txBody>
          <a:bodyPr/>
          <a:lstStyle/>
          <a:p>
            <a:r>
              <a:rPr lang="en-US" dirty="0"/>
              <a:t>Modeling Example - Edges</a:t>
            </a:r>
          </a:p>
        </p:txBody>
      </p:sp>
      <p:sp>
        <p:nvSpPr>
          <p:cNvPr id="3" name="Content Placeholder 2">
            <a:extLst>
              <a:ext uri="{FF2B5EF4-FFF2-40B4-BE49-F238E27FC236}">
                <a16:creationId xmlns:a16="http://schemas.microsoft.com/office/drawing/2014/main" id="{7B7AA8A2-5C14-4687-BDB6-FCB75DD2D3FA}"/>
              </a:ext>
            </a:extLst>
          </p:cNvPr>
          <p:cNvSpPr>
            <a:spLocks noGrp="1"/>
          </p:cNvSpPr>
          <p:nvPr>
            <p:ph idx="1"/>
          </p:nvPr>
        </p:nvSpPr>
        <p:spPr/>
        <p:txBody>
          <a:bodyPr/>
          <a:lstStyle/>
          <a:p>
            <a:r>
              <a:rPr lang="en-US" sz="2800" dirty="0"/>
              <a:t>Finding the edges is usually looking for verbs</a:t>
            </a:r>
          </a:p>
          <a:p>
            <a:r>
              <a:rPr lang="en-US" sz="2800" dirty="0"/>
              <a:t>In a graph </a:t>
            </a:r>
            <a:r>
              <a:rPr lang="en-US" sz="2800" dirty="0" err="1"/>
              <a:t>db</a:t>
            </a:r>
            <a:r>
              <a:rPr lang="en-US" sz="2800" dirty="0"/>
              <a:t>, usually we write queries like:</a:t>
            </a:r>
          </a:p>
          <a:p>
            <a:pPr lvl="1"/>
            <a:r>
              <a:rPr lang="en-US" dirty="0"/>
              <a:t>What </a:t>
            </a:r>
            <a:r>
              <a:rPr lang="en-US" dirty="0">
                <a:solidFill>
                  <a:srgbClr val="FF0000"/>
                </a:solidFill>
              </a:rPr>
              <a:t>ingredients</a:t>
            </a:r>
            <a:r>
              <a:rPr lang="en-US" dirty="0"/>
              <a:t> are </a:t>
            </a:r>
            <a:r>
              <a:rPr lang="en-US" dirty="0">
                <a:solidFill>
                  <a:schemeClr val="accent6">
                    <a:lumMod val="60000"/>
                    <a:lumOff val="40000"/>
                  </a:schemeClr>
                </a:solidFill>
              </a:rPr>
              <a:t>used</a:t>
            </a:r>
            <a:r>
              <a:rPr lang="en-US" dirty="0"/>
              <a:t> in a </a:t>
            </a:r>
            <a:r>
              <a:rPr lang="en-US" dirty="0">
                <a:solidFill>
                  <a:srgbClr val="FF0000"/>
                </a:solidFill>
              </a:rPr>
              <a:t>recipe</a:t>
            </a:r>
            <a:r>
              <a:rPr lang="en-US" dirty="0"/>
              <a:t>?</a:t>
            </a:r>
          </a:p>
          <a:p>
            <a:pPr lvl="1"/>
            <a:r>
              <a:rPr lang="en-US" dirty="0"/>
              <a:t>What </a:t>
            </a:r>
            <a:r>
              <a:rPr lang="en-US" dirty="0">
                <a:solidFill>
                  <a:srgbClr val="FF0000"/>
                </a:solidFill>
              </a:rPr>
              <a:t>person</a:t>
            </a:r>
            <a:r>
              <a:rPr lang="en-US" dirty="0"/>
              <a:t> </a:t>
            </a:r>
            <a:r>
              <a:rPr lang="en-US" dirty="0">
                <a:solidFill>
                  <a:schemeClr val="accent6">
                    <a:lumMod val="60000"/>
                    <a:lumOff val="40000"/>
                  </a:schemeClr>
                </a:solidFill>
              </a:rPr>
              <a:t>acted</a:t>
            </a:r>
            <a:r>
              <a:rPr lang="en-US" dirty="0"/>
              <a:t> in a </a:t>
            </a:r>
            <a:r>
              <a:rPr lang="en-US" dirty="0">
                <a:solidFill>
                  <a:srgbClr val="FF0000"/>
                </a:solidFill>
              </a:rPr>
              <a:t>movie</a:t>
            </a:r>
            <a:r>
              <a:rPr lang="en-US" dirty="0"/>
              <a:t>?</a:t>
            </a:r>
          </a:p>
          <a:p>
            <a:r>
              <a:rPr lang="en-US" dirty="0"/>
              <a:t>Example</a:t>
            </a:r>
          </a:p>
          <a:p>
            <a:pPr lvl="1"/>
            <a:r>
              <a:rPr lang="en-US" dirty="0"/>
              <a:t>Adding an org chart to Northwind for employees</a:t>
            </a:r>
          </a:p>
          <a:p>
            <a:pPr lvl="1"/>
            <a:r>
              <a:rPr lang="en-US" dirty="0"/>
              <a:t>We want to know </a:t>
            </a:r>
            <a:r>
              <a:rPr lang="en-US" dirty="0">
                <a:solidFill>
                  <a:srgbClr val="FF0000"/>
                </a:solidFill>
              </a:rPr>
              <a:t>who</a:t>
            </a:r>
            <a:r>
              <a:rPr lang="en-US" dirty="0"/>
              <a:t> </a:t>
            </a:r>
            <a:r>
              <a:rPr lang="en-US" dirty="0">
                <a:solidFill>
                  <a:schemeClr val="accent6">
                    <a:lumMod val="60000"/>
                    <a:lumOff val="40000"/>
                  </a:schemeClr>
                </a:solidFill>
              </a:rPr>
              <a:t>works for </a:t>
            </a:r>
            <a:r>
              <a:rPr lang="en-US" dirty="0">
                <a:solidFill>
                  <a:srgbClr val="FF0000"/>
                </a:solidFill>
              </a:rPr>
              <a:t>whom</a:t>
            </a:r>
            <a:r>
              <a:rPr lang="en-US" dirty="0"/>
              <a:t>?</a:t>
            </a:r>
          </a:p>
          <a:p>
            <a:pPr lvl="1"/>
            <a:r>
              <a:rPr lang="en-US" dirty="0"/>
              <a:t>We want to know </a:t>
            </a:r>
            <a:r>
              <a:rPr lang="en-US" dirty="0">
                <a:solidFill>
                  <a:srgbClr val="FF0000"/>
                </a:solidFill>
              </a:rPr>
              <a:t>who</a:t>
            </a:r>
            <a:r>
              <a:rPr lang="en-US" dirty="0"/>
              <a:t> </a:t>
            </a:r>
            <a:r>
              <a:rPr lang="en-US" dirty="0">
                <a:solidFill>
                  <a:schemeClr val="accent6">
                    <a:lumMod val="60000"/>
                    <a:lumOff val="40000"/>
                  </a:schemeClr>
                </a:solidFill>
              </a:rPr>
              <a:t>works with </a:t>
            </a:r>
            <a:r>
              <a:rPr lang="en-US" dirty="0">
                <a:solidFill>
                  <a:srgbClr val="FF0000"/>
                </a:solidFill>
              </a:rPr>
              <a:t>whom</a:t>
            </a:r>
            <a:r>
              <a:rPr lang="en-US" dirty="0"/>
              <a:t>?</a:t>
            </a:r>
          </a:p>
        </p:txBody>
      </p:sp>
    </p:spTree>
    <p:extLst>
      <p:ext uri="{BB962C8B-B14F-4D97-AF65-F5344CB8AC3E}">
        <p14:creationId xmlns:p14="http://schemas.microsoft.com/office/powerpoint/2010/main" val="18893686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2F17CB3-46AC-1CEF-F47F-E81CE0E9DEDA}"/>
              </a:ext>
            </a:extLst>
          </p:cNvPr>
          <p:cNvGrpSpPr/>
          <p:nvPr/>
        </p:nvGrpSpPr>
        <p:grpSpPr>
          <a:xfrm>
            <a:off x="2185855" y="3262446"/>
            <a:ext cx="2155372" cy="1436915"/>
            <a:chOff x="5107577" y="1606731"/>
            <a:chExt cx="2155372" cy="1436915"/>
          </a:xfrm>
        </p:grpSpPr>
        <p:sp>
          <p:nvSpPr>
            <p:cNvPr id="4" name="Rectangle 3">
              <a:extLst>
                <a:ext uri="{FF2B5EF4-FFF2-40B4-BE49-F238E27FC236}">
                  <a16:creationId xmlns:a16="http://schemas.microsoft.com/office/drawing/2014/main" id="{A74541E2-39D8-37DD-5459-5D58E605A3B7}"/>
                </a:ext>
              </a:extLst>
            </p:cNvPr>
            <p:cNvSpPr/>
            <p:nvPr/>
          </p:nvSpPr>
          <p:spPr>
            <a:xfrm>
              <a:off x="5120640" y="1606731"/>
              <a:ext cx="2142309" cy="14369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t>Employees</a:t>
              </a:r>
            </a:p>
          </p:txBody>
        </p:sp>
        <p:sp>
          <p:nvSpPr>
            <p:cNvPr id="5" name="Rectangle 4">
              <a:extLst>
                <a:ext uri="{FF2B5EF4-FFF2-40B4-BE49-F238E27FC236}">
                  <a16:creationId xmlns:a16="http://schemas.microsoft.com/office/drawing/2014/main" id="{92085137-174C-CF57-CF2A-740049406D36}"/>
                </a:ext>
              </a:extLst>
            </p:cNvPr>
            <p:cNvSpPr/>
            <p:nvPr/>
          </p:nvSpPr>
          <p:spPr>
            <a:xfrm>
              <a:off x="5107577" y="2024743"/>
              <a:ext cx="2142309" cy="10189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a:solidFill>
                    <a:schemeClr val="tx1"/>
                  </a:solidFill>
                </a:rPr>
                <a:t>EmployeeID</a:t>
              </a:r>
              <a:endParaRPr lang="en-US" dirty="0">
                <a:solidFill>
                  <a:schemeClr val="tx1"/>
                </a:solidFill>
              </a:endParaRPr>
            </a:p>
            <a:p>
              <a:r>
                <a:rPr lang="en-US" dirty="0">
                  <a:solidFill>
                    <a:schemeClr val="tx1"/>
                  </a:solidFill>
                </a:rPr>
                <a:t>Name</a:t>
              </a:r>
            </a:p>
            <a:p>
              <a:r>
                <a:rPr lang="en-US" dirty="0" err="1">
                  <a:solidFill>
                    <a:schemeClr val="tx1"/>
                  </a:solidFill>
                </a:rPr>
                <a:t>ReportsTo</a:t>
              </a:r>
              <a:endParaRPr lang="en-US" dirty="0">
                <a:solidFill>
                  <a:schemeClr val="tx1"/>
                </a:solidFill>
              </a:endParaRPr>
            </a:p>
          </p:txBody>
        </p:sp>
      </p:grpSp>
      <p:grpSp>
        <p:nvGrpSpPr>
          <p:cNvPr id="27" name="Group 26">
            <a:extLst>
              <a:ext uri="{FF2B5EF4-FFF2-40B4-BE49-F238E27FC236}">
                <a16:creationId xmlns:a16="http://schemas.microsoft.com/office/drawing/2014/main" id="{8869C221-5B4E-C3E2-EADB-A172500C2A20}"/>
              </a:ext>
            </a:extLst>
          </p:cNvPr>
          <p:cNvGrpSpPr/>
          <p:nvPr/>
        </p:nvGrpSpPr>
        <p:grpSpPr>
          <a:xfrm>
            <a:off x="4354290" y="3824868"/>
            <a:ext cx="1110344" cy="717741"/>
            <a:chOff x="6400800" y="3428999"/>
            <a:chExt cx="1110344" cy="463732"/>
          </a:xfrm>
        </p:grpSpPr>
        <p:cxnSp>
          <p:nvCxnSpPr>
            <p:cNvPr id="16" name="Straight Connector 15">
              <a:extLst>
                <a:ext uri="{FF2B5EF4-FFF2-40B4-BE49-F238E27FC236}">
                  <a16:creationId xmlns:a16="http://schemas.microsoft.com/office/drawing/2014/main" id="{1AAD4199-4C26-E2AD-4362-C02A7BE42987}"/>
                </a:ext>
              </a:extLst>
            </p:cNvPr>
            <p:cNvCxnSpPr>
              <a:cxnSpLocks/>
            </p:cNvCxnSpPr>
            <p:nvPr/>
          </p:nvCxnSpPr>
          <p:spPr>
            <a:xfrm>
              <a:off x="6400800" y="3892731"/>
              <a:ext cx="11103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78C16A75-58C7-69C1-882C-DC2B937B5513}"/>
                </a:ext>
              </a:extLst>
            </p:cNvPr>
            <p:cNvCxnSpPr/>
            <p:nvPr/>
          </p:nvCxnSpPr>
          <p:spPr>
            <a:xfrm rot="10800000">
              <a:off x="6400801" y="3428999"/>
              <a:ext cx="1110343" cy="463732"/>
            </a:xfrm>
            <a:prstGeom prst="bentConnector3">
              <a:avLst>
                <a:gd name="adj1" fmla="val 589"/>
              </a:avLst>
            </a:prstGeom>
            <a:ln>
              <a:tailEnd type="triangle" w="lg" len="lg"/>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7FB05C2C-4F10-38BA-8B48-8CCD36426FAF}"/>
              </a:ext>
            </a:extLst>
          </p:cNvPr>
          <p:cNvSpPr>
            <a:spLocks noGrp="1"/>
          </p:cNvSpPr>
          <p:nvPr>
            <p:ph type="title"/>
          </p:nvPr>
        </p:nvSpPr>
        <p:spPr/>
        <p:txBody>
          <a:bodyPr/>
          <a:lstStyle/>
          <a:p>
            <a:r>
              <a:rPr lang="en-US" dirty="0"/>
              <a:t>Current Northwind Structure - RDBMS</a:t>
            </a:r>
          </a:p>
        </p:txBody>
      </p:sp>
      <p:sp>
        <p:nvSpPr>
          <p:cNvPr id="7" name="TextBox 6">
            <a:extLst>
              <a:ext uri="{FF2B5EF4-FFF2-40B4-BE49-F238E27FC236}">
                <a16:creationId xmlns:a16="http://schemas.microsoft.com/office/drawing/2014/main" id="{FE5E174F-4AD7-A9CA-2266-0462D7ABAFED}"/>
              </a:ext>
            </a:extLst>
          </p:cNvPr>
          <p:cNvSpPr txBox="1"/>
          <p:nvPr/>
        </p:nvSpPr>
        <p:spPr>
          <a:xfrm>
            <a:off x="2308303" y="5405949"/>
            <a:ext cx="2375209" cy="646331"/>
          </a:xfrm>
          <a:prstGeom prst="rect">
            <a:avLst/>
          </a:prstGeom>
          <a:noFill/>
        </p:spPr>
        <p:txBody>
          <a:bodyPr wrap="square" rtlCol="0">
            <a:spAutoFit/>
          </a:bodyPr>
          <a:lstStyle/>
          <a:p>
            <a:r>
              <a:rPr lang="en-US" dirty="0"/>
              <a:t>This covers the who reports to whom</a:t>
            </a:r>
          </a:p>
        </p:txBody>
      </p:sp>
    </p:spTree>
    <p:extLst>
      <p:ext uri="{BB962C8B-B14F-4D97-AF65-F5344CB8AC3E}">
        <p14:creationId xmlns:p14="http://schemas.microsoft.com/office/powerpoint/2010/main" val="4652478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2F17CB3-46AC-1CEF-F47F-E81CE0E9DEDA}"/>
              </a:ext>
            </a:extLst>
          </p:cNvPr>
          <p:cNvGrpSpPr/>
          <p:nvPr/>
        </p:nvGrpSpPr>
        <p:grpSpPr>
          <a:xfrm>
            <a:off x="2185855" y="3262446"/>
            <a:ext cx="2155372" cy="1436915"/>
            <a:chOff x="5107577" y="1606731"/>
            <a:chExt cx="2155372" cy="1436915"/>
          </a:xfrm>
        </p:grpSpPr>
        <p:sp>
          <p:nvSpPr>
            <p:cNvPr id="4" name="Rectangle 3">
              <a:extLst>
                <a:ext uri="{FF2B5EF4-FFF2-40B4-BE49-F238E27FC236}">
                  <a16:creationId xmlns:a16="http://schemas.microsoft.com/office/drawing/2014/main" id="{A74541E2-39D8-37DD-5459-5D58E605A3B7}"/>
                </a:ext>
              </a:extLst>
            </p:cNvPr>
            <p:cNvSpPr/>
            <p:nvPr/>
          </p:nvSpPr>
          <p:spPr>
            <a:xfrm>
              <a:off x="5120640" y="1606731"/>
              <a:ext cx="2142309" cy="14369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t>Employees</a:t>
              </a:r>
            </a:p>
          </p:txBody>
        </p:sp>
        <p:sp>
          <p:nvSpPr>
            <p:cNvPr id="5" name="Rectangle 4">
              <a:extLst>
                <a:ext uri="{FF2B5EF4-FFF2-40B4-BE49-F238E27FC236}">
                  <a16:creationId xmlns:a16="http://schemas.microsoft.com/office/drawing/2014/main" id="{92085137-174C-CF57-CF2A-740049406D36}"/>
                </a:ext>
              </a:extLst>
            </p:cNvPr>
            <p:cNvSpPr/>
            <p:nvPr/>
          </p:nvSpPr>
          <p:spPr>
            <a:xfrm>
              <a:off x="5107577" y="2024743"/>
              <a:ext cx="2142309" cy="10189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a:solidFill>
                    <a:schemeClr val="tx1"/>
                  </a:solidFill>
                </a:rPr>
                <a:t>EmployeeID</a:t>
              </a:r>
              <a:endParaRPr lang="en-US" dirty="0">
                <a:solidFill>
                  <a:schemeClr val="tx1"/>
                </a:solidFill>
              </a:endParaRPr>
            </a:p>
            <a:p>
              <a:r>
                <a:rPr lang="en-US" dirty="0">
                  <a:solidFill>
                    <a:schemeClr val="tx1"/>
                  </a:solidFill>
                </a:rPr>
                <a:t>Name</a:t>
              </a:r>
            </a:p>
            <a:p>
              <a:r>
                <a:rPr lang="en-US" dirty="0" err="1">
                  <a:solidFill>
                    <a:schemeClr val="tx1"/>
                  </a:solidFill>
                </a:rPr>
                <a:t>ReportsTo</a:t>
              </a:r>
              <a:endParaRPr lang="en-US" dirty="0">
                <a:solidFill>
                  <a:schemeClr val="tx1"/>
                </a:solidFill>
              </a:endParaRPr>
            </a:p>
          </p:txBody>
        </p:sp>
      </p:grpSp>
      <p:grpSp>
        <p:nvGrpSpPr>
          <p:cNvPr id="27" name="Group 26">
            <a:extLst>
              <a:ext uri="{FF2B5EF4-FFF2-40B4-BE49-F238E27FC236}">
                <a16:creationId xmlns:a16="http://schemas.microsoft.com/office/drawing/2014/main" id="{8869C221-5B4E-C3E2-EADB-A172500C2A20}"/>
              </a:ext>
            </a:extLst>
          </p:cNvPr>
          <p:cNvGrpSpPr/>
          <p:nvPr/>
        </p:nvGrpSpPr>
        <p:grpSpPr>
          <a:xfrm>
            <a:off x="4354290" y="4078877"/>
            <a:ext cx="1110344" cy="463732"/>
            <a:chOff x="6400800" y="3428999"/>
            <a:chExt cx="1110344" cy="463732"/>
          </a:xfrm>
        </p:grpSpPr>
        <p:cxnSp>
          <p:nvCxnSpPr>
            <p:cNvPr id="16" name="Straight Connector 15">
              <a:extLst>
                <a:ext uri="{FF2B5EF4-FFF2-40B4-BE49-F238E27FC236}">
                  <a16:creationId xmlns:a16="http://schemas.microsoft.com/office/drawing/2014/main" id="{1AAD4199-4C26-E2AD-4362-C02A7BE42987}"/>
                </a:ext>
              </a:extLst>
            </p:cNvPr>
            <p:cNvCxnSpPr>
              <a:cxnSpLocks/>
            </p:cNvCxnSpPr>
            <p:nvPr/>
          </p:nvCxnSpPr>
          <p:spPr>
            <a:xfrm>
              <a:off x="6400800" y="3892731"/>
              <a:ext cx="11103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78C16A75-58C7-69C1-882C-DC2B937B5513}"/>
                </a:ext>
              </a:extLst>
            </p:cNvPr>
            <p:cNvCxnSpPr/>
            <p:nvPr/>
          </p:nvCxnSpPr>
          <p:spPr>
            <a:xfrm rot="10800000">
              <a:off x="6400801" y="3428999"/>
              <a:ext cx="1110343" cy="463732"/>
            </a:xfrm>
            <a:prstGeom prst="bentConnector3">
              <a:avLst>
                <a:gd name="adj1" fmla="val 589"/>
              </a:avLst>
            </a:prstGeom>
            <a:ln>
              <a:tailEnd type="triangle" w="lg" len="lg"/>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2A679362-E687-2773-EAA3-C3FAC5BEB82D}"/>
              </a:ext>
            </a:extLst>
          </p:cNvPr>
          <p:cNvGrpSpPr/>
          <p:nvPr/>
        </p:nvGrpSpPr>
        <p:grpSpPr>
          <a:xfrm>
            <a:off x="7768048" y="3262445"/>
            <a:ext cx="2155372" cy="1436915"/>
            <a:chOff x="5107577" y="1606731"/>
            <a:chExt cx="2155372" cy="1436915"/>
          </a:xfrm>
        </p:grpSpPr>
        <p:sp>
          <p:nvSpPr>
            <p:cNvPr id="23" name="Rectangle 22">
              <a:extLst>
                <a:ext uri="{FF2B5EF4-FFF2-40B4-BE49-F238E27FC236}">
                  <a16:creationId xmlns:a16="http://schemas.microsoft.com/office/drawing/2014/main" id="{ED9C2FEA-1F48-3F4D-F662-581C9FAC312F}"/>
                </a:ext>
              </a:extLst>
            </p:cNvPr>
            <p:cNvSpPr/>
            <p:nvPr/>
          </p:nvSpPr>
          <p:spPr>
            <a:xfrm>
              <a:off x="5120640" y="1606731"/>
              <a:ext cx="2142309" cy="14369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t>Coworker</a:t>
              </a:r>
            </a:p>
          </p:txBody>
        </p:sp>
        <p:sp>
          <p:nvSpPr>
            <p:cNvPr id="24" name="Rectangle 23">
              <a:extLst>
                <a:ext uri="{FF2B5EF4-FFF2-40B4-BE49-F238E27FC236}">
                  <a16:creationId xmlns:a16="http://schemas.microsoft.com/office/drawing/2014/main" id="{9718EB9D-C6B2-04A0-B256-B41CDCF5E878}"/>
                </a:ext>
              </a:extLst>
            </p:cNvPr>
            <p:cNvSpPr/>
            <p:nvPr/>
          </p:nvSpPr>
          <p:spPr>
            <a:xfrm>
              <a:off x="5107577" y="2024743"/>
              <a:ext cx="2142309" cy="10189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a:solidFill>
                    <a:schemeClr val="tx1"/>
                  </a:solidFill>
                </a:rPr>
                <a:t>EmployeeID</a:t>
              </a:r>
              <a:endParaRPr lang="en-US" dirty="0">
                <a:solidFill>
                  <a:schemeClr val="tx1"/>
                </a:solidFill>
              </a:endParaRPr>
            </a:p>
            <a:p>
              <a:r>
                <a:rPr lang="en-US" dirty="0">
                  <a:solidFill>
                    <a:schemeClr val="tx1"/>
                  </a:solidFill>
                </a:rPr>
                <a:t>EmployeeID2</a:t>
              </a:r>
            </a:p>
            <a:p>
              <a:r>
                <a:rPr lang="en-US" dirty="0">
                  <a:solidFill>
                    <a:schemeClr val="tx1"/>
                  </a:solidFill>
                </a:rPr>
                <a:t>Relationship</a:t>
              </a:r>
            </a:p>
          </p:txBody>
        </p:sp>
      </p:grpSp>
      <p:cxnSp>
        <p:nvCxnSpPr>
          <p:cNvPr id="26" name="Connector: Elbow 25">
            <a:extLst>
              <a:ext uri="{FF2B5EF4-FFF2-40B4-BE49-F238E27FC236}">
                <a16:creationId xmlns:a16="http://schemas.microsoft.com/office/drawing/2014/main" id="{817F290C-1403-D56D-A4C5-CCF116724705}"/>
              </a:ext>
            </a:extLst>
          </p:cNvPr>
          <p:cNvCxnSpPr>
            <a:cxnSpLocks/>
          </p:cNvCxnSpPr>
          <p:nvPr/>
        </p:nvCxnSpPr>
        <p:spPr>
          <a:xfrm rot="10800000">
            <a:off x="4360821" y="3680456"/>
            <a:ext cx="3394164" cy="127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0B12EB27-1F5F-EE27-AE0D-8EBF40F8EB40}"/>
              </a:ext>
            </a:extLst>
          </p:cNvPr>
          <p:cNvCxnSpPr>
            <a:cxnSpLocks/>
          </p:cNvCxnSpPr>
          <p:nvPr/>
        </p:nvCxnSpPr>
        <p:spPr>
          <a:xfrm>
            <a:off x="4328164" y="3980902"/>
            <a:ext cx="3452947" cy="4572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C47BE992-2255-AD3D-97D6-382CE9D9A6BF}"/>
              </a:ext>
            </a:extLst>
          </p:cNvPr>
          <p:cNvSpPr txBox="1">
            <a:spLocks/>
          </p:cNvSpPr>
          <p:nvPr/>
        </p:nvSpPr>
        <p:spPr>
          <a:xfrm>
            <a:off x="838200" y="365126"/>
            <a:ext cx="10515600" cy="82867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Northwind Enhancement – add peers</a:t>
            </a:r>
          </a:p>
        </p:txBody>
      </p:sp>
      <p:sp>
        <p:nvSpPr>
          <p:cNvPr id="14" name="TextBox 13">
            <a:extLst>
              <a:ext uri="{FF2B5EF4-FFF2-40B4-BE49-F238E27FC236}">
                <a16:creationId xmlns:a16="http://schemas.microsoft.com/office/drawing/2014/main" id="{2FD0E1D7-B10D-748A-E41B-BDC7D38B8A89}"/>
              </a:ext>
            </a:extLst>
          </p:cNvPr>
          <p:cNvSpPr txBox="1"/>
          <p:nvPr/>
        </p:nvSpPr>
        <p:spPr>
          <a:xfrm>
            <a:off x="2308303" y="5405949"/>
            <a:ext cx="2375209" cy="646331"/>
          </a:xfrm>
          <a:prstGeom prst="rect">
            <a:avLst/>
          </a:prstGeom>
          <a:noFill/>
        </p:spPr>
        <p:txBody>
          <a:bodyPr wrap="square" rtlCol="0">
            <a:spAutoFit/>
          </a:bodyPr>
          <a:lstStyle/>
          <a:p>
            <a:r>
              <a:rPr lang="en-US" dirty="0"/>
              <a:t>This covers the who reports to whom</a:t>
            </a:r>
          </a:p>
        </p:txBody>
      </p:sp>
      <p:sp>
        <p:nvSpPr>
          <p:cNvPr id="15" name="TextBox 14">
            <a:extLst>
              <a:ext uri="{FF2B5EF4-FFF2-40B4-BE49-F238E27FC236}">
                <a16:creationId xmlns:a16="http://schemas.microsoft.com/office/drawing/2014/main" id="{1B3D70C3-12C9-A5DB-A2F1-A4CCEFAC1926}"/>
              </a:ext>
            </a:extLst>
          </p:cNvPr>
          <p:cNvSpPr txBox="1"/>
          <p:nvPr/>
        </p:nvSpPr>
        <p:spPr>
          <a:xfrm>
            <a:off x="7781111" y="5316738"/>
            <a:ext cx="2375209" cy="646331"/>
          </a:xfrm>
          <a:prstGeom prst="rect">
            <a:avLst/>
          </a:prstGeom>
          <a:noFill/>
        </p:spPr>
        <p:txBody>
          <a:bodyPr wrap="square" rtlCol="0">
            <a:spAutoFit/>
          </a:bodyPr>
          <a:lstStyle/>
          <a:p>
            <a:r>
              <a:rPr lang="en-US" dirty="0"/>
              <a:t>This covers the who works with whom</a:t>
            </a:r>
          </a:p>
        </p:txBody>
      </p:sp>
    </p:spTree>
    <p:extLst>
      <p:ext uri="{BB962C8B-B14F-4D97-AF65-F5344CB8AC3E}">
        <p14:creationId xmlns:p14="http://schemas.microsoft.com/office/powerpoint/2010/main" val="49780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a:t>Who am I?</a:t>
            </a:r>
          </a:p>
          <a:p>
            <a:r>
              <a:rPr lang="en-US" dirty="0"/>
              <a:t>A Quick Demo</a:t>
            </a:r>
          </a:p>
          <a:p>
            <a:r>
              <a:rPr lang="en-US" dirty="0"/>
              <a:t>Graph Databases</a:t>
            </a:r>
          </a:p>
          <a:p>
            <a:r>
              <a:rPr lang="en-US" dirty="0"/>
              <a:t>Graph Data Structures and Modeling</a:t>
            </a:r>
          </a:p>
          <a:p>
            <a:r>
              <a:rPr lang="en-US" dirty="0"/>
              <a:t>SQL Server Graph Capabilities</a:t>
            </a:r>
          </a:p>
          <a:p>
            <a:r>
              <a:rPr lang="en-US" dirty="0"/>
              <a:t>Neo4J / </a:t>
            </a:r>
            <a:r>
              <a:rPr lang="en-US" dirty="0" err="1"/>
              <a:t>RedisGraph</a:t>
            </a:r>
            <a:endParaRPr lang="en-US" dirty="0"/>
          </a:p>
          <a:p>
            <a:endParaRPr lang="en-US" dirty="0"/>
          </a:p>
        </p:txBody>
      </p:sp>
    </p:spTree>
    <p:extLst>
      <p:ext uri="{BB962C8B-B14F-4D97-AF65-F5344CB8AC3E}">
        <p14:creationId xmlns:p14="http://schemas.microsoft.com/office/powerpoint/2010/main" val="7184574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B51CDF1-9102-CFE0-AECE-9ACC9CF1DF43}"/>
              </a:ext>
            </a:extLst>
          </p:cNvPr>
          <p:cNvGrpSpPr/>
          <p:nvPr/>
        </p:nvGrpSpPr>
        <p:grpSpPr>
          <a:xfrm>
            <a:off x="1828800" y="1789611"/>
            <a:ext cx="3030583" cy="2155372"/>
            <a:chOff x="1828800" y="1789611"/>
            <a:chExt cx="3030583" cy="2155372"/>
          </a:xfrm>
        </p:grpSpPr>
        <p:sp>
          <p:nvSpPr>
            <p:cNvPr id="2" name="Oval 1">
              <a:extLst>
                <a:ext uri="{FF2B5EF4-FFF2-40B4-BE49-F238E27FC236}">
                  <a16:creationId xmlns:a16="http://schemas.microsoft.com/office/drawing/2014/main" id="{45354FBD-D91B-0751-071F-89DB818B74D6}"/>
                </a:ext>
              </a:extLst>
            </p:cNvPr>
            <p:cNvSpPr/>
            <p:nvPr/>
          </p:nvSpPr>
          <p:spPr>
            <a:xfrm>
              <a:off x="1828800" y="2227217"/>
              <a:ext cx="2704011" cy="17177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EmployeeID</a:t>
              </a:r>
              <a:endParaRPr lang="en-US" dirty="0"/>
            </a:p>
            <a:p>
              <a:pPr algn="ctr"/>
              <a:r>
                <a:rPr lang="en-US" dirty="0"/>
                <a:t>Name</a:t>
              </a:r>
            </a:p>
          </p:txBody>
        </p:sp>
        <p:sp>
          <p:nvSpPr>
            <p:cNvPr id="3" name="Rectangle 2">
              <a:extLst>
                <a:ext uri="{FF2B5EF4-FFF2-40B4-BE49-F238E27FC236}">
                  <a16:creationId xmlns:a16="http://schemas.microsoft.com/office/drawing/2014/main" id="{09BFABE8-1B2D-D00A-99AC-9CA9A6FF33A6}"/>
                </a:ext>
              </a:extLst>
            </p:cNvPr>
            <p:cNvSpPr/>
            <p:nvPr/>
          </p:nvSpPr>
          <p:spPr>
            <a:xfrm>
              <a:off x="3383280" y="1789611"/>
              <a:ext cx="1476103" cy="5878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Employee</a:t>
              </a:r>
            </a:p>
          </p:txBody>
        </p:sp>
      </p:grpSp>
      <p:grpSp>
        <p:nvGrpSpPr>
          <p:cNvPr id="11" name="Group 10">
            <a:extLst>
              <a:ext uri="{FF2B5EF4-FFF2-40B4-BE49-F238E27FC236}">
                <a16:creationId xmlns:a16="http://schemas.microsoft.com/office/drawing/2014/main" id="{581B3F7A-CC69-F65B-161E-4EEC6697197A}"/>
              </a:ext>
            </a:extLst>
          </p:cNvPr>
          <p:cNvGrpSpPr/>
          <p:nvPr/>
        </p:nvGrpSpPr>
        <p:grpSpPr>
          <a:xfrm>
            <a:off x="7389224" y="222068"/>
            <a:ext cx="3030583" cy="2155372"/>
            <a:chOff x="6307185" y="930728"/>
            <a:chExt cx="3030583" cy="2155372"/>
          </a:xfrm>
        </p:grpSpPr>
        <p:sp>
          <p:nvSpPr>
            <p:cNvPr id="4" name="Oval 3">
              <a:extLst>
                <a:ext uri="{FF2B5EF4-FFF2-40B4-BE49-F238E27FC236}">
                  <a16:creationId xmlns:a16="http://schemas.microsoft.com/office/drawing/2014/main" id="{9981DA79-1CBD-5587-BA9E-E8F8AB55D503}"/>
                </a:ext>
              </a:extLst>
            </p:cNvPr>
            <p:cNvSpPr/>
            <p:nvPr/>
          </p:nvSpPr>
          <p:spPr>
            <a:xfrm>
              <a:off x="6307185" y="1368334"/>
              <a:ext cx="2704011" cy="17177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EmployeeID</a:t>
              </a:r>
              <a:endParaRPr lang="en-US" dirty="0"/>
            </a:p>
            <a:p>
              <a:pPr algn="ctr"/>
              <a:r>
                <a:rPr lang="en-US" dirty="0"/>
                <a:t>Name</a:t>
              </a:r>
            </a:p>
          </p:txBody>
        </p:sp>
        <p:sp>
          <p:nvSpPr>
            <p:cNvPr id="5" name="Rectangle 4">
              <a:extLst>
                <a:ext uri="{FF2B5EF4-FFF2-40B4-BE49-F238E27FC236}">
                  <a16:creationId xmlns:a16="http://schemas.microsoft.com/office/drawing/2014/main" id="{0F958834-3891-CDB0-E3AD-F73E9837109C}"/>
                </a:ext>
              </a:extLst>
            </p:cNvPr>
            <p:cNvSpPr/>
            <p:nvPr/>
          </p:nvSpPr>
          <p:spPr>
            <a:xfrm>
              <a:off x="7861665" y="930728"/>
              <a:ext cx="1476103" cy="5878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Employee</a:t>
              </a:r>
            </a:p>
          </p:txBody>
        </p:sp>
      </p:grpSp>
      <p:grpSp>
        <p:nvGrpSpPr>
          <p:cNvPr id="12" name="Group 11">
            <a:extLst>
              <a:ext uri="{FF2B5EF4-FFF2-40B4-BE49-F238E27FC236}">
                <a16:creationId xmlns:a16="http://schemas.microsoft.com/office/drawing/2014/main" id="{3988F440-BCE0-9D2A-E033-F4C691B54CC1}"/>
              </a:ext>
            </a:extLst>
          </p:cNvPr>
          <p:cNvGrpSpPr/>
          <p:nvPr/>
        </p:nvGrpSpPr>
        <p:grpSpPr>
          <a:xfrm>
            <a:off x="6840582" y="3944983"/>
            <a:ext cx="3030583" cy="2155372"/>
            <a:chOff x="5064034" y="3961312"/>
            <a:chExt cx="3030583" cy="2155372"/>
          </a:xfrm>
        </p:grpSpPr>
        <p:sp>
          <p:nvSpPr>
            <p:cNvPr id="6" name="Oval 5">
              <a:extLst>
                <a:ext uri="{FF2B5EF4-FFF2-40B4-BE49-F238E27FC236}">
                  <a16:creationId xmlns:a16="http://schemas.microsoft.com/office/drawing/2014/main" id="{45A9BE01-58C3-B336-841A-D2E170C7BA06}"/>
                </a:ext>
              </a:extLst>
            </p:cNvPr>
            <p:cNvSpPr/>
            <p:nvPr/>
          </p:nvSpPr>
          <p:spPr>
            <a:xfrm>
              <a:off x="5064034" y="4398918"/>
              <a:ext cx="2704011" cy="17177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EmployeeID</a:t>
              </a:r>
              <a:endParaRPr lang="en-US" dirty="0"/>
            </a:p>
            <a:p>
              <a:pPr algn="ctr"/>
              <a:r>
                <a:rPr lang="en-US" dirty="0"/>
                <a:t>Name</a:t>
              </a:r>
            </a:p>
          </p:txBody>
        </p:sp>
        <p:sp>
          <p:nvSpPr>
            <p:cNvPr id="7" name="Rectangle 6">
              <a:extLst>
                <a:ext uri="{FF2B5EF4-FFF2-40B4-BE49-F238E27FC236}">
                  <a16:creationId xmlns:a16="http://schemas.microsoft.com/office/drawing/2014/main" id="{74D03AA2-68F1-A8AD-6047-67BC136E2184}"/>
                </a:ext>
              </a:extLst>
            </p:cNvPr>
            <p:cNvSpPr/>
            <p:nvPr/>
          </p:nvSpPr>
          <p:spPr>
            <a:xfrm>
              <a:off x="6618514" y="3961312"/>
              <a:ext cx="1476103" cy="5878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Employee</a:t>
              </a:r>
            </a:p>
          </p:txBody>
        </p:sp>
      </p:grpSp>
      <p:cxnSp>
        <p:nvCxnSpPr>
          <p:cNvPr id="23" name="Straight Arrow Connector 22">
            <a:extLst>
              <a:ext uri="{FF2B5EF4-FFF2-40B4-BE49-F238E27FC236}">
                <a16:creationId xmlns:a16="http://schemas.microsoft.com/office/drawing/2014/main" id="{7BFA51D8-1C18-72BB-3F5A-300ECCC55089}"/>
              </a:ext>
            </a:extLst>
          </p:cNvPr>
          <p:cNvCxnSpPr>
            <a:cxnSpLocks/>
            <a:endCxn id="6" idx="2"/>
          </p:cNvCxnSpPr>
          <p:nvPr/>
        </p:nvCxnSpPr>
        <p:spPr>
          <a:xfrm>
            <a:off x="4219303" y="3504094"/>
            <a:ext cx="2621279" cy="17373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C0BDEA5-1E9C-EF76-66BA-F29E057FEB28}"/>
              </a:ext>
            </a:extLst>
          </p:cNvPr>
          <p:cNvSpPr/>
          <p:nvPr/>
        </p:nvSpPr>
        <p:spPr>
          <a:xfrm rot="1988614">
            <a:off x="4483460" y="4400191"/>
            <a:ext cx="1538422" cy="472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Reports To</a:t>
            </a:r>
          </a:p>
        </p:txBody>
      </p:sp>
      <p:cxnSp>
        <p:nvCxnSpPr>
          <p:cNvPr id="21" name="Straight Arrow Connector 20">
            <a:extLst>
              <a:ext uri="{FF2B5EF4-FFF2-40B4-BE49-F238E27FC236}">
                <a16:creationId xmlns:a16="http://schemas.microsoft.com/office/drawing/2014/main" id="{4213F945-F0CC-A235-F22E-43C58257A190}"/>
              </a:ext>
            </a:extLst>
          </p:cNvPr>
          <p:cNvCxnSpPr>
            <a:cxnSpLocks/>
          </p:cNvCxnSpPr>
          <p:nvPr/>
        </p:nvCxnSpPr>
        <p:spPr>
          <a:xfrm flipV="1">
            <a:off x="7808454" y="2328453"/>
            <a:ext cx="202474" cy="2005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13BEC910-FFEB-4CD9-9F37-C6F8AAB5C17F}"/>
              </a:ext>
            </a:extLst>
          </p:cNvPr>
          <p:cNvSpPr/>
          <p:nvPr/>
        </p:nvSpPr>
        <p:spPr>
          <a:xfrm rot="201527">
            <a:off x="6555308" y="3163509"/>
            <a:ext cx="1538422" cy="472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Reports To</a:t>
            </a:r>
          </a:p>
        </p:txBody>
      </p:sp>
      <p:sp>
        <p:nvSpPr>
          <p:cNvPr id="8" name="Title 1">
            <a:extLst>
              <a:ext uri="{FF2B5EF4-FFF2-40B4-BE49-F238E27FC236}">
                <a16:creationId xmlns:a16="http://schemas.microsoft.com/office/drawing/2014/main" id="{BF634CA0-C8D0-6A44-4B04-87D699799E0C}"/>
              </a:ext>
            </a:extLst>
          </p:cNvPr>
          <p:cNvSpPr txBox="1">
            <a:spLocks/>
          </p:cNvSpPr>
          <p:nvPr/>
        </p:nvSpPr>
        <p:spPr>
          <a:xfrm>
            <a:off x="838200" y="365126"/>
            <a:ext cx="10515600" cy="82867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Northwind Graph Modeling</a:t>
            </a:r>
          </a:p>
        </p:txBody>
      </p:sp>
    </p:spTree>
    <p:extLst>
      <p:ext uri="{BB962C8B-B14F-4D97-AF65-F5344CB8AC3E}">
        <p14:creationId xmlns:p14="http://schemas.microsoft.com/office/powerpoint/2010/main" val="1722965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B51CDF1-9102-CFE0-AECE-9ACC9CF1DF43}"/>
              </a:ext>
            </a:extLst>
          </p:cNvPr>
          <p:cNvGrpSpPr/>
          <p:nvPr/>
        </p:nvGrpSpPr>
        <p:grpSpPr>
          <a:xfrm>
            <a:off x="1828800" y="1789611"/>
            <a:ext cx="3030583" cy="2155372"/>
            <a:chOff x="1828800" y="1789611"/>
            <a:chExt cx="3030583" cy="2155372"/>
          </a:xfrm>
        </p:grpSpPr>
        <p:sp>
          <p:nvSpPr>
            <p:cNvPr id="2" name="Oval 1">
              <a:extLst>
                <a:ext uri="{FF2B5EF4-FFF2-40B4-BE49-F238E27FC236}">
                  <a16:creationId xmlns:a16="http://schemas.microsoft.com/office/drawing/2014/main" id="{45354FBD-D91B-0751-071F-89DB818B74D6}"/>
                </a:ext>
              </a:extLst>
            </p:cNvPr>
            <p:cNvSpPr/>
            <p:nvPr/>
          </p:nvSpPr>
          <p:spPr>
            <a:xfrm>
              <a:off x="1828800" y="2227217"/>
              <a:ext cx="2704011" cy="17177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EmployeeID</a:t>
              </a:r>
              <a:endParaRPr lang="en-US" dirty="0"/>
            </a:p>
            <a:p>
              <a:pPr algn="ctr"/>
              <a:r>
                <a:rPr lang="en-US" dirty="0"/>
                <a:t>Name</a:t>
              </a:r>
            </a:p>
          </p:txBody>
        </p:sp>
        <p:sp>
          <p:nvSpPr>
            <p:cNvPr id="3" name="Rectangle 2">
              <a:extLst>
                <a:ext uri="{FF2B5EF4-FFF2-40B4-BE49-F238E27FC236}">
                  <a16:creationId xmlns:a16="http://schemas.microsoft.com/office/drawing/2014/main" id="{09BFABE8-1B2D-D00A-99AC-9CA9A6FF33A6}"/>
                </a:ext>
              </a:extLst>
            </p:cNvPr>
            <p:cNvSpPr/>
            <p:nvPr/>
          </p:nvSpPr>
          <p:spPr>
            <a:xfrm>
              <a:off x="3383280" y="1789611"/>
              <a:ext cx="1476103" cy="5878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Employee</a:t>
              </a:r>
            </a:p>
          </p:txBody>
        </p:sp>
      </p:grpSp>
      <p:grpSp>
        <p:nvGrpSpPr>
          <p:cNvPr id="11" name="Group 10">
            <a:extLst>
              <a:ext uri="{FF2B5EF4-FFF2-40B4-BE49-F238E27FC236}">
                <a16:creationId xmlns:a16="http://schemas.microsoft.com/office/drawing/2014/main" id="{581B3F7A-CC69-F65B-161E-4EEC6697197A}"/>
              </a:ext>
            </a:extLst>
          </p:cNvPr>
          <p:cNvGrpSpPr/>
          <p:nvPr/>
        </p:nvGrpSpPr>
        <p:grpSpPr>
          <a:xfrm>
            <a:off x="7389224" y="222068"/>
            <a:ext cx="3030583" cy="2155372"/>
            <a:chOff x="6307185" y="930728"/>
            <a:chExt cx="3030583" cy="2155372"/>
          </a:xfrm>
        </p:grpSpPr>
        <p:sp>
          <p:nvSpPr>
            <p:cNvPr id="4" name="Oval 3">
              <a:extLst>
                <a:ext uri="{FF2B5EF4-FFF2-40B4-BE49-F238E27FC236}">
                  <a16:creationId xmlns:a16="http://schemas.microsoft.com/office/drawing/2014/main" id="{9981DA79-1CBD-5587-BA9E-E8F8AB55D503}"/>
                </a:ext>
              </a:extLst>
            </p:cNvPr>
            <p:cNvSpPr/>
            <p:nvPr/>
          </p:nvSpPr>
          <p:spPr>
            <a:xfrm>
              <a:off x="6307185" y="1368334"/>
              <a:ext cx="2704011" cy="17177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EmployeeID</a:t>
              </a:r>
              <a:endParaRPr lang="en-US" dirty="0"/>
            </a:p>
            <a:p>
              <a:pPr algn="ctr"/>
              <a:r>
                <a:rPr lang="en-US" dirty="0"/>
                <a:t>Name</a:t>
              </a:r>
            </a:p>
          </p:txBody>
        </p:sp>
        <p:sp>
          <p:nvSpPr>
            <p:cNvPr id="5" name="Rectangle 4">
              <a:extLst>
                <a:ext uri="{FF2B5EF4-FFF2-40B4-BE49-F238E27FC236}">
                  <a16:creationId xmlns:a16="http://schemas.microsoft.com/office/drawing/2014/main" id="{0F958834-3891-CDB0-E3AD-F73E9837109C}"/>
                </a:ext>
              </a:extLst>
            </p:cNvPr>
            <p:cNvSpPr/>
            <p:nvPr/>
          </p:nvSpPr>
          <p:spPr>
            <a:xfrm>
              <a:off x="7861665" y="930728"/>
              <a:ext cx="1476103" cy="5878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Employee</a:t>
              </a:r>
            </a:p>
          </p:txBody>
        </p:sp>
      </p:grpSp>
      <p:grpSp>
        <p:nvGrpSpPr>
          <p:cNvPr id="12" name="Group 11">
            <a:extLst>
              <a:ext uri="{FF2B5EF4-FFF2-40B4-BE49-F238E27FC236}">
                <a16:creationId xmlns:a16="http://schemas.microsoft.com/office/drawing/2014/main" id="{3988F440-BCE0-9D2A-E033-F4C691B54CC1}"/>
              </a:ext>
            </a:extLst>
          </p:cNvPr>
          <p:cNvGrpSpPr/>
          <p:nvPr/>
        </p:nvGrpSpPr>
        <p:grpSpPr>
          <a:xfrm>
            <a:off x="6840582" y="3944983"/>
            <a:ext cx="3030583" cy="2155372"/>
            <a:chOff x="5064034" y="3961312"/>
            <a:chExt cx="3030583" cy="2155372"/>
          </a:xfrm>
        </p:grpSpPr>
        <p:sp>
          <p:nvSpPr>
            <p:cNvPr id="6" name="Oval 5">
              <a:extLst>
                <a:ext uri="{FF2B5EF4-FFF2-40B4-BE49-F238E27FC236}">
                  <a16:creationId xmlns:a16="http://schemas.microsoft.com/office/drawing/2014/main" id="{45A9BE01-58C3-B336-841A-D2E170C7BA06}"/>
                </a:ext>
              </a:extLst>
            </p:cNvPr>
            <p:cNvSpPr/>
            <p:nvPr/>
          </p:nvSpPr>
          <p:spPr>
            <a:xfrm>
              <a:off x="5064034" y="4398918"/>
              <a:ext cx="2704011" cy="17177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EmployeeID</a:t>
              </a:r>
              <a:endParaRPr lang="en-US" dirty="0"/>
            </a:p>
            <a:p>
              <a:pPr algn="ctr"/>
              <a:r>
                <a:rPr lang="en-US" dirty="0"/>
                <a:t>Name</a:t>
              </a:r>
            </a:p>
          </p:txBody>
        </p:sp>
        <p:sp>
          <p:nvSpPr>
            <p:cNvPr id="7" name="Rectangle 6">
              <a:extLst>
                <a:ext uri="{FF2B5EF4-FFF2-40B4-BE49-F238E27FC236}">
                  <a16:creationId xmlns:a16="http://schemas.microsoft.com/office/drawing/2014/main" id="{74D03AA2-68F1-A8AD-6047-67BC136E2184}"/>
                </a:ext>
              </a:extLst>
            </p:cNvPr>
            <p:cNvSpPr/>
            <p:nvPr/>
          </p:nvSpPr>
          <p:spPr>
            <a:xfrm>
              <a:off x="6618514" y="3961312"/>
              <a:ext cx="1476103" cy="5878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Employee</a:t>
              </a:r>
            </a:p>
          </p:txBody>
        </p:sp>
      </p:grpSp>
      <p:cxnSp>
        <p:nvCxnSpPr>
          <p:cNvPr id="9" name="Straight Arrow Connector 8">
            <a:extLst>
              <a:ext uri="{FF2B5EF4-FFF2-40B4-BE49-F238E27FC236}">
                <a16:creationId xmlns:a16="http://schemas.microsoft.com/office/drawing/2014/main" id="{8E30B78E-8225-9843-DEE9-89DC140D4319}"/>
              </a:ext>
            </a:extLst>
          </p:cNvPr>
          <p:cNvCxnSpPr>
            <a:cxnSpLocks/>
            <a:endCxn id="4" idx="2"/>
          </p:cNvCxnSpPr>
          <p:nvPr/>
        </p:nvCxnSpPr>
        <p:spPr>
          <a:xfrm flipV="1">
            <a:off x="4532811" y="1518557"/>
            <a:ext cx="2856413" cy="1355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82CDFF0C-E03C-1300-7F07-91F8B39BCDC0}"/>
              </a:ext>
            </a:extLst>
          </p:cNvPr>
          <p:cNvSpPr/>
          <p:nvPr/>
        </p:nvSpPr>
        <p:spPr>
          <a:xfrm rot="20015645">
            <a:off x="5277416" y="2271965"/>
            <a:ext cx="1538422" cy="472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Works with</a:t>
            </a:r>
          </a:p>
        </p:txBody>
      </p:sp>
      <p:sp>
        <p:nvSpPr>
          <p:cNvPr id="15" name="Rectangle 14">
            <a:extLst>
              <a:ext uri="{FF2B5EF4-FFF2-40B4-BE49-F238E27FC236}">
                <a16:creationId xmlns:a16="http://schemas.microsoft.com/office/drawing/2014/main" id="{AE31E155-2501-2D8B-84DF-5864FD8B6FBD}"/>
              </a:ext>
            </a:extLst>
          </p:cNvPr>
          <p:cNvSpPr/>
          <p:nvPr/>
        </p:nvSpPr>
        <p:spPr>
          <a:xfrm>
            <a:off x="8180924" y="2913017"/>
            <a:ext cx="1468173" cy="5159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Works with</a:t>
            </a:r>
          </a:p>
        </p:txBody>
      </p:sp>
      <p:cxnSp>
        <p:nvCxnSpPr>
          <p:cNvPr id="17" name="Straight Arrow Connector 16">
            <a:extLst>
              <a:ext uri="{FF2B5EF4-FFF2-40B4-BE49-F238E27FC236}">
                <a16:creationId xmlns:a16="http://schemas.microsoft.com/office/drawing/2014/main" id="{F81C02AA-E989-61D4-F82A-1CC4E5DB134E}"/>
              </a:ext>
            </a:extLst>
          </p:cNvPr>
          <p:cNvCxnSpPr>
            <a:cxnSpLocks/>
            <a:stCxn id="6" idx="0"/>
          </p:cNvCxnSpPr>
          <p:nvPr/>
        </p:nvCxnSpPr>
        <p:spPr>
          <a:xfrm flipV="1">
            <a:off x="8192588" y="2377440"/>
            <a:ext cx="202474" cy="2005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C6DD5D4-9844-331D-F04D-27C041DFF08B}"/>
              </a:ext>
            </a:extLst>
          </p:cNvPr>
          <p:cNvCxnSpPr>
            <a:cxnSpLocks/>
          </p:cNvCxnSpPr>
          <p:nvPr/>
        </p:nvCxnSpPr>
        <p:spPr>
          <a:xfrm flipH="1">
            <a:off x="4532811" y="1330766"/>
            <a:ext cx="2856413" cy="13144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05E479A0-3115-13FA-FFBE-0D998A44D95C}"/>
              </a:ext>
            </a:extLst>
          </p:cNvPr>
          <p:cNvSpPr/>
          <p:nvPr/>
        </p:nvSpPr>
        <p:spPr>
          <a:xfrm rot="20015645">
            <a:off x="5077823" y="1406539"/>
            <a:ext cx="1538422" cy="472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Works with</a:t>
            </a:r>
          </a:p>
        </p:txBody>
      </p:sp>
      <p:cxnSp>
        <p:nvCxnSpPr>
          <p:cNvPr id="23" name="Straight Arrow Connector 22">
            <a:extLst>
              <a:ext uri="{FF2B5EF4-FFF2-40B4-BE49-F238E27FC236}">
                <a16:creationId xmlns:a16="http://schemas.microsoft.com/office/drawing/2014/main" id="{7BFA51D8-1C18-72BB-3F5A-300ECCC55089}"/>
              </a:ext>
            </a:extLst>
          </p:cNvPr>
          <p:cNvCxnSpPr>
            <a:cxnSpLocks/>
            <a:endCxn id="6" idx="2"/>
          </p:cNvCxnSpPr>
          <p:nvPr/>
        </p:nvCxnSpPr>
        <p:spPr>
          <a:xfrm>
            <a:off x="4219303" y="3504094"/>
            <a:ext cx="2621279" cy="17373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C0BDEA5-1E9C-EF76-66BA-F29E057FEB28}"/>
              </a:ext>
            </a:extLst>
          </p:cNvPr>
          <p:cNvSpPr/>
          <p:nvPr/>
        </p:nvSpPr>
        <p:spPr>
          <a:xfrm rot="1988614">
            <a:off x="4483460" y="4400191"/>
            <a:ext cx="1538422" cy="472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Reports To</a:t>
            </a:r>
          </a:p>
        </p:txBody>
      </p:sp>
      <p:cxnSp>
        <p:nvCxnSpPr>
          <p:cNvPr id="21" name="Straight Arrow Connector 20">
            <a:extLst>
              <a:ext uri="{FF2B5EF4-FFF2-40B4-BE49-F238E27FC236}">
                <a16:creationId xmlns:a16="http://schemas.microsoft.com/office/drawing/2014/main" id="{4213F945-F0CC-A235-F22E-43C58257A190}"/>
              </a:ext>
            </a:extLst>
          </p:cNvPr>
          <p:cNvCxnSpPr>
            <a:cxnSpLocks/>
          </p:cNvCxnSpPr>
          <p:nvPr/>
        </p:nvCxnSpPr>
        <p:spPr>
          <a:xfrm flipV="1">
            <a:off x="7808454" y="2328453"/>
            <a:ext cx="202474" cy="2005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13BEC910-FFEB-4CD9-9F37-C6F8AAB5C17F}"/>
              </a:ext>
            </a:extLst>
          </p:cNvPr>
          <p:cNvSpPr/>
          <p:nvPr/>
        </p:nvSpPr>
        <p:spPr>
          <a:xfrm rot="201527">
            <a:off x="6555308" y="3163509"/>
            <a:ext cx="1538422" cy="472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Reports To</a:t>
            </a:r>
          </a:p>
        </p:txBody>
      </p:sp>
      <p:sp>
        <p:nvSpPr>
          <p:cNvPr id="8" name="Title 1">
            <a:extLst>
              <a:ext uri="{FF2B5EF4-FFF2-40B4-BE49-F238E27FC236}">
                <a16:creationId xmlns:a16="http://schemas.microsoft.com/office/drawing/2014/main" id="{192DE2C5-AC35-EC84-EFA5-AF5A43788C83}"/>
              </a:ext>
            </a:extLst>
          </p:cNvPr>
          <p:cNvSpPr txBox="1">
            <a:spLocks/>
          </p:cNvSpPr>
          <p:nvPr/>
        </p:nvSpPr>
        <p:spPr>
          <a:xfrm>
            <a:off x="838200" y="365126"/>
            <a:ext cx="10515600" cy="82867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Northwind Graph Modeling</a:t>
            </a:r>
          </a:p>
        </p:txBody>
      </p:sp>
    </p:spTree>
    <p:extLst>
      <p:ext uri="{BB962C8B-B14F-4D97-AF65-F5344CB8AC3E}">
        <p14:creationId xmlns:p14="http://schemas.microsoft.com/office/powerpoint/2010/main" val="28503478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 Modeling Can Be Easier</a:t>
            </a:r>
          </a:p>
        </p:txBody>
      </p:sp>
      <p:sp>
        <p:nvSpPr>
          <p:cNvPr id="3" name="Content Placeholder 2"/>
          <p:cNvSpPr>
            <a:spLocks noGrp="1"/>
          </p:cNvSpPr>
          <p:nvPr>
            <p:ph idx="1"/>
          </p:nvPr>
        </p:nvSpPr>
        <p:spPr/>
        <p:txBody>
          <a:bodyPr>
            <a:normAutofit/>
          </a:bodyPr>
          <a:lstStyle/>
          <a:p>
            <a:r>
              <a:rPr lang="en-US" dirty="0"/>
              <a:t>First, describe the queries needed or the problem to be solved</a:t>
            </a:r>
          </a:p>
          <a:p>
            <a:pPr lvl="1"/>
            <a:r>
              <a:rPr lang="en-US" dirty="0"/>
              <a:t>Prioritize the queries</a:t>
            </a:r>
          </a:p>
          <a:p>
            <a:pPr lvl="1"/>
            <a:r>
              <a:rPr lang="en-US" dirty="0"/>
              <a:t>Optimize the high value queries first</a:t>
            </a:r>
          </a:p>
          <a:p>
            <a:r>
              <a:rPr lang="en-US" dirty="0"/>
              <a:t>We can then relate nodes and edges together based on queries</a:t>
            </a:r>
          </a:p>
          <a:p>
            <a:r>
              <a:rPr lang="en-US" dirty="0"/>
              <a:t>Adjust your model often and early by testing with queries</a:t>
            </a:r>
          </a:p>
          <a:p>
            <a:pPr lvl="1"/>
            <a:r>
              <a:rPr lang="en-US" dirty="0"/>
              <a:t>Use small amounts of data</a:t>
            </a:r>
          </a:p>
          <a:p>
            <a:pPr lvl="1"/>
            <a:r>
              <a:rPr lang="en-US" dirty="0"/>
              <a:t>Simulate the queries you will need</a:t>
            </a:r>
          </a:p>
          <a:p>
            <a:r>
              <a:rPr lang="en-US" dirty="0"/>
              <a:t>Use knowledge from your RDBMS on workload and query patterns</a:t>
            </a:r>
          </a:p>
          <a:p>
            <a:r>
              <a:rPr lang="en-US" dirty="0"/>
              <a:t>Don’t be afraid to refactor or change the design</a:t>
            </a:r>
          </a:p>
          <a:p>
            <a:endParaRPr lang="en-US" dirty="0"/>
          </a:p>
          <a:p>
            <a:pPr lvl="1"/>
            <a:endParaRPr lang="en-US" dirty="0"/>
          </a:p>
          <a:p>
            <a:endParaRPr lang="en-US" dirty="0"/>
          </a:p>
        </p:txBody>
      </p:sp>
    </p:spTree>
    <p:extLst>
      <p:ext uri="{BB962C8B-B14F-4D97-AF65-F5344CB8AC3E}">
        <p14:creationId xmlns:p14="http://schemas.microsoft.com/office/powerpoint/2010/main" val="37428086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 Modeling</a:t>
            </a:r>
          </a:p>
        </p:txBody>
      </p:sp>
      <p:sp>
        <p:nvSpPr>
          <p:cNvPr id="3" name="Content Placeholder 2"/>
          <p:cNvSpPr>
            <a:spLocks noGrp="1"/>
          </p:cNvSpPr>
          <p:nvPr>
            <p:ph idx="1"/>
          </p:nvPr>
        </p:nvSpPr>
        <p:spPr/>
        <p:txBody>
          <a:bodyPr>
            <a:normAutofit/>
          </a:bodyPr>
          <a:lstStyle/>
          <a:p>
            <a:r>
              <a:rPr lang="en-US" dirty="0"/>
              <a:t>Use a whiteboard</a:t>
            </a:r>
          </a:p>
          <a:p>
            <a:r>
              <a:rPr lang="en-US" dirty="0"/>
              <a:t>Add nouns as circles (nodes)</a:t>
            </a:r>
          </a:p>
          <a:p>
            <a:r>
              <a:rPr lang="en-US" dirty="0"/>
              <a:t>Add relationships as verbs with lines to circles</a:t>
            </a:r>
          </a:p>
          <a:p>
            <a:pPr lvl="1"/>
            <a:r>
              <a:rPr lang="en-US" dirty="0"/>
              <a:t>Don’t be afraid to change your first choice</a:t>
            </a:r>
          </a:p>
          <a:p>
            <a:pPr lvl="1"/>
            <a:r>
              <a:rPr lang="en-US" dirty="0"/>
              <a:t>Add arrows for directionality</a:t>
            </a:r>
          </a:p>
          <a:p>
            <a:r>
              <a:rPr lang="en-US" dirty="0"/>
              <a:t>Add properties</a:t>
            </a:r>
          </a:p>
          <a:p>
            <a:pPr lvl="1"/>
            <a:r>
              <a:rPr lang="en-US" dirty="0"/>
              <a:t>As needed to nodes</a:t>
            </a:r>
          </a:p>
          <a:p>
            <a:pPr lvl="1"/>
            <a:r>
              <a:rPr lang="en-US" dirty="0"/>
              <a:t>To edges when these are not usually queried</a:t>
            </a:r>
          </a:p>
          <a:p>
            <a:r>
              <a:rPr lang="en-US" dirty="0"/>
              <a:t>Add labels, these are the groups of nodes, i.e. employee</a:t>
            </a:r>
          </a:p>
          <a:p>
            <a:pPr lvl="1"/>
            <a:endParaRPr lang="en-US" dirty="0"/>
          </a:p>
          <a:p>
            <a:endParaRPr lang="en-US" dirty="0"/>
          </a:p>
        </p:txBody>
      </p:sp>
    </p:spTree>
    <p:extLst>
      <p:ext uri="{BB962C8B-B14F-4D97-AF65-F5344CB8AC3E}">
        <p14:creationId xmlns:p14="http://schemas.microsoft.com/office/powerpoint/2010/main" val="42055043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 Modeling from RDBMS</a:t>
            </a:r>
          </a:p>
        </p:txBody>
      </p:sp>
      <p:sp>
        <p:nvSpPr>
          <p:cNvPr id="3" name="Content Placeholder 2"/>
          <p:cNvSpPr>
            <a:spLocks noGrp="1"/>
          </p:cNvSpPr>
          <p:nvPr>
            <p:ph idx="1"/>
          </p:nvPr>
        </p:nvSpPr>
        <p:spPr/>
        <p:txBody>
          <a:bodyPr>
            <a:normAutofit fontScale="92500" lnSpcReduction="10000"/>
          </a:bodyPr>
          <a:lstStyle/>
          <a:p>
            <a:r>
              <a:rPr lang="en-US" dirty="0"/>
              <a:t>Entities become labels on nodes</a:t>
            </a:r>
          </a:p>
          <a:p>
            <a:pPr lvl="1"/>
            <a:r>
              <a:rPr lang="en-US" dirty="0"/>
              <a:t>Columns are usually properties</a:t>
            </a:r>
          </a:p>
          <a:p>
            <a:r>
              <a:rPr lang="en-US" dirty="0"/>
              <a:t>Edges usually come from FKs</a:t>
            </a:r>
          </a:p>
          <a:p>
            <a:pPr lvl="1"/>
            <a:r>
              <a:rPr lang="en-US" dirty="0"/>
              <a:t>Need to be translated to English</a:t>
            </a:r>
          </a:p>
          <a:p>
            <a:pPr lvl="1"/>
            <a:r>
              <a:rPr lang="en-US" dirty="0"/>
              <a:t>Might add properties here when they relate to the relationship and not the node</a:t>
            </a:r>
          </a:p>
          <a:p>
            <a:r>
              <a:rPr lang="en-US" dirty="0"/>
              <a:t>Technical PKS go away</a:t>
            </a:r>
          </a:p>
          <a:p>
            <a:r>
              <a:rPr lang="en-US" dirty="0"/>
              <a:t>Business PKs become constraints</a:t>
            </a:r>
          </a:p>
          <a:p>
            <a:r>
              <a:rPr lang="en-US" dirty="0"/>
              <a:t>Index frequently used attributes</a:t>
            </a:r>
          </a:p>
          <a:p>
            <a:r>
              <a:rPr lang="en-US" dirty="0"/>
              <a:t>Get rid of defaults (maybe)</a:t>
            </a:r>
          </a:p>
          <a:p>
            <a:r>
              <a:rPr lang="en-US" dirty="0"/>
              <a:t>Remove denormalized data (in general)</a:t>
            </a:r>
          </a:p>
          <a:p>
            <a:pPr lvl="1"/>
            <a:endParaRPr lang="en-US" dirty="0"/>
          </a:p>
        </p:txBody>
      </p:sp>
    </p:spTree>
    <p:extLst>
      <p:ext uri="{BB962C8B-B14F-4D97-AF65-F5344CB8AC3E}">
        <p14:creationId xmlns:p14="http://schemas.microsoft.com/office/powerpoint/2010/main" val="15583717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Edge Modeling</a:t>
            </a:r>
          </a:p>
        </p:txBody>
      </p:sp>
      <p:sp>
        <p:nvSpPr>
          <p:cNvPr id="3" name="Content Placeholder 2"/>
          <p:cNvSpPr>
            <a:spLocks noGrp="1"/>
          </p:cNvSpPr>
          <p:nvPr>
            <p:ph idx="1"/>
          </p:nvPr>
        </p:nvSpPr>
        <p:spPr/>
        <p:txBody>
          <a:bodyPr>
            <a:normAutofit/>
          </a:bodyPr>
          <a:lstStyle/>
          <a:p>
            <a:r>
              <a:rPr lang="en-US" dirty="0"/>
              <a:t>FKs and Join tables are usually relationships we need to type</a:t>
            </a:r>
          </a:p>
          <a:p>
            <a:pPr lvl="1"/>
            <a:r>
              <a:rPr lang="en-US" dirty="0"/>
              <a:t>“Is a”/functional (John is an employee)</a:t>
            </a:r>
          </a:p>
          <a:p>
            <a:pPr lvl="1"/>
            <a:r>
              <a:rPr lang="en-US" dirty="0"/>
              <a:t>“Has a”/wide domain (Steve has an car)</a:t>
            </a:r>
          </a:p>
          <a:p>
            <a:pPr lvl="1"/>
            <a:r>
              <a:rPr lang="en-US" dirty="0"/>
              <a:t>Symmetric (A knows B, so B knows A)</a:t>
            </a:r>
          </a:p>
          <a:p>
            <a:pPr lvl="1"/>
            <a:r>
              <a:rPr lang="en-US" dirty="0"/>
              <a:t>Functional (Steve works for Annabel)</a:t>
            </a:r>
          </a:p>
          <a:p>
            <a:pPr lvl="1"/>
            <a:r>
              <a:rPr lang="en-US" dirty="0"/>
              <a:t>Transitive (grandfather related to father, father related to son, therefore grandfather related to son)</a:t>
            </a:r>
          </a:p>
          <a:p>
            <a:r>
              <a:rPr lang="en-US" dirty="0"/>
              <a:t>Determine if edges need properties</a:t>
            </a:r>
          </a:p>
          <a:p>
            <a:pPr lvl="1"/>
            <a:r>
              <a:rPr lang="en-US" dirty="0"/>
              <a:t>Not all systems can index edge properties</a:t>
            </a:r>
          </a:p>
          <a:p>
            <a:pPr lvl="1"/>
            <a:r>
              <a:rPr lang="en-US" dirty="0"/>
              <a:t>These might need to be refactored to nodes</a:t>
            </a:r>
          </a:p>
          <a:p>
            <a:pPr lvl="2"/>
            <a:endParaRPr lang="en-US" dirty="0"/>
          </a:p>
          <a:p>
            <a:pPr lvl="2"/>
            <a:endParaRPr lang="en-US" dirty="0"/>
          </a:p>
          <a:p>
            <a:pPr lvl="2"/>
            <a:endParaRPr lang="en-US" dirty="0"/>
          </a:p>
          <a:p>
            <a:pPr lvl="1"/>
            <a:endParaRPr lang="en-US" dirty="0"/>
          </a:p>
        </p:txBody>
      </p:sp>
    </p:spTree>
    <p:extLst>
      <p:ext uri="{BB962C8B-B14F-4D97-AF65-F5344CB8AC3E}">
        <p14:creationId xmlns:p14="http://schemas.microsoft.com/office/powerpoint/2010/main" val="34816680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 Modeling Tips</a:t>
            </a:r>
          </a:p>
        </p:txBody>
      </p:sp>
      <p:sp>
        <p:nvSpPr>
          <p:cNvPr id="3" name="Content Placeholder 2"/>
          <p:cNvSpPr>
            <a:spLocks noGrp="1"/>
          </p:cNvSpPr>
          <p:nvPr>
            <p:ph idx="1"/>
          </p:nvPr>
        </p:nvSpPr>
        <p:spPr/>
        <p:txBody>
          <a:bodyPr>
            <a:normAutofit fontScale="92500" lnSpcReduction="20000"/>
          </a:bodyPr>
          <a:lstStyle/>
          <a:p>
            <a:r>
              <a:rPr lang="en-US" dirty="0"/>
              <a:t>Think about relationships and queries</a:t>
            </a:r>
          </a:p>
          <a:p>
            <a:pPr lvl="1"/>
            <a:r>
              <a:rPr lang="en-US" dirty="0"/>
              <a:t>Write some queries first (pseudocode)</a:t>
            </a:r>
          </a:p>
          <a:p>
            <a:pPr lvl="1"/>
            <a:r>
              <a:rPr lang="en-US" dirty="0"/>
              <a:t>Prioritize queries</a:t>
            </a:r>
          </a:p>
          <a:p>
            <a:pPr lvl="1"/>
            <a:r>
              <a:rPr lang="en-US" dirty="0"/>
              <a:t>Test, test, test the model</a:t>
            </a:r>
          </a:p>
          <a:p>
            <a:r>
              <a:rPr lang="en-US" dirty="0"/>
              <a:t>Be careful of using related items as a property of a node</a:t>
            </a:r>
          </a:p>
          <a:p>
            <a:pPr lvl="1"/>
            <a:r>
              <a:rPr lang="en-US" dirty="0"/>
              <a:t>Query performance can suffer</a:t>
            </a:r>
          </a:p>
          <a:p>
            <a:pPr lvl="1"/>
            <a:r>
              <a:rPr lang="en-US" dirty="0"/>
              <a:t>If you need to query/analyze a property, it (may) need to be a node</a:t>
            </a:r>
          </a:p>
          <a:p>
            <a:r>
              <a:rPr lang="en-US" dirty="0"/>
              <a:t>Use Hyperedge nodes</a:t>
            </a:r>
          </a:p>
          <a:p>
            <a:pPr lvl="1"/>
            <a:r>
              <a:rPr lang="en-US" dirty="0"/>
              <a:t>Similar to a “join” table or many-many mapping table</a:t>
            </a:r>
          </a:p>
          <a:p>
            <a:pPr lvl="1"/>
            <a:r>
              <a:rPr lang="en-US" dirty="0"/>
              <a:t>Edge touching multiple nodes</a:t>
            </a:r>
          </a:p>
          <a:p>
            <a:pPr lvl="1"/>
            <a:r>
              <a:rPr lang="en-US" dirty="0">
                <a:hlinkClick r:id="rId2"/>
              </a:rPr>
              <a:t>The Marvel Universe - https://player.vimeo.com/video/79399404</a:t>
            </a:r>
            <a:r>
              <a:rPr lang="en-US" dirty="0"/>
              <a:t> (18:30)</a:t>
            </a:r>
          </a:p>
          <a:p>
            <a:r>
              <a:rPr lang="en-US" dirty="0"/>
              <a:t>Modeling is complex!</a:t>
            </a:r>
          </a:p>
          <a:p>
            <a:pPr lvl="1"/>
            <a:r>
              <a:rPr lang="en-US" dirty="0"/>
              <a:t>Spend time here, just as in an RDBMS</a:t>
            </a:r>
          </a:p>
          <a:p>
            <a:pPr lvl="1"/>
            <a:endParaRPr lang="en-US" dirty="0"/>
          </a:p>
          <a:p>
            <a:endParaRPr lang="en-US" dirty="0"/>
          </a:p>
        </p:txBody>
      </p:sp>
    </p:spTree>
    <p:extLst>
      <p:ext uri="{BB962C8B-B14F-4D97-AF65-F5344CB8AC3E}">
        <p14:creationId xmlns:p14="http://schemas.microsoft.com/office/powerpoint/2010/main" val="30276703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D9078-C7A1-E482-7929-23D2CAF8AF99}"/>
              </a:ext>
            </a:extLst>
          </p:cNvPr>
          <p:cNvSpPr>
            <a:spLocks noGrp="1"/>
          </p:cNvSpPr>
          <p:nvPr>
            <p:ph type="title"/>
          </p:nvPr>
        </p:nvSpPr>
        <p:spPr/>
        <p:txBody>
          <a:bodyPr/>
          <a:lstStyle/>
          <a:p>
            <a:r>
              <a:rPr lang="en-US" dirty="0"/>
              <a:t>Related Properties</a:t>
            </a:r>
          </a:p>
        </p:txBody>
      </p:sp>
      <p:sp>
        <p:nvSpPr>
          <p:cNvPr id="4" name="Oval 3">
            <a:extLst>
              <a:ext uri="{FF2B5EF4-FFF2-40B4-BE49-F238E27FC236}">
                <a16:creationId xmlns:a16="http://schemas.microsoft.com/office/drawing/2014/main" id="{0F5BA9D1-2A7B-9942-7F3C-96766F76CEF1}"/>
              </a:ext>
            </a:extLst>
          </p:cNvPr>
          <p:cNvSpPr/>
          <p:nvPr/>
        </p:nvSpPr>
        <p:spPr>
          <a:xfrm>
            <a:off x="1293541" y="2472059"/>
            <a:ext cx="1828800" cy="178419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Company</a:t>
            </a:r>
            <a:br>
              <a:rPr lang="en-US" dirty="0"/>
            </a:br>
            <a:r>
              <a:rPr lang="en-US" dirty="0"/>
              <a:t>- Acme</a:t>
            </a:r>
            <a:br>
              <a:rPr lang="en-US" dirty="0"/>
            </a:br>
            <a:r>
              <a:rPr lang="en-US" dirty="0"/>
              <a:t>- 123 My St</a:t>
            </a:r>
          </a:p>
          <a:p>
            <a:r>
              <a:rPr lang="en-US" dirty="0"/>
              <a:t>- Denver</a:t>
            </a:r>
          </a:p>
        </p:txBody>
      </p:sp>
      <p:sp>
        <p:nvSpPr>
          <p:cNvPr id="5" name="TextBox 4">
            <a:extLst>
              <a:ext uri="{FF2B5EF4-FFF2-40B4-BE49-F238E27FC236}">
                <a16:creationId xmlns:a16="http://schemas.microsoft.com/office/drawing/2014/main" id="{B75E98C9-1A48-186D-F2B3-71E68E10AFA1}"/>
              </a:ext>
            </a:extLst>
          </p:cNvPr>
          <p:cNvSpPr txBox="1"/>
          <p:nvPr/>
        </p:nvSpPr>
        <p:spPr>
          <a:xfrm>
            <a:off x="4213302" y="3114649"/>
            <a:ext cx="791737" cy="369332"/>
          </a:xfrm>
          <a:prstGeom prst="rect">
            <a:avLst/>
          </a:prstGeom>
          <a:noFill/>
        </p:spPr>
        <p:txBody>
          <a:bodyPr wrap="square" rtlCol="0">
            <a:spAutoFit/>
          </a:bodyPr>
          <a:lstStyle/>
          <a:p>
            <a:r>
              <a:rPr lang="en-US" dirty="0"/>
              <a:t>Vs. </a:t>
            </a:r>
          </a:p>
        </p:txBody>
      </p:sp>
      <p:sp>
        <p:nvSpPr>
          <p:cNvPr id="6" name="Oval 5">
            <a:extLst>
              <a:ext uri="{FF2B5EF4-FFF2-40B4-BE49-F238E27FC236}">
                <a16:creationId xmlns:a16="http://schemas.microsoft.com/office/drawing/2014/main" id="{2A722390-A1E5-B021-D713-8D6CF1A6537F}"/>
              </a:ext>
            </a:extLst>
          </p:cNvPr>
          <p:cNvSpPr/>
          <p:nvPr/>
        </p:nvSpPr>
        <p:spPr>
          <a:xfrm>
            <a:off x="5358163" y="2472059"/>
            <a:ext cx="1828800" cy="178419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Company</a:t>
            </a:r>
            <a:br>
              <a:rPr lang="en-US" dirty="0"/>
            </a:br>
            <a:r>
              <a:rPr lang="en-US" dirty="0"/>
              <a:t>- Acme</a:t>
            </a:r>
          </a:p>
          <a:p>
            <a:r>
              <a:rPr lang="en-US" dirty="0"/>
              <a:t>- 123 My St</a:t>
            </a:r>
          </a:p>
        </p:txBody>
      </p:sp>
      <p:sp>
        <p:nvSpPr>
          <p:cNvPr id="7" name="Oval 6">
            <a:extLst>
              <a:ext uri="{FF2B5EF4-FFF2-40B4-BE49-F238E27FC236}">
                <a16:creationId xmlns:a16="http://schemas.microsoft.com/office/drawing/2014/main" id="{03ECE573-DAF7-A83A-66AD-899AC918ED6B}"/>
              </a:ext>
            </a:extLst>
          </p:cNvPr>
          <p:cNvSpPr/>
          <p:nvPr/>
        </p:nvSpPr>
        <p:spPr>
          <a:xfrm>
            <a:off x="9525000" y="2543818"/>
            <a:ext cx="1626220" cy="1640677"/>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City</a:t>
            </a:r>
          </a:p>
          <a:p>
            <a:r>
              <a:rPr lang="en-US" dirty="0"/>
              <a:t>- Denver </a:t>
            </a:r>
          </a:p>
        </p:txBody>
      </p:sp>
      <p:sp>
        <p:nvSpPr>
          <p:cNvPr id="9" name="Arrow: Right 8">
            <a:extLst>
              <a:ext uri="{FF2B5EF4-FFF2-40B4-BE49-F238E27FC236}">
                <a16:creationId xmlns:a16="http://schemas.microsoft.com/office/drawing/2014/main" id="{554552CC-2D74-648B-80E7-B63D13CE86DA}"/>
              </a:ext>
            </a:extLst>
          </p:cNvPr>
          <p:cNvSpPr/>
          <p:nvPr/>
        </p:nvSpPr>
        <p:spPr>
          <a:xfrm>
            <a:off x="7445298" y="2992036"/>
            <a:ext cx="1821366" cy="744240"/>
          </a:xfrm>
          <a:prstGeom prst="right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Located In</a:t>
            </a:r>
          </a:p>
        </p:txBody>
      </p:sp>
    </p:spTree>
    <p:extLst>
      <p:ext uri="{BB962C8B-B14F-4D97-AF65-F5344CB8AC3E}">
        <p14:creationId xmlns:p14="http://schemas.microsoft.com/office/powerpoint/2010/main" val="30698677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Related Properties</a:t>
            </a:r>
          </a:p>
        </p:txBody>
      </p:sp>
      <p:sp>
        <p:nvSpPr>
          <p:cNvPr id="3" name="Content Placeholder 2"/>
          <p:cNvSpPr>
            <a:spLocks noGrp="1"/>
          </p:cNvSpPr>
          <p:nvPr>
            <p:ph idx="1"/>
          </p:nvPr>
        </p:nvSpPr>
        <p:spPr/>
        <p:txBody>
          <a:bodyPr>
            <a:normAutofit/>
          </a:bodyPr>
          <a:lstStyle/>
          <a:p>
            <a:r>
              <a:rPr lang="en-US" dirty="0"/>
              <a:t>A Customer Address</a:t>
            </a:r>
          </a:p>
          <a:p>
            <a:pPr lvl="1"/>
            <a:r>
              <a:rPr lang="en-US" dirty="0"/>
              <a:t>Is City part of the address or related?</a:t>
            </a:r>
          </a:p>
          <a:p>
            <a:pPr lvl="1"/>
            <a:r>
              <a:rPr lang="en-US" dirty="0"/>
              <a:t>In an RDBMS, this could be a column or table</a:t>
            </a:r>
          </a:p>
          <a:p>
            <a:r>
              <a:rPr lang="en-US" dirty="0"/>
              <a:t>The way you query and return data can help here</a:t>
            </a:r>
          </a:p>
          <a:p>
            <a:r>
              <a:rPr lang="en-US" dirty="0"/>
              <a:t>If we use this in a WHERE, probably should be a node</a:t>
            </a:r>
          </a:p>
          <a:p>
            <a:pPr lvl="1"/>
            <a:r>
              <a:rPr lang="en-US" dirty="0"/>
              <a:t>If data returned, then a property</a:t>
            </a:r>
          </a:p>
          <a:p>
            <a:pPr lvl="1"/>
            <a:endParaRPr lang="en-US" dirty="0"/>
          </a:p>
          <a:p>
            <a:pPr lvl="1"/>
            <a:endParaRPr lang="en-US" dirty="0"/>
          </a:p>
          <a:p>
            <a:endParaRPr lang="en-US" dirty="0"/>
          </a:p>
        </p:txBody>
      </p:sp>
    </p:spTree>
    <p:extLst>
      <p:ext uri="{BB962C8B-B14F-4D97-AF65-F5344CB8AC3E}">
        <p14:creationId xmlns:p14="http://schemas.microsoft.com/office/powerpoint/2010/main" val="25494374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SQL Server Graph Data</a:t>
            </a:r>
          </a:p>
        </p:txBody>
      </p:sp>
      <p:sp>
        <p:nvSpPr>
          <p:cNvPr id="5" name="Text Placeholder 4"/>
          <p:cNvSpPr>
            <a:spLocks noGrp="1"/>
          </p:cNvSpPr>
          <p:nvPr>
            <p:ph type="body" idx="1"/>
          </p:nvPr>
        </p:nvSpPr>
        <p:spPr/>
        <p:txBody>
          <a:bodyPr/>
          <a:lstStyle/>
          <a:p>
            <a:pPr marL="0" indent="0">
              <a:buNone/>
            </a:pPr>
            <a:r>
              <a:rPr lang="en-US" dirty="0"/>
              <a:t>Graph capabilities bolted on</a:t>
            </a:r>
          </a:p>
        </p:txBody>
      </p:sp>
    </p:spTree>
    <p:extLst>
      <p:ext uri="{BB962C8B-B14F-4D97-AF65-F5344CB8AC3E}">
        <p14:creationId xmlns:p14="http://schemas.microsoft.com/office/powerpoint/2010/main" val="2285230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47E37AB-6206-4BB3-9F3B-2773DE4ED540}"/>
              </a:ext>
            </a:extLst>
          </p:cNvPr>
          <p:cNvSpPr txBox="1">
            <a:spLocks/>
          </p:cNvSpPr>
          <p:nvPr/>
        </p:nvSpPr>
        <p:spPr bwMode="auto">
          <a:xfrm>
            <a:off x="752355" y="3471496"/>
            <a:ext cx="4340506" cy="1895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ctr" rtl="0" fontAlgn="base">
              <a:lnSpc>
                <a:spcPct val="110000"/>
              </a:lnSpc>
              <a:spcBef>
                <a:spcPct val="0"/>
              </a:spcBef>
              <a:spcAft>
                <a:spcPct val="0"/>
              </a:spcAft>
              <a:defRPr sz="6000" b="0" i="0" kern="1200">
                <a:solidFill>
                  <a:srgbClr val="373737"/>
                </a:solidFill>
                <a:latin typeface="Roboto Medium"/>
                <a:ea typeface="+mj-ea"/>
                <a:cs typeface="Roboto Medium"/>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r>
              <a:rPr lang="en-US" sz="4400" dirty="0">
                <a:solidFill>
                  <a:schemeClr val="tx1"/>
                </a:solidFill>
              </a:rPr>
              <a:t>Steve Jones</a:t>
            </a:r>
          </a:p>
          <a:p>
            <a:r>
              <a:rPr lang="en-US" sz="1800" dirty="0"/>
              <a:t>Advocate, </a:t>
            </a:r>
            <a:r>
              <a:rPr lang="en-US" sz="1800" dirty="0">
                <a:cs typeface="Segoe UI"/>
              </a:rPr>
              <a:t>Redgate Software</a:t>
            </a:r>
          </a:p>
          <a:p>
            <a:r>
              <a:rPr lang="en-US" sz="1800" dirty="0">
                <a:cs typeface="Segoe UI"/>
              </a:rPr>
              <a:t>Editor, SQLServerCentral</a:t>
            </a:r>
          </a:p>
          <a:p>
            <a:r>
              <a:rPr lang="en-US" sz="1800" dirty="0">
                <a:cs typeface="Segoe UI"/>
              </a:rPr>
              <a:t>he/him</a:t>
            </a:r>
            <a:endParaRPr lang="en-US" sz="1800" dirty="0"/>
          </a:p>
        </p:txBody>
      </p:sp>
      <p:sp>
        <p:nvSpPr>
          <p:cNvPr id="4" name="Text Placeholder 149">
            <a:extLst>
              <a:ext uri="{FF2B5EF4-FFF2-40B4-BE49-F238E27FC236}">
                <a16:creationId xmlns:a16="http://schemas.microsoft.com/office/drawing/2014/main" id="{3012DDDD-F344-4BC5-8896-92CF7CD1AD1E}"/>
              </a:ext>
            </a:extLst>
          </p:cNvPr>
          <p:cNvSpPr txBox="1">
            <a:spLocks/>
          </p:cNvSpPr>
          <p:nvPr/>
        </p:nvSpPr>
        <p:spPr>
          <a:xfrm>
            <a:off x="5971902" y="696945"/>
            <a:ext cx="5752979" cy="700887"/>
          </a:xfrm>
          <a:prstGeom prst="rect">
            <a:avLst/>
          </a:prstGeom>
        </p:spPr>
        <p:txBody>
          <a:bodyPr vert="horz" lIns="91440" tIns="45720" rIns="91440" bIns="45720" rtlCol="0" anchor="t">
            <a:noAutofit/>
          </a:bodyPr>
          <a:lstStyle>
            <a:lvl1pPr marL="457200" indent="-457200" algn="l" rtl="0" fontAlgn="base">
              <a:lnSpc>
                <a:spcPct val="130000"/>
              </a:lnSpc>
              <a:spcBef>
                <a:spcPts val="1000"/>
              </a:spcBef>
              <a:spcAft>
                <a:spcPct val="0"/>
              </a:spcAft>
              <a:buClr>
                <a:srgbClr val="CC0000"/>
              </a:buClr>
              <a:buSzPct val="100000"/>
              <a:buFont typeface="Arial"/>
              <a:buChar char="•"/>
              <a:defRPr sz="3400" b="0" i="0" kern="1200">
                <a:solidFill>
                  <a:srgbClr val="191919"/>
                </a:solidFill>
                <a:latin typeface="Roboto Regular"/>
                <a:ea typeface="+mn-ea"/>
                <a:cs typeface="Roboto Regular"/>
              </a:defRPr>
            </a:lvl1pPr>
            <a:lvl2pPr marL="914400" indent="-457200" algn="l" rtl="0" fontAlgn="base">
              <a:lnSpc>
                <a:spcPct val="130000"/>
              </a:lnSpc>
              <a:spcBef>
                <a:spcPts val="500"/>
              </a:spcBef>
              <a:spcAft>
                <a:spcPct val="0"/>
              </a:spcAft>
              <a:buClr>
                <a:srgbClr val="CC0000"/>
              </a:buClr>
              <a:buSzPct val="100000"/>
              <a:buFont typeface="Arial"/>
              <a:buChar char="•"/>
              <a:defRPr sz="2800" b="0" i="0" kern="1200">
                <a:solidFill>
                  <a:srgbClr val="191919"/>
                </a:solidFill>
                <a:latin typeface="Roboto Regular"/>
                <a:ea typeface="+mn-ea"/>
                <a:cs typeface="Roboto Regular"/>
              </a:defRPr>
            </a:lvl2pPr>
            <a:lvl3pPr marL="1257300" indent="-342900" algn="l" rtl="0" fontAlgn="base">
              <a:lnSpc>
                <a:spcPct val="130000"/>
              </a:lnSpc>
              <a:spcBef>
                <a:spcPts val="500"/>
              </a:spcBef>
              <a:spcAft>
                <a:spcPct val="0"/>
              </a:spcAft>
              <a:buClr>
                <a:srgbClr val="CC0000"/>
              </a:buClr>
              <a:buSzPct val="100000"/>
              <a:buFont typeface="Arial"/>
              <a:buChar char="•"/>
              <a:defRPr sz="2400" b="0" i="0" kern="1200">
                <a:solidFill>
                  <a:srgbClr val="191919"/>
                </a:solidFill>
                <a:latin typeface="Roboto Regular"/>
                <a:ea typeface="+mn-ea"/>
                <a:cs typeface="Roboto Regular"/>
              </a:defRPr>
            </a:lvl3pPr>
            <a:lvl4pPr marL="16002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4pPr>
            <a:lvl5pPr marL="20574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rgbClr val="F9413A"/>
                </a:solidFill>
                <a:cs typeface="Segoe UI"/>
              </a:rPr>
              <a:t>32 years database experience</a:t>
            </a:r>
            <a:endParaRPr lang="en-US" sz="2400" dirty="0"/>
          </a:p>
        </p:txBody>
      </p:sp>
      <p:sp>
        <p:nvSpPr>
          <p:cNvPr id="5" name="Text Placeholder 151">
            <a:extLst>
              <a:ext uri="{FF2B5EF4-FFF2-40B4-BE49-F238E27FC236}">
                <a16:creationId xmlns:a16="http://schemas.microsoft.com/office/drawing/2014/main" id="{F057AD2E-FB3D-4224-8038-7ED604D98F66}"/>
              </a:ext>
            </a:extLst>
          </p:cNvPr>
          <p:cNvSpPr txBox="1">
            <a:spLocks/>
          </p:cNvSpPr>
          <p:nvPr/>
        </p:nvSpPr>
        <p:spPr>
          <a:xfrm>
            <a:off x="5971902" y="1262908"/>
            <a:ext cx="5226769" cy="955979"/>
          </a:xfrm>
          <a:prstGeom prst="rect">
            <a:avLst/>
          </a:prstGeom>
        </p:spPr>
        <p:txBody>
          <a:bodyPr vert="horz" lIns="91440" tIns="45720" rIns="91440" bIns="45720" rtlCol="0" anchor="t">
            <a:noAutofit/>
          </a:bodyPr>
          <a:lstStyle>
            <a:lvl1pPr marL="457200" indent="-457200" algn="l" rtl="0" fontAlgn="base">
              <a:lnSpc>
                <a:spcPct val="130000"/>
              </a:lnSpc>
              <a:spcBef>
                <a:spcPts val="1000"/>
              </a:spcBef>
              <a:spcAft>
                <a:spcPct val="0"/>
              </a:spcAft>
              <a:buClr>
                <a:srgbClr val="CC0000"/>
              </a:buClr>
              <a:buSzPct val="100000"/>
              <a:buFont typeface="Arial"/>
              <a:buChar char="•"/>
              <a:defRPr sz="3400" b="0" i="0" kern="1200">
                <a:solidFill>
                  <a:srgbClr val="191919"/>
                </a:solidFill>
                <a:latin typeface="Roboto Regular"/>
                <a:ea typeface="+mn-ea"/>
                <a:cs typeface="Roboto Regular"/>
              </a:defRPr>
            </a:lvl1pPr>
            <a:lvl2pPr marL="914400" indent="-457200" algn="l" rtl="0" fontAlgn="base">
              <a:lnSpc>
                <a:spcPct val="130000"/>
              </a:lnSpc>
              <a:spcBef>
                <a:spcPts val="500"/>
              </a:spcBef>
              <a:spcAft>
                <a:spcPct val="0"/>
              </a:spcAft>
              <a:buClr>
                <a:srgbClr val="CC0000"/>
              </a:buClr>
              <a:buSzPct val="100000"/>
              <a:buFont typeface="Arial"/>
              <a:buChar char="•"/>
              <a:defRPr sz="2800" b="0" i="0" kern="1200">
                <a:solidFill>
                  <a:srgbClr val="191919"/>
                </a:solidFill>
                <a:latin typeface="Roboto Regular"/>
                <a:ea typeface="+mn-ea"/>
                <a:cs typeface="Roboto Regular"/>
              </a:defRPr>
            </a:lvl2pPr>
            <a:lvl3pPr marL="1257300" indent="-342900" algn="l" rtl="0" fontAlgn="base">
              <a:lnSpc>
                <a:spcPct val="130000"/>
              </a:lnSpc>
              <a:spcBef>
                <a:spcPts val="500"/>
              </a:spcBef>
              <a:spcAft>
                <a:spcPct val="0"/>
              </a:spcAft>
              <a:buClr>
                <a:srgbClr val="CC0000"/>
              </a:buClr>
              <a:buSzPct val="100000"/>
              <a:buFont typeface="Arial"/>
              <a:buChar char="•"/>
              <a:defRPr sz="2400" b="0" i="0" kern="1200">
                <a:solidFill>
                  <a:srgbClr val="191919"/>
                </a:solidFill>
                <a:latin typeface="Roboto Regular"/>
                <a:ea typeface="+mn-ea"/>
                <a:cs typeface="Roboto Regular"/>
              </a:defRPr>
            </a:lvl3pPr>
            <a:lvl4pPr marL="16002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4pPr>
            <a:lvl5pPr marL="20574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cs typeface="Segoe UI"/>
              </a:rPr>
              <a:t>DBA, developer, manager, writer, speaker in a variety of companies and industries using SQL Server, Oracle, and other database platforms.</a:t>
            </a:r>
            <a:endParaRPr lang="en-US" sz="1600" dirty="0"/>
          </a:p>
        </p:txBody>
      </p:sp>
      <p:sp>
        <p:nvSpPr>
          <p:cNvPr id="6" name="Text Placeholder 152">
            <a:extLst>
              <a:ext uri="{FF2B5EF4-FFF2-40B4-BE49-F238E27FC236}">
                <a16:creationId xmlns:a16="http://schemas.microsoft.com/office/drawing/2014/main" id="{ED1C9DC0-BEA4-4338-9846-FBFA10647B4B}"/>
              </a:ext>
            </a:extLst>
          </p:cNvPr>
          <p:cNvSpPr txBox="1">
            <a:spLocks/>
          </p:cNvSpPr>
          <p:nvPr/>
        </p:nvSpPr>
        <p:spPr>
          <a:xfrm>
            <a:off x="5983983" y="2344762"/>
            <a:ext cx="5753251" cy="675279"/>
          </a:xfrm>
          <a:prstGeom prst="rect">
            <a:avLst/>
          </a:prstGeom>
        </p:spPr>
        <p:txBody>
          <a:bodyPr vert="horz" lIns="91440" tIns="45720" rIns="91440" bIns="45720" rtlCol="0" anchor="t">
            <a:noAutofit/>
          </a:bodyPr>
          <a:lstStyle>
            <a:lvl1pPr marL="457200" indent="-457200" algn="l" rtl="0" fontAlgn="base">
              <a:lnSpc>
                <a:spcPct val="130000"/>
              </a:lnSpc>
              <a:spcBef>
                <a:spcPts val="1000"/>
              </a:spcBef>
              <a:spcAft>
                <a:spcPct val="0"/>
              </a:spcAft>
              <a:buClr>
                <a:srgbClr val="CC0000"/>
              </a:buClr>
              <a:buSzPct val="100000"/>
              <a:buFont typeface="Arial"/>
              <a:buChar char="•"/>
              <a:defRPr sz="3400" b="0" i="0" kern="1200">
                <a:solidFill>
                  <a:srgbClr val="191919"/>
                </a:solidFill>
                <a:latin typeface="Roboto Regular"/>
                <a:ea typeface="+mn-ea"/>
                <a:cs typeface="Roboto Regular"/>
              </a:defRPr>
            </a:lvl1pPr>
            <a:lvl2pPr marL="914400" indent="-457200" algn="l" rtl="0" fontAlgn="base">
              <a:lnSpc>
                <a:spcPct val="130000"/>
              </a:lnSpc>
              <a:spcBef>
                <a:spcPts val="500"/>
              </a:spcBef>
              <a:spcAft>
                <a:spcPct val="0"/>
              </a:spcAft>
              <a:buClr>
                <a:srgbClr val="CC0000"/>
              </a:buClr>
              <a:buSzPct val="100000"/>
              <a:buFont typeface="Arial"/>
              <a:buChar char="•"/>
              <a:defRPr sz="2800" b="0" i="0" kern="1200">
                <a:solidFill>
                  <a:srgbClr val="191919"/>
                </a:solidFill>
                <a:latin typeface="Roboto Regular"/>
                <a:ea typeface="+mn-ea"/>
                <a:cs typeface="Roboto Regular"/>
              </a:defRPr>
            </a:lvl2pPr>
            <a:lvl3pPr marL="1257300" indent="-342900" algn="l" rtl="0" fontAlgn="base">
              <a:lnSpc>
                <a:spcPct val="130000"/>
              </a:lnSpc>
              <a:spcBef>
                <a:spcPts val="500"/>
              </a:spcBef>
              <a:spcAft>
                <a:spcPct val="0"/>
              </a:spcAft>
              <a:buClr>
                <a:srgbClr val="CC0000"/>
              </a:buClr>
              <a:buSzPct val="100000"/>
              <a:buFont typeface="Arial"/>
              <a:buChar char="•"/>
              <a:defRPr sz="2400" b="0" i="0" kern="1200">
                <a:solidFill>
                  <a:srgbClr val="191919"/>
                </a:solidFill>
                <a:latin typeface="Roboto Regular"/>
                <a:ea typeface="+mn-ea"/>
                <a:cs typeface="Roboto Regular"/>
              </a:defRPr>
            </a:lvl3pPr>
            <a:lvl4pPr marL="16002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4pPr>
            <a:lvl5pPr marL="20574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rgbClr val="F9413A"/>
                </a:solidFill>
                <a:cs typeface="Segoe UI"/>
              </a:rPr>
              <a:t>Founder, </a:t>
            </a:r>
            <a:r>
              <a:rPr lang="en-US" sz="2400" dirty="0" err="1">
                <a:solidFill>
                  <a:srgbClr val="F9413A"/>
                </a:solidFill>
                <a:cs typeface="Segoe UI"/>
              </a:rPr>
              <a:t>SQLServerCentral</a:t>
            </a:r>
            <a:endParaRPr lang="en-US" sz="2400" dirty="0"/>
          </a:p>
        </p:txBody>
      </p:sp>
      <p:sp>
        <p:nvSpPr>
          <p:cNvPr id="9" name="Text Placeholder 153">
            <a:extLst>
              <a:ext uri="{FF2B5EF4-FFF2-40B4-BE49-F238E27FC236}">
                <a16:creationId xmlns:a16="http://schemas.microsoft.com/office/drawing/2014/main" id="{30DD00DD-CD0B-4A49-90F8-B5792C501F82}"/>
              </a:ext>
            </a:extLst>
          </p:cNvPr>
          <p:cNvSpPr txBox="1">
            <a:spLocks/>
          </p:cNvSpPr>
          <p:nvPr/>
        </p:nvSpPr>
        <p:spPr>
          <a:xfrm>
            <a:off x="5971902" y="2853786"/>
            <a:ext cx="5765332" cy="829221"/>
          </a:xfrm>
          <a:prstGeom prst="rect">
            <a:avLst/>
          </a:prstGeom>
        </p:spPr>
        <p:txBody>
          <a:bodyPr vert="horz" lIns="91440" tIns="45720" rIns="91440" bIns="45720" rtlCol="0" anchor="t">
            <a:noAutofit/>
          </a:bodyPr>
          <a:lstStyle>
            <a:lvl1pPr marL="457200" indent="-457200" algn="l" rtl="0" fontAlgn="base">
              <a:lnSpc>
                <a:spcPct val="130000"/>
              </a:lnSpc>
              <a:spcBef>
                <a:spcPts val="1000"/>
              </a:spcBef>
              <a:spcAft>
                <a:spcPct val="0"/>
              </a:spcAft>
              <a:buClr>
                <a:srgbClr val="CC0000"/>
              </a:buClr>
              <a:buSzPct val="100000"/>
              <a:buFont typeface="Arial"/>
              <a:buChar char="•"/>
              <a:defRPr sz="3400" b="0" i="0" kern="1200">
                <a:solidFill>
                  <a:srgbClr val="191919"/>
                </a:solidFill>
                <a:latin typeface="Roboto Regular"/>
                <a:ea typeface="+mn-ea"/>
                <a:cs typeface="Roboto Regular"/>
              </a:defRPr>
            </a:lvl1pPr>
            <a:lvl2pPr marL="914400" indent="-457200" algn="l" rtl="0" fontAlgn="base">
              <a:lnSpc>
                <a:spcPct val="130000"/>
              </a:lnSpc>
              <a:spcBef>
                <a:spcPts val="500"/>
              </a:spcBef>
              <a:spcAft>
                <a:spcPct val="0"/>
              </a:spcAft>
              <a:buClr>
                <a:srgbClr val="CC0000"/>
              </a:buClr>
              <a:buSzPct val="100000"/>
              <a:buFont typeface="Arial"/>
              <a:buChar char="•"/>
              <a:defRPr sz="2800" b="0" i="0" kern="1200">
                <a:solidFill>
                  <a:srgbClr val="191919"/>
                </a:solidFill>
                <a:latin typeface="Roboto Regular"/>
                <a:ea typeface="+mn-ea"/>
                <a:cs typeface="Roboto Regular"/>
              </a:defRPr>
            </a:lvl2pPr>
            <a:lvl3pPr marL="1257300" indent="-342900" algn="l" rtl="0" fontAlgn="base">
              <a:lnSpc>
                <a:spcPct val="130000"/>
              </a:lnSpc>
              <a:spcBef>
                <a:spcPts val="500"/>
              </a:spcBef>
              <a:spcAft>
                <a:spcPct val="0"/>
              </a:spcAft>
              <a:buClr>
                <a:srgbClr val="CC0000"/>
              </a:buClr>
              <a:buSzPct val="100000"/>
              <a:buFont typeface="Arial"/>
              <a:buChar char="•"/>
              <a:defRPr sz="2400" b="0" i="0" kern="1200">
                <a:solidFill>
                  <a:srgbClr val="191919"/>
                </a:solidFill>
                <a:latin typeface="Roboto Regular"/>
                <a:ea typeface="+mn-ea"/>
                <a:cs typeface="Roboto Regular"/>
              </a:defRPr>
            </a:lvl3pPr>
            <a:lvl4pPr marL="16002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4pPr>
            <a:lvl5pPr marL="20574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Currently the editor in chief, with the goal of helping you learn to be a better data professional every day</a:t>
            </a:r>
          </a:p>
        </p:txBody>
      </p:sp>
      <p:sp>
        <p:nvSpPr>
          <p:cNvPr id="10" name="Text Placeholder 154">
            <a:extLst>
              <a:ext uri="{FF2B5EF4-FFF2-40B4-BE49-F238E27FC236}">
                <a16:creationId xmlns:a16="http://schemas.microsoft.com/office/drawing/2014/main" id="{CA944752-E9F6-46C7-9D77-9D80A23A138A}"/>
              </a:ext>
            </a:extLst>
          </p:cNvPr>
          <p:cNvSpPr txBox="1">
            <a:spLocks/>
          </p:cNvSpPr>
          <p:nvPr/>
        </p:nvSpPr>
        <p:spPr>
          <a:xfrm>
            <a:off x="5971902" y="3896192"/>
            <a:ext cx="6008402" cy="536727"/>
          </a:xfrm>
          <a:prstGeom prst="rect">
            <a:avLst/>
          </a:prstGeom>
        </p:spPr>
        <p:txBody>
          <a:bodyPr vert="horz" lIns="91440" tIns="45720" rIns="91440" bIns="45720" rtlCol="0" anchor="t">
            <a:noAutofit/>
          </a:bodyPr>
          <a:lstStyle>
            <a:lvl1pPr marL="457200" indent="-457200" algn="l" rtl="0" fontAlgn="base">
              <a:lnSpc>
                <a:spcPct val="130000"/>
              </a:lnSpc>
              <a:spcBef>
                <a:spcPts val="1000"/>
              </a:spcBef>
              <a:spcAft>
                <a:spcPct val="0"/>
              </a:spcAft>
              <a:buClr>
                <a:srgbClr val="CC0000"/>
              </a:buClr>
              <a:buSzPct val="100000"/>
              <a:buFont typeface="Arial"/>
              <a:buChar char="•"/>
              <a:defRPr sz="3400" b="0" i="0" kern="1200">
                <a:solidFill>
                  <a:srgbClr val="191919"/>
                </a:solidFill>
                <a:latin typeface="Roboto Regular"/>
                <a:ea typeface="+mn-ea"/>
                <a:cs typeface="Roboto Regular"/>
              </a:defRPr>
            </a:lvl1pPr>
            <a:lvl2pPr marL="914400" indent="-457200" algn="l" rtl="0" fontAlgn="base">
              <a:lnSpc>
                <a:spcPct val="130000"/>
              </a:lnSpc>
              <a:spcBef>
                <a:spcPts val="500"/>
              </a:spcBef>
              <a:spcAft>
                <a:spcPct val="0"/>
              </a:spcAft>
              <a:buClr>
                <a:srgbClr val="CC0000"/>
              </a:buClr>
              <a:buSzPct val="100000"/>
              <a:buFont typeface="Arial"/>
              <a:buChar char="•"/>
              <a:defRPr sz="2800" b="0" i="0" kern="1200">
                <a:solidFill>
                  <a:srgbClr val="191919"/>
                </a:solidFill>
                <a:latin typeface="Roboto Regular"/>
                <a:ea typeface="+mn-ea"/>
                <a:cs typeface="Roboto Regular"/>
              </a:defRPr>
            </a:lvl2pPr>
            <a:lvl3pPr marL="1257300" indent="-342900" algn="l" rtl="0" fontAlgn="base">
              <a:lnSpc>
                <a:spcPct val="130000"/>
              </a:lnSpc>
              <a:spcBef>
                <a:spcPts val="500"/>
              </a:spcBef>
              <a:spcAft>
                <a:spcPct val="0"/>
              </a:spcAft>
              <a:buClr>
                <a:srgbClr val="CC0000"/>
              </a:buClr>
              <a:buSzPct val="100000"/>
              <a:buFont typeface="Arial"/>
              <a:buChar char="•"/>
              <a:defRPr sz="2400" b="0" i="0" kern="1200">
                <a:solidFill>
                  <a:srgbClr val="191919"/>
                </a:solidFill>
                <a:latin typeface="Roboto Regular"/>
                <a:ea typeface="+mn-ea"/>
                <a:cs typeface="Roboto Regular"/>
              </a:defRPr>
            </a:lvl3pPr>
            <a:lvl4pPr marL="16002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4pPr>
            <a:lvl5pPr marL="20574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rgbClr val="F9413A"/>
                </a:solidFill>
                <a:cs typeface="Segoe UI"/>
              </a:rPr>
              <a:t>15-year Microsoft Data Platform MVP</a:t>
            </a:r>
            <a:endParaRPr lang="en-US" sz="2400" dirty="0"/>
          </a:p>
        </p:txBody>
      </p:sp>
      <p:sp>
        <p:nvSpPr>
          <p:cNvPr id="11" name="Text Placeholder 155">
            <a:extLst>
              <a:ext uri="{FF2B5EF4-FFF2-40B4-BE49-F238E27FC236}">
                <a16:creationId xmlns:a16="http://schemas.microsoft.com/office/drawing/2014/main" id="{4EDAF301-2B5F-42B8-AAE2-227C675BEA50}"/>
              </a:ext>
            </a:extLst>
          </p:cNvPr>
          <p:cNvSpPr txBox="1">
            <a:spLocks/>
          </p:cNvSpPr>
          <p:nvPr/>
        </p:nvSpPr>
        <p:spPr>
          <a:xfrm>
            <a:off x="5971902" y="4418035"/>
            <a:ext cx="5467653" cy="798976"/>
          </a:xfrm>
          <a:prstGeom prst="rect">
            <a:avLst/>
          </a:prstGeom>
        </p:spPr>
        <p:txBody>
          <a:bodyPr vert="horz" lIns="91440" tIns="45720" rIns="91440" bIns="45720" rtlCol="0" anchor="t">
            <a:noAutofit/>
          </a:bodyPr>
          <a:lstStyle>
            <a:lvl1pPr marL="457200" indent="-457200" algn="l" rtl="0" fontAlgn="base">
              <a:lnSpc>
                <a:spcPct val="130000"/>
              </a:lnSpc>
              <a:spcBef>
                <a:spcPts val="1000"/>
              </a:spcBef>
              <a:spcAft>
                <a:spcPct val="0"/>
              </a:spcAft>
              <a:buClr>
                <a:srgbClr val="CC0000"/>
              </a:buClr>
              <a:buSzPct val="100000"/>
              <a:buFont typeface="Arial"/>
              <a:buChar char="•"/>
              <a:defRPr sz="3400" b="0" i="0" kern="1200">
                <a:solidFill>
                  <a:srgbClr val="191919"/>
                </a:solidFill>
                <a:latin typeface="Roboto Regular"/>
                <a:ea typeface="+mn-ea"/>
                <a:cs typeface="Roboto Regular"/>
              </a:defRPr>
            </a:lvl1pPr>
            <a:lvl2pPr marL="914400" indent="-457200" algn="l" rtl="0" fontAlgn="base">
              <a:lnSpc>
                <a:spcPct val="130000"/>
              </a:lnSpc>
              <a:spcBef>
                <a:spcPts val="500"/>
              </a:spcBef>
              <a:spcAft>
                <a:spcPct val="0"/>
              </a:spcAft>
              <a:buClr>
                <a:srgbClr val="CC0000"/>
              </a:buClr>
              <a:buSzPct val="100000"/>
              <a:buFont typeface="Arial"/>
              <a:buChar char="•"/>
              <a:defRPr sz="2800" b="0" i="0" kern="1200">
                <a:solidFill>
                  <a:srgbClr val="191919"/>
                </a:solidFill>
                <a:latin typeface="Roboto Regular"/>
                <a:ea typeface="+mn-ea"/>
                <a:cs typeface="Roboto Regular"/>
              </a:defRPr>
            </a:lvl2pPr>
            <a:lvl3pPr marL="1257300" indent="-342900" algn="l" rtl="0" fontAlgn="base">
              <a:lnSpc>
                <a:spcPct val="130000"/>
              </a:lnSpc>
              <a:spcBef>
                <a:spcPts val="500"/>
              </a:spcBef>
              <a:spcAft>
                <a:spcPct val="0"/>
              </a:spcAft>
              <a:buClr>
                <a:srgbClr val="CC0000"/>
              </a:buClr>
              <a:buSzPct val="100000"/>
              <a:buFont typeface="Arial"/>
              <a:buChar char="•"/>
              <a:defRPr sz="2400" b="0" i="0" kern="1200">
                <a:solidFill>
                  <a:srgbClr val="191919"/>
                </a:solidFill>
                <a:latin typeface="Roboto Regular"/>
                <a:ea typeface="+mn-ea"/>
                <a:cs typeface="Roboto Regular"/>
              </a:defRPr>
            </a:lvl3pPr>
            <a:lvl4pPr marL="16002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4pPr>
            <a:lvl5pPr marL="2057400" indent="-228600" algn="l" rtl="0" fontAlgn="base">
              <a:lnSpc>
                <a:spcPct val="120000"/>
              </a:lnSpc>
              <a:spcBef>
                <a:spcPts val="500"/>
              </a:spcBef>
              <a:spcAft>
                <a:spcPct val="0"/>
              </a:spcAft>
              <a:buFont typeface="Arial" panose="020B0604020202020204" pitchFamily="34" charset="0"/>
              <a:buChar char="•"/>
              <a:defRPr b="0" i="0" kern="1200">
                <a:solidFill>
                  <a:srgbClr val="191919"/>
                </a:solidFill>
                <a:latin typeface="Roboto Regular"/>
                <a:ea typeface="+mn-ea"/>
                <a:cs typeface="Roboto Regular"/>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I have been honored to be recognized by Microsoft for the as a Data Platform MVP working with SQL Server</a:t>
            </a:r>
          </a:p>
        </p:txBody>
      </p:sp>
      <p:pic>
        <p:nvPicPr>
          <p:cNvPr id="12" name="Picture 21">
            <a:extLst>
              <a:ext uri="{FF2B5EF4-FFF2-40B4-BE49-F238E27FC236}">
                <a16:creationId xmlns:a16="http://schemas.microsoft.com/office/drawing/2014/main" id="{F3A1A574-DA12-4CB2-B326-BE2DD28E05F4}"/>
              </a:ext>
            </a:extLst>
          </p:cNvPr>
          <p:cNvPicPr>
            <a:picLocks noChangeAspect="1"/>
          </p:cNvPicPr>
          <p:nvPr/>
        </p:nvPicPr>
        <p:blipFill rotWithShape="1">
          <a:blip r:embed="rId3"/>
          <a:srcRect l="4196" r="4196"/>
          <a:stretch/>
        </p:blipFill>
        <p:spPr>
          <a:xfrm>
            <a:off x="1804051" y="612522"/>
            <a:ext cx="1996813" cy="2822777"/>
          </a:xfrm>
          <a:prstGeom prst="rect">
            <a:avLst/>
          </a:prstGeom>
        </p:spPr>
      </p:pic>
      <p:sp>
        <p:nvSpPr>
          <p:cNvPr id="13" name="Rectangle 12">
            <a:extLst>
              <a:ext uri="{FF2B5EF4-FFF2-40B4-BE49-F238E27FC236}">
                <a16:creationId xmlns:a16="http://schemas.microsoft.com/office/drawing/2014/main" id="{E9766143-851A-4CD0-976D-4A77765F3882}"/>
              </a:ext>
            </a:extLst>
          </p:cNvPr>
          <p:cNvSpPr/>
          <p:nvPr/>
        </p:nvSpPr>
        <p:spPr>
          <a:xfrm>
            <a:off x="3202016" y="5769668"/>
            <a:ext cx="1933575" cy="369887"/>
          </a:xfrm>
          <a:prstGeom prst="rect">
            <a:avLst/>
          </a:prstGeom>
        </p:spPr>
        <p:txBody>
          <a:bodyPr>
            <a:spAutoFit/>
          </a:bodyPr>
          <a:lstStyle/>
          <a:p>
            <a:pPr defTabSz="685800" eaLnBrk="1" fontAlgn="auto" hangingPunct="1">
              <a:spcBef>
                <a:spcPts val="0"/>
              </a:spcBef>
              <a:spcAft>
                <a:spcPts val="2700"/>
              </a:spcAft>
              <a:defRPr/>
            </a:pPr>
            <a:r>
              <a:rPr lang="en-US" dirty="0">
                <a:solidFill>
                  <a:prstClr val="black">
                    <a:lumMod val="50000"/>
                    <a:lumOff val="50000"/>
                  </a:prstClr>
                </a:solidFill>
                <a:latin typeface="Microsoft Sans Serif" panose="020B0604020202020204" pitchFamily="34" charset="0"/>
                <a:cs typeface="+mn-cs"/>
              </a:rPr>
              <a:t>@way0utwest</a:t>
            </a:r>
          </a:p>
        </p:txBody>
      </p:sp>
      <p:pic>
        <p:nvPicPr>
          <p:cNvPr id="14" name="Picture 13">
            <a:extLst>
              <a:ext uri="{FF2B5EF4-FFF2-40B4-BE49-F238E27FC236}">
                <a16:creationId xmlns:a16="http://schemas.microsoft.com/office/drawing/2014/main" id="{078013E4-1C0A-4801-9ED8-57E9BAA66C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4653" y="5763318"/>
            <a:ext cx="45878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C861E07D-5877-4A55-9D32-72A7E3F8C71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7020" y="5753792"/>
            <a:ext cx="45085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A5D26557-B455-4171-8966-BC32F017E0FB}"/>
              </a:ext>
            </a:extLst>
          </p:cNvPr>
          <p:cNvSpPr txBox="1"/>
          <p:nvPr/>
        </p:nvSpPr>
        <p:spPr>
          <a:xfrm>
            <a:off x="847870" y="5758555"/>
            <a:ext cx="1868487" cy="369887"/>
          </a:xfrm>
          <a:prstGeom prst="rect">
            <a:avLst/>
          </a:prstGeom>
          <a:noFill/>
        </p:spPr>
        <p:txBody>
          <a:bodyPr>
            <a:spAutoFit/>
          </a:bodyPr>
          <a:lstStyle/>
          <a:p>
            <a:pPr defTabSz="685800" eaLnBrk="1" fontAlgn="auto" hangingPunct="1">
              <a:spcBef>
                <a:spcPts val="0"/>
              </a:spcBef>
              <a:spcAft>
                <a:spcPts val="2700"/>
              </a:spcAft>
              <a:defRPr/>
            </a:pPr>
            <a:r>
              <a:rPr lang="en-US" dirty="0">
                <a:solidFill>
                  <a:prstClr val="black">
                    <a:lumMod val="50000"/>
                    <a:lumOff val="50000"/>
                  </a:prstClr>
                </a:solidFill>
                <a:latin typeface="Microsoft Sans Serif" panose="020B0604020202020204" pitchFamily="34" charset="0"/>
                <a:cs typeface="+mn-cs"/>
              </a:rPr>
              <a:t>/in/way0utwest</a:t>
            </a:r>
          </a:p>
        </p:txBody>
      </p:sp>
      <p:sp>
        <p:nvSpPr>
          <p:cNvPr id="17" name="Rectangle 16">
            <a:extLst>
              <a:ext uri="{FF2B5EF4-FFF2-40B4-BE49-F238E27FC236}">
                <a16:creationId xmlns:a16="http://schemas.microsoft.com/office/drawing/2014/main" id="{24F0D552-7E96-4527-ACD6-8815BDD62BE0}"/>
              </a:ext>
            </a:extLst>
          </p:cNvPr>
          <p:cNvSpPr/>
          <p:nvPr/>
        </p:nvSpPr>
        <p:spPr>
          <a:xfrm>
            <a:off x="9179954" y="5769668"/>
            <a:ext cx="2800350" cy="369887"/>
          </a:xfrm>
          <a:prstGeom prst="rect">
            <a:avLst/>
          </a:prstGeom>
        </p:spPr>
        <p:txBody>
          <a:bodyPr>
            <a:spAutoFit/>
          </a:bodyPr>
          <a:lstStyle/>
          <a:p>
            <a:pPr defTabSz="685800" eaLnBrk="1" fontAlgn="auto" hangingPunct="1">
              <a:spcBef>
                <a:spcPts val="0"/>
              </a:spcBef>
              <a:spcAft>
                <a:spcPts val="2700"/>
              </a:spcAft>
              <a:defRPr/>
            </a:pPr>
            <a:r>
              <a:rPr lang="en-US" dirty="0">
                <a:solidFill>
                  <a:prstClr val="black">
                    <a:lumMod val="50000"/>
                    <a:lumOff val="50000"/>
                  </a:prstClr>
                </a:solidFill>
                <a:latin typeface="Microsoft Sans Serif" panose="020B0604020202020204" pitchFamily="34" charset="0"/>
                <a:cs typeface="+mn-cs"/>
              </a:rPr>
              <a:t>www.voiceofthedba.com</a:t>
            </a:r>
          </a:p>
        </p:txBody>
      </p:sp>
      <p:pic>
        <p:nvPicPr>
          <p:cNvPr id="18" name="Picture 17">
            <a:extLst>
              <a:ext uri="{FF2B5EF4-FFF2-40B4-BE49-F238E27FC236}">
                <a16:creationId xmlns:a16="http://schemas.microsoft.com/office/drawing/2014/main" id="{3227EB80-D63B-4D8D-AE1C-F7DEF25DBD1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43404" y="5771255"/>
            <a:ext cx="336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8">
            <a:extLst>
              <a:ext uri="{FF2B5EF4-FFF2-40B4-BE49-F238E27FC236}">
                <a16:creationId xmlns:a16="http://schemas.microsoft.com/office/drawing/2014/main" id="{4D68C361-4D69-4553-9021-0F23DBED40E3}"/>
              </a:ext>
            </a:extLst>
          </p:cNvPr>
          <p:cNvSpPr/>
          <p:nvPr/>
        </p:nvSpPr>
        <p:spPr>
          <a:xfrm>
            <a:off x="5753929" y="5783539"/>
            <a:ext cx="3197532" cy="338554"/>
          </a:xfrm>
          <a:prstGeom prst="rect">
            <a:avLst/>
          </a:prstGeom>
        </p:spPr>
        <p:txBody>
          <a:bodyPr wrap="square">
            <a:spAutoFit/>
          </a:bodyPr>
          <a:lstStyle/>
          <a:p>
            <a:pPr>
              <a:spcAft>
                <a:spcPts val="3600"/>
              </a:spcAft>
            </a:pPr>
            <a:r>
              <a:rPr lang="en-US" sz="1600" b="0" dirty="0" err="1">
                <a:latin typeface="Roboto Regular" panose="02000000000000000000" pitchFamily="2" charset="0"/>
                <a:ea typeface="Roboto Regular" panose="02000000000000000000" pitchFamily="2" charset="0"/>
              </a:rPr>
              <a:t>sjones@sqlservercentral.com</a:t>
            </a:r>
            <a:endParaRPr lang="en-US" sz="1600" b="0" dirty="0">
              <a:latin typeface="Roboto Regular" panose="02000000000000000000" pitchFamily="2" charset="0"/>
              <a:ea typeface="Roboto Regular" panose="02000000000000000000" pitchFamily="2" charset="0"/>
            </a:endParaRPr>
          </a:p>
        </p:txBody>
      </p:sp>
      <p:pic>
        <p:nvPicPr>
          <p:cNvPr id="20" name="Picture 19">
            <a:extLst>
              <a:ext uri="{FF2B5EF4-FFF2-40B4-BE49-F238E27FC236}">
                <a16:creationId xmlns:a16="http://schemas.microsoft.com/office/drawing/2014/main" id="{89F850D7-1ECB-4718-961C-88F17C065326}"/>
              </a:ext>
            </a:extLst>
          </p:cNvPr>
          <p:cNvPicPr>
            <a:picLocks noChangeAspect="1"/>
          </p:cNvPicPr>
          <p:nvPr/>
        </p:nvPicPr>
        <p:blipFill>
          <a:blip r:embed="rId7"/>
          <a:stretch>
            <a:fillRect/>
          </a:stretch>
        </p:blipFill>
        <p:spPr>
          <a:xfrm>
            <a:off x="5319526" y="5763318"/>
            <a:ext cx="379116" cy="310185"/>
          </a:xfrm>
          <a:prstGeom prst="rect">
            <a:avLst/>
          </a:prstGeom>
        </p:spPr>
      </p:pic>
    </p:spTree>
    <p:extLst>
      <p:ext uri="{BB962C8B-B14F-4D97-AF65-F5344CB8AC3E}">
        <p14:creationId xmlns:p14="http://schemas.microsoft.com/office/powerpoint/2010/main" val="15285861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Server Graph Queries</a:t>
            </a:r>
          </a:p>
        </p:txBody>
      </p:sp>
      <p:sp>
        <p:nvSpPr>
          <p:cNvPr id="3" name="Content Placeholder 2"/>
          <p:cNvSpPr>
            <a:spLocks noGrp="1"/>
          </p:cNvSpPr>
          <p:nvPr>
            <p:ph idx="1"/>
          </p:nvPr>
        </p:nvSpPr>
        <p:spPr/>
        <p:txBody>
          <a:bodyPr>
            <a:normAutofit lnSpcReduction="10000"/>
          </a:bodyPr>
          <a:lstStyle/>
          <a:p>
            <a:r>
              <a:rPr lang="en-US" dirty="0"/>
              <a:t>Added in SQL Server 2017</a:t>
            </a:r>
          </a:p>
          <a:p>
            <a:r>
              <a:rPr lang="en-US" dirty="0"/>
              <a:t>Enhanced CREATE TABLE </a:t>
            </a:r>
          </a:p>
          <a:p>
            <a:r>
              <a:rPr lang="en-US" dirty="0"/>
              <a:t>Graph storage is based on relational objects</a:t>
            </a:r>
          </a:p>
          <a:p>
            <a:r>
              <a:rPr lang="en-US" dirty="0"/>
              <a:t>Node and Edge tables are available</a:t>
            </a:r>
          </a:p>
          <a:p>
            <a:pPr lvl="1"/>
            <a:r>
              <a:rPr lang="en-US" dirty="0"/>
              <a:t>Both can have other properties/columns</a:t>
            </a:r>
          </a:p>
          <a:p>
            <a:r>
              <a:rPr lang="en-US" dirty="0"/>
              <a:t>“extra” columns added to these tables</a:t>
            </a:r>
          </a:p>
          <a:p>
            <a:r>
              <a:rPr lang="en-US" dirty="0"/>
              <a:t>Nodes have $</a:t>
            </a:r>
            <a:r>
              <a:rPr lang="en-US" dirty="0" err="1"/>
              <a:t>node_id</a:t>
            </a:r>
            <a:endParaRPr lang="en-US" dirty="0"/>
          </a:p>
          <a:p>
            <a:r>
              <a:rPr lang="en-US" dirty="0"/>
              <a:t>Edges have $</a:t>
            </a:r>
            <a:r>
              <a:rPr lang="en-US" dirty="0" err="1"/>
              <a:t>edge_id</a:t>
            </a:r>
            <a:r>
              <a:rPr lang="en-US" dirty="0"/>
              <a:t>, $</a:t>
            </a:r>
            <a:r>
              <a:rPr lang="en-US" dirty="0" err="1"/>
              <a:t>from_id</a:t>
            </a:r>
            <a:r>
              <a:rPr lang="en-US" dirty="0"/>
              <a:t>, and $</a:t>
            </a:r>
            <a:r>
              <a:rPr lang="en-US" dirty="0" err="1"/>
              <a:t>to_id</a:t>
            </a:r>
            <a:endParaRPr lang="en-US" dirty="0"/>
          </a:p>
          <a:p>
            <a:r>
              <a:rPr lang="en-US" dirty="0"/>
              <a:t>These are essentially PK/FK columns.</a:t>
            </a:r>
          </a:p>
        </p:txBody>
      </p:sp>
    </p:spTree>
    <p:extLst>
      <p:ext uri="{BB962C8B-B14F-4D97-AF65-F5344CB8AC3E}">
        <p14:creationId xmlns:p14="http://schemas.microsoft.com/office/powerpoint/2010/main" val="20298846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Server and Graph Structures</a:t>
            </a:r>
          </a:p>
        </p:txBody>
      </p:sp>
      <p:sp>
        <p:nvSpPr>
          <p:cNvPr id="3" name="Content Placeholder 2"/>
          <p:cNvSpPr>
            <a:spLocks noGrp="1"/>
          </p:cNvSpPr>
          <p:nvPr>
            <p:ph idx="1"/>
          </p:nvPr>
        </p:nvSpPr>
        <p:spPr/>
        <p:txBody>
          <a:bodyPr>
            <a:normAutofit/>
          </a:bodyPr>
          <a:lstStyle/>
          <a:p>
            <a:r>
              <a:rPr lang="en-US" dirty="0"/>
              <a:t>T-SQL enhanced to include new keywords</a:t>
            </a:r>
          </a:p>
          <a:p>
            <a:r>
              <a:rPr lang="en-US" dirty="0"/>
              <a:t>MATCH to support pattern matching between nodes and edges</a:t>
            </a:r>
          </a:p>
          <a:p>
            <a:r>
              <a:rPr lang="en-US" dirty="0"/>
              <a:t>SHORTEST_PATH finds the shortest path inside MATCH</a:t>
            </a:r>
          </a:p>
          <a:p>
            <a:r>
              <a:rPr lang="en-US" dirty="0"/>
              <a:t>LAST_NODE used inside SHORTEST_PATH to chain two paths</a:t>
            </a:r>
          </a:p>
          <a:p>
            <a:r>
              <a:rPr lang="en-US" dirty="0"/>
              <a:t>Queries use familiar T-SQL structures with MATCH</a:t>
            </a:r>
          </a:p>
          <a:p>
            <a:r>
              <a:rPr lang="en-US" dirty="0"/>
              <a:t>CREATE EDGE CONSTRAINT to enforce semantics on edge tables</a:t>
            </a:r>
          </a:p>
          <a:p>
            <a:pPr marL="0" indent="0">
              <a:buNone/>
            </a:pPr>
            <a:r>
              <a:rPr lang="en-US" dirty="0"/>
              <a:t> </a:t>
            </a:r>
          </a:p>
        </p:txBody>
      </p:sp>
    </p:spTree>
    <p:extLst>
      <p:ext uri="{BB962C8B-B14F-4D97-AF65-F5344CB8AC3E}">
        <p14:creationId xmlns:p14="http://schemas.microsoft.com/office/powerpoint/2010/main" val="24987777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BCBE2-9EA8-720D-0185-E41D8060EA0B}"/>
              </a:ext>
            </a:extLst>
          </p:cNvPr>
          <p:cNvSpPr>
            <a:spLocks noGrp="1"/>
          </p:cNvSpPr>
          <p:nvPr>
            <p:ph type="title"/>
          </p:nvPr>
        </p:nvSpPr>
        <p:spPr/>
        <p:txBody>
          <a:bodyPr/>
          <a:lstStyle/>
          <a:p>
            <a:r>
              <a:rPr lang="en-US" dirty="0"/>
              <a:t>Org Chart</a:t>
            </a:r>
          </a:p>
        </p:txBody>
      </p:sp>
      <p:sp>
        <p:nvSpPr>
          <p:cNvPr id="4" name="Rectangle 3">
            <a:extLst>
              <a:ext uri="{FF2B5EF4-FFF2-40B4-BE49-F238E27FC236}">
                <a16:creationId xmlns:a16="http://schemas.microsoft.com/office/drawing/2014/main" id="{FDF4509C-A676-36F6-0A9C-5ABFC6AC8BCF}"/>
              </a:ext>
            </a:extLst>
          </p:cNvPr>
          <p:cNvSpPr/>
          <p:nvPr/>
        </p:nvSpPr>
        <p:spPr>
          <a:xfrm>
            <a:off x="6011763" y="675094"/>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Tia</a:t>
            </a:r>
          </a:p>
          <a:p>
            <a:pPr algn="ctr"/>
            <a:r>
              <a:rPr lang="en-US" dirty="0">
                <a:solidFill>
                  <a:schemeClr val="tx1"/>
                </a:solidFill>
              </a:rPr>
              <a:t>CEO</a:t>
            </a:r>
          </a:p>
        </p:txBody>
      </p:sp>
      <p:sp>
        <p:nvSpPr>
          <p:cNvPr id="5" name="Rectangle 4">
            <a:extLst>
              <a:ext uri="{FF2B5EF4-FFF2-40B4-BE49-F238E27FC236}">
                <a16:creationId xmlns:a16="http://schemas.microsoft.com/office/drawing/2014/main" id="{4B006302-3C36-E536-9D65-6C4972885946}"/>
              </a:ext>
            </a:extLst>
          </p:cNvPr>
          <p:cNvSpPr/>
          <p:nvPr/>
        </p:nvSpPr>
        <p:spPr>
          <a:xfrm>
            <a:off x="6018113" y="1820271"/>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Steve</a:t>
            </a:r>
          </a:p>
          <a:p>
            <a:pPr algn="ctr"/>
            <a:r>
              <a:rPr lang="en-US" dirty="0">
                <a:solidFill>
                  <a:schemeClr val="tx1"/>
                </a:solidFill>
              </a:rPr>
              <a:t>President</a:t>
            </a:r>
          </a:p>
        </p:txBody>
      </p:sp>
      <p:cxnSp>
        <p:nvCxnSpPr>
          <p:cNvPr id="7" name="Connector: Elbow 6">
            <a:extLst>
              <a:ext uri="{FF2B5EF4-FFF2-40B4-BE49-F238E27FC236}">
                <a16:creationId xmlns:a16="http://schemas.microsoft.com/office/drawing/2014/main" id="{2959F3D7-A777-F051-79AE-5FD5E9C695A9}"/>
              </a:ext>
            </a:extLst>
          </p:cNvPr>
          <p:cNvCxnSpPr>
            <a:stCxn id="5" idx="0"/>
            <a:endCxn id="4" idx="2"/>
          </p:cNvCxnSpPr>
          <p:nvPr/>
        </p:nvCxnSpPr>
        <p:spPr>
          <a:xfrm rot="16200000" flipV="1">
            <a:off x="6409002" y="1597205"/>
            <a:ext cx="439783" cy="635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CAAFBAF-0F94-9842-78A7-CA527F740F0C}"/>
              </a:ext>
            </a:extLst>
          </p:cNvPr>
          <p:cNvSpPr/>
          <p:nvPr/>
        </p:nvSpPr>
        <p:spPr>
          <a:xfrm>
            <a:off x="6018114" y="2965448"/>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Andrew</a:t>
            </a:r>
          </a:p>
          <a:p>
            <a:pPr algn="ctr"/>
            <a:r>
              <a:rPr lang="en-US" dirty="0">
                <a:solidFill>
                  <a:schemeClr val="tx1"/>
                </a:solidFill>
              </a:rPr>
              <a:t>VP Sales</a:t>
            </a:r>
          </a:p>
        </p:txBody>
      </p:sp>
      <p:cxnSp>
        <p:nvCxnSpPr>
          <p:cNvPr id="10" name="Connector: Elbow 9">
            <a:extLst>
              <a:ext uri="{FF2B5EF4-FFF2-40B4-BE49-F238E27FC236}">
                <a16:creationId xmlns:a16="http://schemas.microsoft.com/office/drawing/2014/main" id="{4A752E62-3501-1E13-2213-3ABBF78015FF}"/>
              </a:ext>
            </a:extLst>
          </p:cNvPr>
          <p:cNvCxnSpPr>
            <a:stCxn id="9" idx="0"/>
          </p:cNvCxnSpPr>
          <p:nvPr/>
        </p:nvCxnSpPr>
        <p:spPr>
          <a:xfrm rot="16200000" flipV="1">
            <a:off x="6409003" y="2742382"/>
            <a:ext cx="439783" cy="635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36606BCA-ECE3-8C12-4342-D36ADC52421C}"/>
              </a:ext>
            </a:extLst>
          </p:cNvPr>
          <p:cNvSpPr/>
          <p:nvPr/>
        </p:nvSpPr>
        <p:spPr>
          <a:xfrm>
            <a:off x="6018114" y="4110624"/>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Stephen</a:t>
            </a:r>
          </a:p>
          <a:p>
            <a:pPr algn="ctr"/>
            <a:r>
              <a:rPr lang="en-US" dirty="0">
                <a:solidFill>
                  <a:schemeClr val="tx1"/>
                </a:solidFill>
              </a:rPr>
              <a:t>Sales </a:t>
            </a:r>
            <a:r>
              <a:rPr lang="en-US" dirty="0" err="1">
                <a:solidFill>
                  <a:schemeClr val="tx1"/>
                </a:solidFill>
              </a:rPr>
              <a:t>Mgr</a:t>
            </a:r>
            <a:endParaRPr lang="en-US" dirty="0">
              <a:solidFill>
                <a:schemeClr val="tx1"/>
              </a:solidFill>
            </a:endParaRPr>
          </a:p>
        </p:txBody>
      </p:sp>
      <p:cxnSp>
        <p:nvCxnSpPr>
          <p:cNvPr id="12" name="Connector: Elbow 11">
            <a:extLst>
              <a:ext uri="{FF2B5EF4-FFF2-40B4-BE49-F238E27FC236}">
                <a16:creationId xmlns:a16="http://schemas.microsoft.com/office/drawing/2014/main" id="{47AC3F96-3A38-FC9E-304B-4480D7A12FA9}"/>
              </a:ext>
            </a:extLst>
          </p:cNvPr>
          <p:cNvCxnSpPr>
            <a:stCxn id="11" idx="0"/>
          </p:cNvCxnSpPr>
          <p:nvPr/>
        </p:nvCxnSpPr>
        <p:spPr>
          <a:xfrm rot="16200000" flipV="1">
            <a:off x="6409003" y="3887558"/>
            <a:ext cx="439783" cy="635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ECF418-4708-8F08-343A-76E9803F1019}"/>
              </a:ext>
            </a:extLst>
          </p:cNvPr>
          <p:cNvSpPr/>
          <p:nvPr/>
        </p:nvSpPr>
        <p:spPr>
          <a:xfrm>
            <a:off x="7709755" y="4105047"/>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Nancy</a:t>
            </a:r>
          </a:p>
          <a:p>
            <a:pPr algn="ctr"/>
            <a:r>
              <a:rPr lang="en-US" dirty="0">
                <a:solidFill>
                  <a:schemeClr val="tx1"/>
                </a:solidFill>
              </a:rPr>
              <a:t>Sales Rep</a:t>
            </a:r>
          </a:p>
        </p:txBody>
      </p:sp>
      <p:cxnSp>
        <p:nvCxnSpPr>
          <p:cNvPr id="20" name="Straight Arrow Connector 19">
            <a:extLst>
              <a:ext uri="{FF2B5EF4-FFF2-40B4-BE49-F238E27FC236}">
                <a16:creationId xmlns:a16="http://schemas.microsoft.com/office/drawing/2014/main" id="{567C8736-B7EA-9981-F6F3-3B149FA8B525}"/>
              </a:ext>
            </a:extLst>
          </p:cNvPr>
          <p:cNvCxnSpPr>
            <a:cxnSpLocks/>
            <a:stCxn id="13" idx="0"/>
            <a:endCxn id="9" idx="2"/>
          </p:cNvCxnSpPr>
          <p:nvPr/>
        </p:nvCxnSpPr>
        <p:spPr>
          <a:xfrm flipH="1" flipV="1">
            <a:off x="6632069" y="3670842"/>
            <a:ext cx="1691641" cy="434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49A12C2A-C85C-8459-4423-3FB47BB0CFAC}"/>
              </a:ext>
            </a:extLst>
          </p:cNvPr>
          <p:cNvSpPr/>
          <p:nvPr/>
        </p:nvSpPr>
        <p:spPr>
          <a:xfrm>
            <a:off x="9401396" y="4105047"/>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Janet</a:t>
            </a:r>
          </a:p>
          <a:p>
            <a:pPr algn="ctr"/>
            <a:r>
              <a:rPr lang="en-US" dirty="0">
                <a:solidFill>
                  <a:schemeClr val="tx1"/>
                </a:solidFill>
              </a:rPr>
              <a:t>Sales Rep</a:t>
            </a:r>
          </a:p>
        </p:txBody>
      </p:sp>
      <p:cxnSp>
        <p:nvCxnSpPr>
          <p:cNvPr id="24" name="Straight Arrow Connector 23">
            <a:extLst>
              <a:ext uri="{FF2B5EF4-FFF2-40B4-BE49-F238E27FC236}">
                <a16:creationId xmlns:a16="http://schemas.microsoft.com/office/drawing/2014/main" id="{9E719E89-624C-40A0-8469-D4E20A90B8ED}"/>
              </a:ext>
            </a:extLst>
          </p:cNvPr>
          <p:cNvCxnSpPr>
            <a:cxnSpLocks/>
            <a:stCxn id="23" idx="0"/>
            <a:endCxn id="9" idx="2"/>
          </p:cNvCxnSpPr>
          <p:nvPr/>
        </p:nvCxnSpPr>
        <p:spPr>
          <a:xfrm flipH="1" flipV="1">
            <a:off x="6632069" y="3670842"/>
            <a:ext cx="3383282" cy="434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22B33908-FE0F-7769-18C3-960EE4B76054}"/>
              </a:ext>
            </a:extLst>
          </p:cNvPr>
          <p:cNvGrpSpPr/>
          <p:nvPr/>
        </p:nvGrpSpPr>
        <p:grpSpPr>
          <a:xfrm>
            <a:off x="499890" y="3522348"/>
            <a:ext cx="1522024" cy="1167487"/>
            <a:chOff x="9738158" y="1964009"/>
            <a:chExt cx="1522024" cy="1167487"/>
          </a:xfrm>
        </p:grpSpPr>
        <p:cxnSp>
          <p:nvCxnSpPr>
            <p:cNvPr id="29" name="Straight Arrow Connector 28">
              <a:extLst>
                <a:ext uri="{FF2B5EF4-FFF2-40B4-BE49-F238E27FC236}">
                  <a16:creationId xmlns:a16="http://schemas.microsoft.com/office/drawing/2014/main" id="{FA3F854D-5EB4-1B81-EF94-487299B0C8F5}"/>
                </a:ext>
              </a:extLst>
            </p:cNvPr>
            <p:cNvCxnSpPr/>
            <p:nvPr/>
          </p:nvCxnSpPr>
          <p:spPr>
            <a:xfrm>
              <a:off x="9738158" y="1964009"/>
              <a:ext cx="0" cy="4833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E9A4122D-1A06-66DC-85B2-057F8B9D1FFA}"/>
                </a:ext>
              </a:extLst>
            </p:cNvPr>
            <p:cNvCxnSpPr/>
            <p:nvPr/>
          </p:nvCxnSpPr>
          <p:spPr>
            <a:xfrm>
              <a:off x="9738158" y="2648170"/>
              <a:ext cx="0" cy="483326"/>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8B5286D-0023-9786-36FA-6A561E59029D}"/>
                </a:ext>
              </a:extLst>
            </p:cNvPr>
            <p:cNvSpPr txBox="1"/>
            <p:nvPr/>
          </p:nvSpPr>
          <p:spPr>
            <a:xfrm>
              <a:off x="9810206" y="2037806"/>
              <a:ext cx="1449976" cy="923330"/>
            </a:xfrm>
            <a:prstGeom prst="rect">
              <a:avLst/>
            </a:prstGeom>
            <a:noFill/>
          </p:spPr>
          <p:txBody>
            <a:bodyPr wrap="square" rtlCol="0">
              <a:spAutoFit/>
            </a:bodyPr>
            <a:lstStyle/>
            <a:p>
              <a:r>
                <a:rPr lang="en-US" dirty="0"/>
                <a:t>Reports To</a:t>
              </a:r>
            </a:p>
            <a:p>
              <a:endParaRPr lang="en-US" dirty="0"/>
            </a:p>
            <a:p>
              <a:r>
                <a:rPr lang="en-US" dirty="0"/>
                <a:t>Works With</a:t>
              </a:r>
            </a:p>
          </p:txBody>
        </p:sp>
      </p:grpSp>
      <p:cxnSp>
        <p:nvCxnSpPr>
          <p:cNvPr id="32" name="Straight Arrow Connector 31">
            <a:extLst>
              <a:ext uri="{FF2B5EF4-FFF2-40B4-BE49-F238E27FC236}">
                <a16:creationId xmlns:a16="http://schemas.microsoft.com/office/drawing/2014/main" id="{30428ED6-427D-A233-5111-794AFD1C2A32}"/>
              </a:ext>
            </a:extLst>
          </p:cNvPr>
          <p:cNvCxnSpPr>
            <a:cxnSpLocks/>
            <a:stCxn id="23" idx="1"/>
            <a:endCxn id="13" idx="3"/>
          </p:cNvCxnSpPr>
          <p:nvPr/>
        </p:nvCxnSpPr>
        <p:spPr>
          <a:xfrm flipH="1">
            <a:off x="8937664" y="4457744"/>
            <a:ext cx="463732" cy="0"/>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F7C78ABC-1936-09F4-1F67-B065501F1B22}"/>
              </a:ext>
            </a:extLst>
          </p:cNvPr>
          <p:cNvSpPr/>
          <p:nvPr/>
        </p:nvSpPr>
        <p:spPr>
          <a:xfrm>
            <a:off x="4156995" y="4105046"/>
            <a:ext cx="1322278"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Laura</a:t>
            </a:r>
          </a:p>
          <a:p>
            <a:pPr algn="ctr"/>
            <a:r>
              <a:rPr lang="en-US" dirty="0">
                <a:solidFill>
                  <a:schemeClr val="tx1"/>
                </a:solidFill>
              </a:rPr>
              <a:t>Inside Sales</a:t>
            </a:r>
          </a:p>
        </p:txBody>
      </p:sp>
      <p:cxnSp>
        <p:nvCxnSpPr>
          <p:cNvPr id="36" name="Straight Arrow Connector 35">
            <a:extLst>
              <a:ext uri="{FF2B5EF4-FFF2-40B4-BE49-F238E27FC236}">
                <a16:creationId xmlns:a16="http://schemas.microsoft.com/office/drawing/2014/main" id="{821B280C-F9E3-094A-5D9C-6906DB4E0634}"/>
              </a:ext>
            </a:extLst>
          </p:cNvPr>
          <p:cNvCxnSpPr>
            <a:cxnSpLocks/>
            <a:stCxn id="35" idx="0"/>
          </p:cNvCxnSpPr>
          <p:nvPr/>
        </p:nvCxnSpPr>
        <p:spPr>
          <a:xfrm flipV="1">
            <a:off x="4818134" y="3665262"/>
            <a:ext cx="1738824" cy="4397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88C79F49-86D1-91E8-69D8-350B4D0C865A}"/>
              </a:ext>
            </a:extLst>
          </p:cNvPr>
          <p:cNvCxnSpPr>
            <a:cxnSpLocks/>
          </p:cNvCxnSpPr>
          <p:nvPr/>
        </p:nvCxnSpPr>
        <p:spPr>
          <a:xfrm flipH="1" flipV="1">
            <a:off x="6625718" y="4835408"/>
            <a:ext cx="1691641" cy="434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E8DA87E7-1322-2A32-5BC3-5ADD757D0206}"/>
              </a:ext>
            </a:extLst>
          </p:cNvPr>
          <p:cNvCxnSpPr>
            <a:cxnSpLocks/>
          </p:cNvCxnSpPr>
          <p:nvPr/>
        </p:nvCxnSpPr>
        <p:spPr>
          <a:xfrm flipH="1" flipV="1">
            <a:off x="6625718" y="4835408"/>
            <a:ext cx="3383282" cy="434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071E4789-008B-BCF1-3F7D-50FC98BF6FE6}"/>
              </a:ext>
            </a:extLst>
          </p:cNvPr>
          <p:cNvSpPr/>
          <p:nvPr/>
        </p:nvSpPr>
        <p:spPr>
          <a:xfrm>
            <a:off x="7703404" y="5289003"/>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Robert</a:t>
            </a:r>
          </a:p>
          <a:p>
            <a:pPr algn="ctr"/>
            <a:r>
              <a:rPr lang="en-US" dirty="0">
                <a:solidFill>
                  <a:schemeClr val="tx1"/>
                </a:solidFill>
              </a:rPr>
              <a:t>Sales Rep</a:t>
            </a:r>
          </a:p>
        </p:txBody>
      </p:sp>
      <p:sp>
        <p:nvSpPr>
          <p:cNvPr id="44" name="Rectangle 43">
            <a:extLst>
              <a:ext uri="{FF2B5EF4-FFF2-40B4-BE49-F238E27FC236}">
                <a16:creationId xmlns:a16="http://schemas.microsoft.com/office/drawing/2014/main" id="{E267AC54-3E42-83B6-A4F2-F0D615810EBF}"/>
              </a:ext>
            </a:extLst>
          </p:cNvPr>
          <p:cNvSpPr/>
          <p:nvPr/>
        </p:nvSpPr>
        <p:spPr>
          <a:xfrm>
            <a:off x="9395045" y="5289003"/>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Ann</a:t>
            </a:r>
          </a:p>
          <a:p>
            <a:pPr algn="ctr"/>
            <a:r>
              <a:rPr lang="en-US" dirty="0">
                <a:solidFill>
                  <a:schemeClr val="tx1"/>
                </a:solidFill>
              </a:rPr>
              <a:t>Sales Rep</a:t>
            </a:r>
          </a:p>
        </p:txBody>
      </p:sp>
      <p:cxnSp>
        <p:nvCxnSpPr>
          <p:cNvPr id="45" name="Straight Arrow Connector 44">
            <a:extLst>
              <a:ext uri="{FF2B5EF4-FFF2-40B4-BE49-F238E27FC236}">
                <a16:creationId xmlns:a16="http://schemas.microsoft.com/office/drawing/2014/main" id="{9255DD13-2297-D52E-0B51-168E20EC905E}"/>
              </a:ext>
            </a:extLst>
          </p:cNvPr>
          <p:cNvCxnSpPr>
            <a:cxnSpLocks/>
          </p:cNvCxnSpPr>
          <p:nvPr/>
        </p:nvCxnSpPr>
        <p:spPr>
          <a:xfrm flipH="1">
            <a:off x="8937664" y="5637665"/>
            <a:ext cx="463732" cy="0"/>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3C96B06D-FE60-441E-EA81-BD666ECC0708}"/>
              </a:ext>
            </a:extLst>
          </p:cNvPr>
          <p:cNvCxnSpPr>
            <a:cxnSpLocks/>
            <a:endCxn id="35" idx="3"/>
          </p:cNvCxnSpPr>
          <p:nvPr/>
        </p:nvCxnSpPr>
        <p:spPr>
          <a:xfrm flipH="1" flipV="1">
            <a:off x="5479273" y="4457743"/>
            <a:ext cx="532490" cy="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B8C008D2-4E39-0841-46BE-2E35ED66DCB3}"/>
              </a:ext>
            </a:extLst>
          </p:cNvPr>
          <p:cNvCxnSpPr>
            <a:cxnSpLocks/>
          </p:cNvCxnSpPr>
          <p:nvPr/>
        </p:nvCxnSpPr>
        <p:spPr>
          <a:xfrm flipV="1">
            <a:off x="6939048" y="1380488"/>
            <a:ext cx="0" cy="43978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DE9896F4-7539-8B93-1CD9-AEDF1D34E1CC}"/>
              </a:ext>
            </a:extLst>
          </p:cNvPr>
          <p:cNvCxnSpPr>
            <a:cxnSpLocks/>
          </p:cNvCxnSpPr>
          <p:nvPr/>
        </p:nvCxnSpPr>
        <p:spPr>
          <a:xfrm flipH="1">
            <a:off x="5360102" y="3764011"/>
            <a:ext cx="1162477" cy="335456"/>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8C04B2E3-79CA-5073-4210-638019D0F0AB}"/>
              </a:ext>
            </a:extLst>
          </p:cNvPr>
          <p:cNvSpPr/>
          <p:nvPr/>
        </p:nvSpPr>
        <p:spPr>
          <a:xfrm>
            <a:off x="10849319" y="4110624"/>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Margaret</a:t>
            </a:r>
          </a:p>
          <a:p>
            <a:pPr algn="ctr"/>
            <a:r>
              <a:rPr lang="en-US" dirty="0">
                <a:solidFill>
                  <a:schemeClr val="tx1"/>
                </a:solidFill>
              </a:rPr>
              <a:t>Sales Rep</a:t>
            </a:r>
          </a:p>
        </p:txBody>
      </p:sp>
      <p:cxnSp>
        <p:nvCxnSpPr>
          <p:cNvPr id="34" name="Straight Arrow Connector 33">
            <a:extLst>
              <a:ext uri="{FF2B5EF4-FFF2-40B4-BE49-F238E27FC236}">
                <a16:creationId xmlns:a16="http://schemas.microsoft.com/office/drawing/2014/main" id="{7F440208-0E2E-51DF-6BA6-D546B8A0D9B8}"/>
              </a:ext>
            </a:extLst>
          </p:cNvPr>
          <p:cNvCxnSpPr>
            <a:cxnSpLocks/>
            <a:stCxn id="33" idx="0"/>
          </p:cNvCxnSpPr>
          <p:nvPr/>
        </p:nvCxnSpPr>
        <p:spPr>
          <a:xfrm flipH="1" flipV="1">
            <a:off x="6700831" y="3654241"/>
            <a:ext cx="4762443" cy="456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6B8578A1-4101-5E87-C12B-5591F25E7067}"/>
              </a:ext>
            </a:extLst>
          </p:cNvPr>
          <p:cNvSpPr/>
          <p:nvPr/>
        </p:nvSpPr>
        <p:spPr>
          <a:xfrm>
            <a:off x="6096000" y="5281698"/>
            <a:ext cx="1227909" cy="7053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Michael</a:t>
            </a:r>
          </a:p>
          <a:p>
            <a:pPr algn="ctr"/>
            <a:r>
              <a:rPr lang="en-US" dirty="0">
                <a:solidFill>
                  <a:schemeClr val="tx1"/>
                </a:solidFill>
              </a:rPr>
              <a:t>Sales Rep</a:t>
            </a:r>
          </a:p>
        </p:txBody>
      </p:sp>
      <p:cxnSp>
        <p:nvCxnSpPr>
          <p:cNvPr id="38" name="Straight Arrow Connector 37">
            <a:extLst>
              <a:ext uri="{FF2B5EF4-FFF2-40B4-BE49-F238E27FC236}">
                <a16:creationId xmlns:a16="http://schemas.microsoft.com/office/drawing/2014/main" id="{DB6F195D-841B-CAA8-9F66-2258B998758C}"/>
              </a:ext>
            </a:extLst>
          </p:cNvPr>
          <p:cNvCxnSpPr>
            <a:cxnSpLocks/>
            <a:stCxn id="37" idx="0"/>
          </p:cNvCxnSpPr>
          <p:nvPr/>
        </p:nvCxnSpPr>
        <p:spPr>
          <a:xfrm flipH="1" flipV="1">
            <a:off x="6632068" y="4841916"/>
            <a:ext cx="77887" cy="4397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8E522C2B-DF87-8FBA-719B-BB7606E365DE}"/>
              </a:ext>
            </a:extLst>
          </p:cNvPr>
          <p:cNvCxnSpPr>
            <a:cxnSpLocks/>
          </p:cNvCxnSpPr>
          <p:nvPr/>
        </p:nvCxnSpPr>
        <p:spPr>
          <a:xfrm flipH="1">
            <a:off x="5479273" y="4144593"/>
            <a:ext cx="3870147" cy="0"/>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97302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a:t>
            </a:r>
          </a:p>
        </p:txBody>
      </p:sp>
      <p:sp>
        <p:nvSpPr>
          <p:cNvPr id="5" name="Text Placeholder 4"/>
          <p:cNvSpPr>
            <a:spLocks noGrp="1"/>
          </p:cNvSpPr>
          <p:nvPr>
            <p:ph type="body" idx="1"/>
          </p:nvPr>
        </p:nvSpPr>
        <p:spPr/>
        <p:txBody>
          <a:bodyPr/>
          <a:lstStyle/>
          <a:p>
            <a:pPr marL="0" indent="0">
              <a:buNone/>
            </a:pPr>
            <a:r>
              <a:rPr lang="en-US" dirty="0"/>
              <a:t>Creating SQL Server tables</a:t>
            </a:r>
          </a:p>
        </p:txBody>
      </p:sp>
    </p:spTree>
    <p:extLst>
      <p:ext uri="{BB962C8B-B14F-4D97-AF65-F5344CB8AC3E}">
        <p14:creationId xmlns:p14="http://schemas.microsoft.com/office/powerpoint/2010/main" val="11262443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Server Graph Issues</a:t>
            </a:r>
          </a:p>
        </p:txBody>
      </p:sp>
      <p:sp>
        <p:nvSpPr>
          <p:cNvPr id="3" name="Content Placeholder 2"/>
          <p:cNvSpPr>
            <a:spLocks noGrp="1"/>
          </p:cNvSpPr>
          <p:nvPr>
            <p:ph idx="1"/>
          </p:nvPr>
        </p:nvSpPr>
        <p:spPr/>
        <p:txBody>
          <a:bodyPr>
            <a:normAutofit/>
          </a:bodyPr>
          <a:lstStyle/>
          <a:p>
            <a:r>
              <a:rPr lang="en-US" dirty="0"/>
              <a:t>Based on relational structures</a:t>
            </a:r>
          </a:p>
          <a:p>
            <a:r>
              <a:rPr lang="en-US" dirty="0"/>
              <a:t>Long traversals to not perform well</a:t>
            </a:r>
          </a:p>
          <a:p>
            <a:r>
              <a:rPr lang="en-US" dirty="0"/>
              <a:t>Shortest Path has had issues</a:t>
            </a:r>
          </a:p>
          <a:p>
            <a:r>
              <a:rPr lang="en-US" dirty="0"/>
              <a:t>Limited enhancements from Microsoft</a:t>
            </a:r>
          </a:p>
          <a:p>
            <a:pPr lvl="1"/>
            <a:r>
              <a:rPr lang="en-US" dirty="0"/>
              <a:t>2019 – </a:t>
            </a:r>
            <a:r>
              <a:rPr lang="en-US" dirty="0" err="1"/>
              <a:t>Shortest_Path</a:t>
            </a:r>
            <a:r>
              <a:rPr lang="en-US" dirty="0"/>
              <a:t>, edge cascade delete, partitioning </a:t>
            </a:r>
          </a:p>
          <a:p>
            <a:pPr lvl="1"/>
            <a:r>
              <a:rPr lang="en-US"/>
              <a:t>2022 - ?</a:t>
            </a:r>
            <a:endParaRPr lang="en-US" dirty="0"/>
          </a:p>
        </p:txBody>
      </p:sp>
    </p:spTree>
    <p:extLst>
      <p:ext uri="{BB962C8B-B14F-4D97-AF65-F5344CB8AC3E}">
        <p14:creationId xmlns:p14="http://schemas.microsoft.com/office/powerpoint/2010/main" val="24878453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Multi-Datastore Apps</a:t>
            </a:r>
          </a:p>
        </p:txBody>
      </p:sp>
      <p:sp>
        <p:nvSpPr>
          <p:cNvPr id="5" name="Text Placeholder 4"/>
          <p:cNvSpPr>
            <a:spLocks noGrp="1"/>
          </p:cNvSpPr>
          <p:nvPr>
            <p:ph type="body" idx="1"/>
          </p:nvPr>
        </p:nvSpPr>
        <p:spPr/>
        <p:txBody>
          <a:bodyPr/>
          <a:lstStyle/>
          <a:p>
            <a:pPr marL="0" indent="0">
              <a:buNone/>
            </a:pPr>
            <a:r>
              <a:rPr lang="en-US" altLang="ja-JP" dirty="0"/>
              <a:t>More common than you expect</a:t>
            </a:r>
            <a:endParaRPr lang="en-US" dirty="0"/>
          </a:p>
        </p:txBody>
      </p:sp>
    </p:spTree>
    <p:extLst>
      <p:ext uri="{BB962C8B-B14F-4D97-AF65-F5344CB8AC3E}">
        <p14:creationId xmlns:p14="http://schemas.microsoft.com/office/powerpoint/2010/main" val="11878771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Multiple Datastores</a:t>
            </a:r>
          </a:p>
        </p:txBody>
      </p:sp>
      <p:sp>
        <p:nvSpPr>
          <p:cNvPr id="3" name="Content Placeholder 2"/>
          <p:cNvSpPr>
            <a:spLocks noGrp="1"/>
          </p:cNvSpPr>
          <p:nvPr>
            <p:ph idx="1"/>
          </p:nvPr>
        </p:nvSpPr>
        <p:spPr/>
        <p:txBody>
          <a:bodyPr>
            <a:normAutofit/>
          </a:bodyPr>
          <a:lstStyle/>
          <a:p>
            <a:r>
              <a:rPr lang="en-US" dirty="0"/>
              <a:t>More applications are starting to use separate datastores</a:t>
            </a:r>
          </a:p>
          <a:p>
            <a:r>
              <a:rPr lang="en-US" dirty="0"/>
              <a:t>Usually for specialized purposes</a:t>
            </a:r>
          </a:p>
          <a:p>
            <a:r>
              <a:rPr lang="en-US" dirty="0"/>
              <a:t>Redis/Elasticsearch very common</a:t>
            </a:r>
          </a:p>
          <a:p>
            <a:r>
              <a:rPr lang="en-US" dirty="0"/>
              <a:t>Graph/document/key-value sometimes used</a:t>
            </a:r>
          </a:p>
          <a:p>
            <a:r>
              <a:rPr lang="en-US" dirty="0"/>
              <a:t>Microservices architectures are built this way</a:t>
            </a:r>
          </a:p>
          <a:p>
            <a:r>
              <a:rPr lang="en-US" dirty="0"/>
              <a:t>Consider adding a new store for better performance</a:t>
            </a:r>
          </a:p>
          <a:p>
            <a:r>
              <a:rPr lang="en-US" dirty="0"/>
              <a:t>Beware of the data </a:t>
            </a:r>
            <a:r>
              <a:rPr lang="en-US"/>
              <a:t>sync issues</a:t>
            </a:r>
            <a:endParaRPr lang="en-US" dirty="0"/>
          </a:p>
        </p:txBody>
      </p:sp>
    </p:spTree>
    <p:extLst>
      <p:ext uri="{BB962C8B-B14F-4D97-AF65-F5344CB8AC3E}">
        <p14:creationId xmlns:p14="http://schemas.microsoft.com/office/powerpoint/2010/main" val="17192379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Neo4J / </a:t>
            </a:r>
            <a:r>
              <a:rPr lang="en-US" dirty="0" err="1"/>
              <a:t>Redisgraph</a:t>
            </a:r>
            <a:endParaRPr lang="en-US" dirty="0"/>
          </a:p>
        </p:txBody>
      </p:sp>
      <p:sp>
        <p:nvSpPr>
          <p:cNvPr id="5" name="Text Placeholder 4"/>
          <p:cNvSpPr>
            <a:spLocks noGrp="1"/>
          </p:cNvSpPr>
          <p:nvPr>
            <p:ph type="body" idx="1"/>
          </p:nvPr>
        </p:nvSpPr>
        <p:spPr/>
        <p:txBody>
          <a:bodyPr/>
          <a:lstStyle/>
          <a:p>
            <a:pPr marL="0" indent="0">
              <a:buNone/>
            </a:pPr>
            <a:r>
              <a:rPr lang="en-US" altLang="ja-JP" dirty="0"/>
              <a:t>A few NoSQL databases with graph structures</a:t>
            </a:r>
            <a:endParaRPr lang="en-US" dirty="0"/>
          </a:p>
        </p:txBody>
      </p:sp>
    </p:spTree>
    <p:extLst>
      <p:ext uri="{BB962C8B-B14F-4D97-AF65-F5344CB8AC3E}">
        <p14:creationId xmlns:p14="http://schemas.microsoft.com/office/powerpoint/2010/main" val="39190197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Neo4j</a:t>
            </a:r>
          </a:p>
        </p:txBody>
      </p:sp>
      <p:sp>
        <p:nvSpPr>
          <p:cNvPr id="3" name="Content Placeholder 2"/>
          <p:cNvSpPr>
            <a:spLocks noGrp="1"/>
          </p:cNvSpPr>
          <p:nvPr>
            <p:ph idx="1"/>
          </p:nvPr>
        </p:nvSpPr>
        <p:spPr/>
        <p:txBody>
          <a:bodyPr>
            <a:normAutofit/>
          </a:bodyPr>
          <a:lstStyle/>
          <a:p>
            <a:r>
              <a:rPr lang="en-US" dirty="0"/>
              <a:t>Market leader in graph databases</a:t>
            </a:r>
          </a:p>
          <a:p>
            <a:r>
              <a:rPr lang="en-US" dirty="0"/>
              <a:t>A true graph database</a:t>
            </a:r>
          </a:p>
          <a:p>
            <a:r>
              <a:rPr lang="en-US" dirty="0"/>
              <a:t>Includes ACID transactions for CRUD operations</a:t>
            </a:r>
          </a:p>
          <a:p>
            <a:r>
              <a:rPr lang="en-US" dirty="0"/>
              <a:t>Supports some extensions</a:t>
            </a:r>
          </a:p>
          <a:p>
            <a:pPr lvl="1"/>
            <a:r>
              <a:rPr lang="en-US" dirty="0"/>
              <a:t>Full text search</a:t>
            </a:r>
          </a:p>
          <a:p>
            <a:pPr lvl="1"/>
            <a:r>
              <a:rPr lang="en-US" dirty="0" err="1"/>
              <a:t>GraphQL</a:t>
            </a:r>
            <a:endParaRPr lang="en-US" dirty="0"/>
          </a:p>
          <a:p>
            <a:r>
              <a:rPr lang="en-US" dirty="0"/>
              <a:t>Uses the Cypher query language</a:t>
            </a:r>
          </a:p>
          <a:p>
            <a:endParaRPr lang="en-US" dirty="0"/>
          </a:p>
        </p:txBody>
      </p:sp>
    </p:spTree>
    <p:extLst>
      <p:ext uri="{BB962C8B-B14F-4D97-AF65-F5344CB8AC3E}">
        <p14:creationId xmlns:p14="http://schemas.microsoft.com/office/powerpoint/2010/main" val="20994024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Modeling the Org Chart</a:t>
            </a:r>
          </a:p>
        </p:txBody>
      </p:sp>
      <p:sp>
        <p:nvSpPr>
          <p:cNvPr id="3" name="Content Placeholder 2"/>
          <p:cNvSpPr>
            <a:spLocks noGrp="1"/>
          </p:cNvSpPr>
          <p:nvPr>
            <p:ph idx="1"/>
          </p:nvPr>
        </p:nvSpPr>
        <p:spPr/>
        <p:txBody>
          <a:bodyPr>
            <a:normAutofit/>
          </a:bodyPr>
          <a:lstStyle/>
          <a:p>
            <a:r>
              <a:rPr lang="en-US" dirty="0"/>
              <a:t>We can easily add new relationships to Northwind without disturbing the existing nodes/edge</a:t>
            </a:r>
          </a:p>
          <a:p>
            <a:r>
              <a:rPr lang="en-US" dirty="0"/>
              <a:t>Use the CREATE command to add a new relationship</a:t>
            </a:r>
          </a:p>
          <a:p>
            <a:r>
              <a:rPr lang="en-US" dirty="0"/>
              <a:t>Use MATCH to find nodes</a:t>
            </a:r>
          </a:p>
          <a:p>
            <a:r>
              <a:rPr lang="en-US" dirty="0"/>
              <a:t>Use CREATE or MERGE for relationships.</a:t>
            </a:r>
          </a:p>
          <a:p>
            <a:pPr marL="0" indent="0">
              <a:buNone/>
            </a:pPr>
            <a:endParaRPr lang="en-US" dirty="0"/>
          </a:p>
        </p:txBody>
      </p:sp>
    </p:spTree>
    <p:extLst>
      <p:ext uri="{BB962C8B-B14F-4D97-AF65-F5344CB8AC3E}">
        <p14:creationId xmlns:p14="http://schemas.microsoft.com/office/powerpoint/2010/main" val="4272313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a:t>
            </a:r>
          </a:p>
        </p:txBody>
      </p:sp>
      <p:sp>
        <p:nvSpPr>
          <p:cNvPr id="5" name="Text Placeholder 4"/>
          <p:cNvSpPr>
            <a:spLocks noGrp="1"/>
          </p:cNvSpPr>
          <p:nvPr>
            <p:ph type="body" idx="1"/>
          </p:nvPr>
        </p:nvSpPr>
        <p:spPr/>
        <p:txBody>
          <a:bodyPr/>
          <a:lstStyle/>
          <a:p>
            <a:pPr marL="0" indent="0">
              <a:buNone/>
            </a:pPr>
            <a:r>
              <a:rPr lang="en-US" altLang="ja-JP" dirty="0"/>
              <a:t>A few basic queries</a:t>
            </a:r>
            <a:endParaRPr lang="en-US" dirty="0"/>
          </a:p>
        </p:txBody>
      </p:sp>
    </p:spTree>
    <p:extLst>
      <p:ext uri="{BB962C8B-B14F-4D97-AF65-F5344CB8AC3E}">
        <p14:creationId xmlns:p14="http://schemas.microsoft.com/office/powerpoint/2010/main" val="13758005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a:t>
            </a:r>
          </a:p>
        </p:txBody>
      </p:sp>
      <p:sp>
        <p:nvSpPr>
          <p:cNvPr id="5" name="Text Placeholder 4"/>
          <p:cNvSpPr>
            <a:spLocks noGrp="1"/>
          </p:cNvSpPr>
          <p:nvPr>
            <p:ph type="body" idx="1"/>
          </p:nvPr>
        </p:nvSpPr>
        <p:spPr/>
        <p:txBody>
          <a:bodyPr/>
          <a:lstStyle/>
          <a:p>
            <a:pPr marL="0" indent="0">
              <a:buNone/>
            </a:pPr>
            <a:r>
              <a:rPr lang="en-US" dirty="0"/>
              <a:t>Data structures in Neo4j</a:t>
            </a:r>
          </a:p>
        </p:txBody>
      </p:sp>
    </p:spTree>
    <p:extLst>
      <p:ext uri="{BB962C8B-B14F-4D97-AF65-F5344CB8AC3E}">
        <p14:creationId xmlns:p14="http://schemas.microsoft.com/office/powerpoint/2010/main" val="28024380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RedisGraph</a:t>
            </a:r>
            <a:endParaRPr lang="en-US" dirty="0"/>
          </a:p>
        </p:txBody>
      </p:sp>
      <p:sp>
        <p:nvSpPr>
          <p:cNvPr id="3" name="Content Placeholder 2"/>
          <p:cNvSpPr>
            <a:spLocks noGrp="1"/>
          </p:cNvSpPr>
          <p:nvPr>
            <p:ph idx="1"/>
          </p:nvPr>
        </p:nvSpPr>
        <p:spPr/>
        <p:txBody>
          <a:bodyPr>
            <a:normAutofit/>
          </a:bodyPr>
          <a:lstStyle/>
          <a:p>
            <a:r>
              <a:rPr lang="en-US" dirty="0"/>
              <a:t>Redis is an in-memory database</a:t>
            </a:r>
          </a:p>
          <a:p>
            <a:r>
              <a:rPr lang="en-US" dirty="0"/>
              <a:t>Used for caching high performance values</a:t>
            </a:r>
          </a:p>
          <a:p>
            <a:r>
              <a:rPr lang="en-US" dirty="0" err="1"/>
              <a:t>RedisGraph</a:t>
            </a:r>
            <a:r>
              <a:rPr lang="en-US" dirty="0"/>
              <a:t> is an extension to Redis</a:t>
            </a:r>
          </a:p>
          <a:p>
            <a:pPr lvl="1"/>
            <a:r>
              <a:rPr lang="en-US" dirty="0"/>
              <a:t>Supports Cypher</a:t>
            </a:r>
          </a:p>
          <a:p>
            <a:pPr lvl="1"/>
            <a:r>
              <a:rPr lang="en-US" dirty="0"/>
              <a:t>Provides graph capabilities</a:t>
            </a:r>
          </a:p>
          <a:p>
            <a:endParaRPr lang="en-US" dirty="0"/>
          </a:p>
        </p:txBody>
      </p:sp>
    </p:spTree>
    <p:extLst>
      <p:ext uri="{BB962C8B-B14F-4D97-AF65-F5344CB8AC3E}">
        <p14:creationId xmlns:p14="http://schemas.microsoft.com/office/powerpoint/2010/main" val="40308827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Demo</a:t>
            </a:r>
          </a:p>
        </p:txBody>
      </p:sp>
      <p:sp>
        <p:nvSpPr>
          <p:cNvPr id="5" name="Text Placeholder 4"/>
          <p:cNvSpPr>
            <a:spLocks noGrp="1"/>
          </p:cNvSpPr>
          <p:nvPr>
            <p:ph type="body" idx="1"/>
          </p:nvPr>
        </p:nvSpPr>
        <p:spPr/>
        <p:txBody>
          <a:bodyPr/>
          <a:lstStyle/>
          <a:p>
            <a:pPr marL="0" indent="0">
              <a:buNone/>
            </a:pPr>
            <a:r>
              <a:rPr lang="en-US" dirty="0"/>
              <a:t>Data structures in </a:t>
            </a:r>
            <a:r>
              <a:rPr lang="en-US" dirty="0" err="1"/>
              <a:t>RedisGraph</a:t>
            </a:r>
            <a:endParaRPr lang="en-US" dirty="0"/>
          </a:p>
        </p:txBody>
      </p:sp>
    </p:spTree>
    <p:extLst>
      <p:ext uri="{BB962C8B-B14F-4D97-AF65-F5344CB8AC3E}">
        <p14:creationId xmlns:p14="http://schemas.microsoft.com/office/powerpoint/2010/main" val="11255151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normAutofit/>
          </a:bodyPr>
          <a:lstStyle/>
          <a:p>
            <a:r>
              <a:rPr lang="en-US" dirty="0"/>
              <a:t>Graph structures are optimized for traveling across complex relationships.</a:t>
            </a:r>
          </a:p>
          <a:p>
            <a:r>
              <a:rPr lang="en-US" dirty="0"/>
              <a:t>Modeling is important for any data store</a:t>
            </a:r>
          </a:p>
          <a:p>
            <a:r>
              <a:rPr lang="en-US" dirty="0"/>
              <a:t>SQL Server includes Graph capabilities (somewhat)</a:t>
            </a:r>
          </a:p>
          <a:p>
            <a:pPr lvl="1"/>
            <a:r>
              <a:rPr lang="en-US" dirty="0"/>
              <a:t>Not recommended</a:t>
            </a:r>
          </a:p>
          <a:p>
            <a:r>
              <a:rPr lang="en-US" dirty="0"/>
              <a:t>There are dedicated graph data stores you might consider</a:t>
            </a:r>
          </a:p>
          <a:p>
            <a:pPr lvl="1"/>
            <a:r>
              <a:rPr lang="en-US" dirty="0"/>
              <a:t>Neo4J </a:t>
            </a:r>
            <a:r>
              <a:rPr lang="en-US"/>
              <a:t>is by far the leader</a:t>
            </a:r>
            <a:endParaRPr lang="en-US" dirty="0"/>
          </a:p>
          <a:p>
            <a:r>
              <a:rPr lang="en-US" dirty="0"/>
              <a:t>Test, test, test your model and queries</a:t>
            </a:r>
          </a:p>
        </p:txBody>
      </p:sp>
    </p:spTree>
    <p:extLst>
      <p:ext uri="{BB962C8B-B14F-4D97-AF65-F5344CB8AC3E}">
        <p14:creationId xmlns:p14="http://schemas.microsoft.com/office/powerpoint/2010/main" val="1637475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Session Survey</a:t>
            </a:r>
          </a:p>
        </p:txBody>
      </p:sp>
      <p:sp>
        <p:nvSpPr>
          <p:cNvPr id="3" name="Content Placeholder 2"/>
          <p:cNvSpPr>
            <a:spLocks noGrp="1"/>
          </p:cNvSpPr>
          <p:nvPr>
            <p:ph idx="1"/>
          </p:nvPr>
        </p:nvSpPr>
        <p:spPr>
          <a:xfrm>
            <a:off x="619593" y="1418168"/>
            <a:ext cx="10972800" cy="4525433"/>
          </a:xfrm>
        </p:spPr>
        <p:txBody>
          <a:bodyPr>
            <a:normAutofit fontScale="85000" lnSpcReduction="20000"/>
          </a:bodyPr>
          <a:lstStyle/>
          <a:p>
            <a:r>
              <a:rPr lang="en-US" dirty="0"/>
              <a:t>Your feedback is very important to us</a:t>
            </a:r>
          </a:p>
          <a:p>
            <a:r>
              <a:rPr lang="en-US" dirty="0"/>
              <a:t>Please take a moment to complete the session survey found in the mobile app</a:t>
            </a:r>
          </a:p>
          <a:p>
            <a:r>
              <a:rPr lang="en-US" dirty="0"/>
              <a:t>Use the QR code or search for “Converge360 Events” in your app store</a:t>
            </a:r>
          </a:p>
          <a:p>
            <a:r>
              <a:rPr lang="en-US" dirty="0"/>
              <a:t>Find this session on the Agenda tab</a:t>
            </a:r>
          </a:p>
          <a:p>
            <a:r>
              <a:rPr lang="en-US" dirty="0"/>
              <a:t>Click “Session Evaluation”</a:t>
            </a:r>
          </a:p>
          <a:p>
            <a:r>
              <a:rPr lang="en-US" dirty="0"/>
              <a:t>Thank you! </a:t>
            </a:r>
          </a:p>
        </p:txBody>
      </p:sp>
      <p:sp>
        <p:nvSpPr>
          <p:cNvPr id="5" name="Rectangle 4">
            <a:extLst>
              <a:ext uri="{FF2B5EF4-FFF2-40B4-BE49-F238E27FC236}">
                <a16:creationId xmlns:a16="http://schemas.microsoft.com/office/drawing/2014/main" id="{03692142-0386-1B81-5DB3-26E68294CA9B}"/>
              </a:ext>
            </a:extLst>
          </p:cNvPr>
          <p:cNvSpPr/>
          <p:nvPr/>
        </p:nvSpPr>
        <p:spPr>
          <a:xfrm>
            <a:off x="3202016" y="5896668"/>
            <a:ext cx="1933575" cy="369887"/>
          </a:xfrm>
          <a:prstGeom prst="rect">
            <a:avLst/>
          </a:prstGeom>
        </p:spPr>
        <p:txBody>
          <a:bodyPr>
            <a:spAutoFit/>
          </a:bodyPr>
          <a:lstStyle/>
          <a:p>
            <a:pPr defTabSz="685800" eaLnBrk="1" fontAlgn="auto" hangingPunct="1">
              <a:spcBef>
                <a:spcPts val="0"/>
              </a:spcBef>
              <a:spcAft>
                <a:spcPts val="2700"/>
              </a:spcAft>
              <a:defRPr/>
            </a:pPr>
            <a:r>
              <a:rPr lang="en-US" dirty="0">
                <a:solidFill>
                  <a:prstClr val="black">
                    <a:lumMod val="50000"/>
                    <a:lumOff val="50000"/>
                  </a:prstClr>
                </a:solidFill>
                <a:latin typeface="Microsoft Sans Serif" panose="020B0604020202020204" pitchFamily="34" charset="0"/>
                <a:cs typeface="+mn-cs"/>
              </a:rPr>
              <a:t>@way0utwest</a:t>
            </a:r>
          </a:p>
        </p:txBody>
      </p:sp>
      <p:pic>
        <p:nvPicPr>
          <p:cNvPr id="6" name="Picture 5">
            <a:extLst>
              <a:ext uri="{FF2B5EF4-FFF2-40B4-BE49-F238E27FC236}">
                <a16:creationId xmlns:a16="http://schemas.microsoft.com/office/drawing/2014/main" id="{96711169-D537-01ED-FA48-3FB84F57F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4653" y="5890318"/>
            <a:ext cx="45878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0BBB490F-A080-9D93-9AAD-BBECE5BC965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7020" y="5880792"/>
            <a:ext cx="45085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1E487E43-C59F-CDF5-7B79-3CBC54FE1088}"/>
              </a:ext>
            </a:extLst>
          </p:cNvPr>
          <p:cNvSpPr txBox="1"/>
          <p:nvPr/>
        </p:nvSpPr>
        <p:spPr>
          <a:xfrm>
            <a:off x="847870" y="5885555"/>
            <a:ext cx="1868487" cy="369887"/>
          </a:xfrm>
          <a:prstGeom prst="rect">
            <a:avLst/>
          </a:prstGeom>
          <a:noFill/>
        </p:spPr>
        <p:txBody>
          <a:bodyPr>
            <a:spAutoFit/>
          </a:bodyPr>
          <a:lstStyle/>
          <a:p>
            <a:pPr defTabSz="685800" eaLnBrk="1" fontAlgn="auto" hangingPunct="1">
              <a:spcBef>
                <a:spcPts val="0"/>
              </a:spcBef>
              <a:spcAft>
                <a:spcPts val="2700"/>
              </a:spcAft>
              <a:defRPr/>
            </a:pPr>
            <a:r>
              <a:rPr lang="en-US" dirty="0">
                <a:solidFill>
                  <a:prstClr val="black">
                    <a:lumMod val="50000"/>
                    <a:lumOff val="50000"/>
                  </a:prstClr>
                </a:solidFill>
                <a:latin typeface="Microsoft Sans Serif" panose="020B0604020202020204" pitchFamily="34" charset="0"/>
                <a:cs typeface="+mn-cs"/>
              </a:rPr>
              <a:t>/in/way0utwest</a:t>
            </a:r>
          </a:p>
        </p:txBody>
      </p:sp>
      <p:sp>
        <p:nvSpPr>
          <p:cNvPr id="9" name="Rectangle 8">
            <a:extLst>
              <a:ext uri="{FF2B5EF4-FFF2-40B4-BE49-F238E27FC236}">
                <a16:creationId xmlns:a16="http://schemas.microsoft.com/office/drawing/2014/main" id="{99457338-5C69-C789-947E-E5CAF9AD1F47}"/>
              </a:ext>
            </a:extLst>
          </p:cNvPr>
          <p:cNvSpPr/>
          <p:nvPr/>
        </p:nvSpPr>
        <p:spPr>
          <a:xfrm>
            <a:off x="9179954" y="5896668"/>
            <a:ext cx="2800350" cy="369887"/>
          </a:xfrm>
          <a:prstGeom prst="rect">
            <a:avLst/>
          </a:prstGeom>
        </p:spPr>
        <p:txBody>
          <a:bodyPr>
            <a:spAutoFit/>
          </a:bodyPr>
          <a:lstStyle/>
          <a:p>
            <a:pPr defTabSz="685800" eaLnBrk="1" fontAlgn="auto" hangingPunct="1">
              <a:spcBef>
                <a:spcPts val="0"/>
              </a:spcBef>
              <a:spcAft>
                <a:spcPts val="2700"/>
              </a:spcAft>
              <a:defRPr/>
            </a:pPr>
            <a:r>
              <a:rPr lang="en-US" dirty="0">
                <a:solidFill>
                  <a:prstClr val="black">
                    <a:lumMod val="50000"/>
                    <a:lumOff val="50000"/>
                  </a:prstClr>
                </a:solidFill>
                <a:latin typeface="Microsoft Sans Serif" panose="020B0604020202020204" pitchFamily="34" charset="0"/>
                <a:cs typeface="+mn-cs"/>
              </a:rPr>
              <a:t>www.voiceofthedba.com</a:t>
            </a:r>
          </a:p>
        </p:txBody>
      </p:sp>
      <p:pic>
        <p:nvPicPr>
          <p:cNvPr id="10" name="Picture 9">
            <a:extLst>
              <a:ext uri="{FF2B5EF4-FFF2-40B4-BE49-F238E27FC236}">
                <a16:creationId xmlns:a16="http://schemas.microsoft.com/office/drawing/2014/main" id="{8C2DAD01-9856-3DF5-3C72-646613ABA2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3404" y="5898255"/>
            <a:ext cx="336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F1250D90-3A45-86DE-D68E-A7EFC0B7D31D}"/>
              </a:ext>
            </a:extLst>
          </p:cNvPr>
          <p:cNvSpPr/>
          <p:nvPr/>
        </p:nvSpPr>
        <p:spPr>
          <a:xfrm>
            <a:off x="5753929" y="5910539"/>
            <a:ext cx="3197532" cy="338554"/>
          </a:xfrm>
          <a:prstGeom prst="rect">
            <a:avLst/>
          </a:prstGeom>
        </p:spPr>
        <p:txBody>
          <a:bodyPr wrap="square">
            <a:spAutoFit/>
          </a:bodyPr>
          <a:lstStyle/>
          <a:p>
            <a:pPr>
              <a:spcAft>
                <a:spcPts val="3600"/>
              </a:spcAft>
            </a:pPr>
            <a:r>
              <a:rPr lang="en-US" sz="1600" b="0" dirty="0" err="1">
                <a:latin typeface="Roboto Regular" panose="02000000000000000000" pitchFamily="2" charset="0"/>
                <a:ea typeface="Roboto Regular" panose="02000000000000000000" pitchFamily="2" charset="0"/>
              </a:rPr>
              <a:t>sjones@sqlservercentral.com</a:t>
            </a:r>
            <a:endParaRPr lang="en-US" sz="1600" b="0" dirty="0">
              <a:latin typeface="Roboto Regular" panose="02000000000000000000" pitchFamily="2" charset="0"/>
              <a:ea typeface="Roboto Regular" panose="02000000000000000000" pitchFamily="2" charset="0"/>
            </a:endParaRPr>
          </a:p>
        </p:txBody>
      </p:sp>
      <p:pic>
        <p:nvPicPr>
          <p:cNvPr id="12" name="Picture 11">
            <a:extLst>
              <a:ext uri="{FF2B5EF4-FFF2-40B4-BE49-F238E27FC236}">
                <a16:creationId xmlns:a16="http://schemas.microsoft.com/office/drawing/2014/main" id="{09989B37-DA3C-39A4-CD9A-448E7E600330}"/>
              </a:ext>
            </a:extLst>
          </p:cNvPr>
          <p:cNvPicPr>
            <a:picLocks noChangeAspect="1"/>
          </p:cNvPicPr>
          <p:nvPr/>
        </p:nvPicPr>
        <p:blipFill>
          <a:blip r:embed="rId5"/>
          <a:stretch>
            <a:fillRect/>
          </a:stretch>
        </p:blipFill>
        <p:spPr>
          <a:xfrm>
            <a:off x="5319526" y="5890318"/>
            <a:ext cx="379116" cy="310185"/>
          </a:xfrm>
          <a:prstGeom prst="rect">
            <a:avLst/>
          </a:prstGeom>
        </p:spPr>
      </p:pic>
      <p:sp>
        <p:nvSpPr>
          <p:cNvPr id="13" name="Rectangle 12">
            <a:extLst>
              <a:ext uri="{FF2B5EF4-FFF2-40B4-BE49-F238E27FC236}">
                <a16:creationId xmlns:a16="http://schemas.microsoft.com/office/drawing/2014/main" id="{7D79945F-25DA-8378-8E96-7CADAEE3745F}"/>
              </a:ext>
            </a:extLst>
          </p:cNvPr>
          <p:cNvSpPr/>
          <p:nvPr/>
        </p:nvSpPr>
        <p:spPr>
          <a:xfrm>
            <a:off x="9998242" y="6249093"/>
            <a:ext cx="2193758" cy="52468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60177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Session Survey</a:t>
            </a:r>
          </a:p>
        </p:txBody>
      </p:sp>
      <p:sp>
        <p:nvSpPr>
          <p:cNvPr id="3" name="Content Placeholder 2"/>
          <p:cNvSpPr>
            <a:spLocks noGrp="1"/>
          </p:cNvSpPr>
          <p:nvPr>
            <p:ph idx="1"/>
          </p:nvPr>
        </p:nvSpPr>
        <p:spPr>
          <a:xfrm>
            <a:off x="619593" y="1418168"/>
            <a:ext cx="10972800" cy="4525433"/>
          </a:xfrm>
        </p:spPr>
        <p:txBody>
          <a:bodyPr>
            <a:normAutofit fontScale="85000" lnSpcReduction="20000"/>
          </a:bodyPr>
          <a:lstStyle/>
          <a:p>
            <a:r>
              <a:rPr lang="en-US" dirty="0"/>
              <a:t>Your feedback is very important to us</a:t>
            </a:r>
          </a:p>
          <a:p>
            <a:r>
              <a:rPr lang="en-US" dirty="0"/>
              <a:t>Please take a moment to complete the session survey found in the mobile app</a:t>
            </a:r>
          </a:p>
          <a:p>
            <a:r>
              <a:rPr lang="en-US" dirty="0"/>
              <a:t>Use the QR code or search for “Converge360 Events” in your app store</a:t>
            </a:r>
          </a:p>
          <a:p>
            <a:r>
              <a:rPr lang="en-US" dirty="0"/>
              <a:t>Find this session on the Agenda tab</a:t>
            </a:r>
          </a:p>
          <a:p>
            <a:r>
              <a:rPr lang="en-US" dirty="0"/>
              <a:t>Click “Session Evaluation”</a:t>
            </a:r>
          </a:p>
          <a:p>
            <a:r>
              <a:rPr lang="en-US" dirty="0"/>
              <a:t>Thank you!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31200" y="3835400"/>
            <a:ext cx="1905000" cy="1905000"/>
          </a:xfrm>
          <a:prstGeom prst="rect">
            <a:avLst/>
          </a:prstGeom>
        </p:spPr>
      </p:pic>
      <p:sp>
        <p:nvSpPr>
          <p:cNvPr id="5" name="Rectangle 4">
            <a:extLst>
              <a:ext uri="{FF2B5EF4-FFF2-40B4-BE49-F238E27FC236}">
                <a16:creationId xmlns:a16="http://schemas.microsoft.com/office/drawing/2014/main" id="{169BF14C-C14E-64B1-3B22-9E8A90DFFFA5}"/>
              </a:ext>
            </a:extLst>
          </p:cNvPr>
          <p:cNvSpPr/>
          <p:nvPr/>
        </p:nvSpPr>
        <p:spPr>
          <a:xfrm>
            <a:off x="3202016" y="5896668"/>
            <a:ext cx="1933575" cy="369887"/>
          </a:xfrm>
          <a:prstGeom prst="rect">
            <a:avLst/>
          </a:prstGeom>
        </p:spPr>
        <p:txBody>
          <a:bodyPr>
            <a:spAutoFit/>
          </a:bodyPr>
          <a:lstStyle/>
          <a:p>
            <a:pPr defTabSz="685800" eaLnBrk="1" fontAlgn="auto" hangingPunct="1">
              <a:spcBef>
                <a:spcPts val="0"/>
              </a:spcBef>
              <a:spcAft>
                <a:spcPts val="2700"/>
              </a:spcAft>
              <a:defRPr/>
            </a:pPr>
            <a:r>
              <a:rPr lang="en-US" dirty="0">
                <a:solidFill>
                  <a:prstClr val="black">
                    <a:lumMod val="50000"/>
                    <a:lumOff val="50000"/>
                  </a:prstClr>
                </a:solidFill>
                <a:latin typeface="Microsoft Sans Serif" panose="020B0604020202020204" pitchFamily="34" charset="0"/>
                <a:cs typeface="+mn-cs"/>
              </a:rPr>
              <a:t>@way0utwest</a:t>
            </a:r>
          </a:p>
        </p:txBody>
      </p:sp>
      <p:pic>
        <p:nvPicPr>
          <p:cNvPr id="6" name="Picture 5">
            <a:extLst>
              <a:ext uri="{FF2B5EF4-FFF2-40B4-BE49-F238E27FC236}">
                <a16:creationId xmlns:a16="http://schemas.microsoft.com/office/drawing/2014/main" id="{B5C0026D-4625-21B3-301E-29E2F0613A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53" y="5890318"/>
            <a:ext cx="45878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3140E8DB-7AA4-756F-F422-7D9D8810861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7020" y="5880792"/>
            <a:ext cx="45085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5A1751DA-6277-94B3-4578-2BAC8EA18384}"/>
              </a:ext>
            </a:extLst>
          </p:cNvPr>
          <p:cNvSpPr txBox="1"/>
          <p:nvPr/>
        </p:nvSpPr>
        <p:spPr>
          <a:xfrm>
            <a:off x="847870" y="5885555"/>
            <a:ext cx="1868487" cy="369887"/>
          </a:xfrm>
          <a:prstGeom prst="rect">
            <a:avLst/>
          </a:prstGeom>
          <a:noFill/>
        </p:spPr>
        <p:txBody>
          <a:bodyPr>
            <a:spAutoFit/>
          </a:bodyPr>
          <a:lstStyle/>
          <a:p>
            <a:pPr defTabSz="685800" eaLnBrk="1" fontAlgn="auto" hangingPunct="1">
              <a:spcBef>
                <a:spcPts val="0"/>
              </a:spcBef>
              <a:spcAft>
                <a:spcPts val="2700"/>
              </a:spcAft>
              <a:defRPr/>
            </a:pPr>
            <a:r>
              <a:rPr lang="en-US" dirty="0">
                <a:solidFill>
                  <a:prstClr val="black">
                    <a:lumMod val="50000"/>
                    <a:lumOff val="50000"/>
                  </a:prstClr>
                </a:solidFill>
                <a:latin typeface="Microsoft Sans Serif" panose="020B0604020202020204" pitchFamily="34" charset="0"/>
                <a:cs typeface="+mn-cs"/>
              </a:rPr>
              <a:t>/in/way0utwest</a:t>
            </a:r>
          </a:p>
        </p:txBody>
      </p:sp>
      <p:sp>
        <p:nvSpPr>
          <p:cNvPr id="9" name="Rectangle 8">
            <a:extLst>
              <a:ext uri="{FF2B5EF4-FFF2-40B4-BE49-F238E27FC236}">
                <a16:creationId xmlns:a16="http://schemas.microsoft.com/office/drawing/2014/main" id="{7ECF7078-F705-7351-AC51-84B4C8FFBA11}"/>
              </a:ext>
            </a:extLst>
          </p:cNvPr>
          <p:cNvSpPr/>
          <p:nvPr/>
        </p:nvSpPr>
        <p:spPr>
          <a:xfrm>
            <a:off x="9179954" y="5896668"/>
            <a:ext cx="2800350" cy="369887"/>
          </a:xfrm>
          <a:prstGeom prst="rect">
            <a:avLst/>
          </a:prstGeom>
        </p:spPr>
        <p:txBody>
          <a:bodyPr>
            <a:spAutoFit/>
          </a:bodyPr>
          <a:lstStyle/>
          <a:p>
            <a:pPr defTabSz="685800" eaLnBrk="1" fontAlgn="auto" hangingPunct="1">
              <a:spcBef>
                <a:spcPts val="0"/>
              </a:spcBef>
              <a:spcAft>
                <a:spcPts val="2700"/>
              </a:spcAft>
              <a:defRPr/>
            </a:pPr>
            <a:r>
              <a:rPr lang="en-US" dirty="0">
                <a:solidFill>
                  <a:prstClr val="black">
                    <a:lumMod val="50000"/>
                    <a:lumOff val="50000"/>
                  </a:prstClr>
                </a:solidFill>
                <a:latin typeface="Microsoft Sans Serif" panose="020B0604020202020204" pitchFamily="34" charset="0"/>
                <a:cs typeface="+mn-cs"/>
              </a:rPr>
              <a:t>www.voiceofthedba.com</a:t>
            </a:r>
          </a:p>
        </p:txBody>
      </p:sp>
      <p:pic>
        <p:nvPicPr>
          <p:cNvPr id="10" name="Picture 9">
            <a:extLst>
              <a:ext uri="{FF2B5EF4-FFF2-40B4-BE49-F238E27FC236}">
                <a16:creationId xmlns:a16="http://schemas.microsoft.com/office/drawing/2014/main" id="{241D618C-C0A2-F055-CE58-82F7813356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43404" y="5898255"/>
            <a:ext cx="336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26ED0FC1-396F-37D1-20B3-725DFEC084EA}"/>
              </a:ext>
            </a:extLst>
          </p:cNvPr>
          <p:cNvSpPr/>
          <p:nvPr/>
        </p:nvSpPr>
        <p:spPr>
          <a:xfrm>
            <a:off x="5753929" y="5910539"/>
            <a:ext cx="3197532" cy="338554"/>
          </a:xfrm>
          <a:prstGeom prst="rect">
            <a:avLst/>
          </a:prstGeom>
        </p:spPr>
        <p:txBody>
          <a:bodyPr wrap="square">
            <a:spAutoFit/>
          </a:bodyPr>
          <a:lstStyle/>
          <a:p>
            <a:pPr>
              <a:spcAft>
                <a:spcPts val="3600"/>
              </a:spcAft>
            </a:pPr>
            <a:r>
              <a:rPr lang="en-US" sz="1600" b="0" dirty="0" err="1">
                <a:latin typeface="Roboto Regular" panose="02000000000000000000" pitchFamily="2" charset="0"/>
                <a:ea typeface="Roboto Regular" panose="02000000000000000000" pitchFamily="2" charset="0"/>
              </a:rPr>
              <a:t>sjones@sqlservercentral.com</a:t>
            </a:r>
            <a:endParaRPr lang="en-US" sz="1600" b="0" dirty="0">
              <a:latin typeface="Roboto Regular" panose="02000000000000000000" pitchFamily="2" charset="0"/>
              <a:ea typeface="Roboto Regular" panose="02000000000000000000" pitchFamily="2" charset="0"/>
            </a:endParaRPr>
          </a:p>
        </p:txBody>
      </p:sp>
      <p:pic>
        <p:nvPicPr>
          <p:cNvPr id="12" name="Picture 11">
            <a:extLst>
              <a:ext uri="{FF2B5EF4-FFF2-40B4-BE49-F238E27FC236}">
                <a16:creationId xmlns:a16="http://schemas.microsoft.com/office/drawing/2014/main" id="{4475562C-21B6-3734-7CD6-B5B5E465EB88}"/>
              </a:ext>
            </a:extLst>
          </p:cNvPr>
          <p:cNvPicPr>
            <a:picLocks noChangeAspect="1"/>
          </p:cNvPicPr>
          <p:nvPr/>
        </p:nvPicPr>
        <p:blipFill>
          <a:blip r:embed="rId6"/>
          <a:stretch>
            <a:fillRect/>
          </a:stretch>
        </p:blipFill>
        <p:spPr>
          <a:xfrm>
            <a:off x="5319526" y="5890318"/>
            <a:ext cx="379116" cy="310185"/>
          </a:xfrm>
          <a:prstGeom prst="rect">
            <a:avLst/>
          </a:prstGeom>
        </p:spPr>
      </p:pic>
    </p:spTree>
    <p:extLst>
      <p:ext uri="{BB962C8B-B14F-4D97-AF65-F5344CB8AC3E}">
        <p14:creationId xmlns:p14="http://schemas.microsoft.com/office/powerpoint/2010/main" val="15756778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End</a:t>
            </a:r>
          </a:p>
        </p:txBody>
      </p:sp>
      <p:grpSp>
        <p:nvGrpSpPr>
          <p:cNvPr id="21" name="Group 20"/>
          <p:cNvGrpSpPr/>
          <p:nvPr/>
        </p:nvGrpSpPr>
        <p:grpSpPr>
          <a:xfrm>
            <a:off x="3589609" y="2209755"/>
            <a:ext cx="6632576" cy="2562226"/>
            <a:chOff x="2689225" y="3398838"/>
            <a:chExt cx="6632576" cy="2562226"/>
          </a:xfrm>
        </p:grpSpPr>
        <p:sp>
          <p:nvSpPr>
            <p:cNvPr id="12" name="Rectangle 11"/>
            <p:cNvSpPr/>
            <p:nvPr/>
          </p:nvSpPr>
          <p:spPr>
            <a:xfrm>
              <a:off x="3260726" y="3398838"/>
              <a:ext cx="3973513" cy="508000"/>
            </a:xfrm>
            <a:prstGeom prst="rect">
              <a:avLst/>
            </a:prstGeom>
          </p:spPr>
          <p:txBody>
            <a:bodyPr>
              <a:spAutoFit/>
            </a:bodyPr>
            <a:lstStyle/>
            <a:p>
              <a:pPr>
                <a:spcAft>
                  <a:spcPts val="2700"/>
                </a:spcAft>
                <a:defRPr/>
              </a:pPr>
              <a:r>
                <a:rPr lang="en-US" sz="2700" dirty="0">
                  <a:solidFill>
                    <a:schemeClr val="tx1">
                      <a:lumMod val="50000"/>
                      <a:lumOff val="50000"/>
                    </a:schemeClr>
                  </a:solidFill>
                  <a:latin typeface="Microsoft Sans Serif" panose="020B0604020202020204" pitchFamily="34" charset="0"/>
                  <a:ea typeface="ヒラギノ角ゴ ProN W3" charset="0"/>
                </a:rPr>
                <a:t>www.voiceofthedba.com</a:t>
              </a:r>
            </a:p>
          </p:txBody>
        </p:sp>
        <p:sp>
          <p:nvSpPr>
            <p:cNvPr id="13" name="Rectangle 12"/>
            <p:cNvSpPr/>
            <p:nvPr/>
          </p:nvSpPr>
          <p:spPr>
            <a:xfrm>
              <a:off x="3260726" y="4098925"/>
              <a:ext cx="6061075" cy="508000"/>
            </a:xfrm>
            <a:prstGeom prst="rect">
              <a:avLst/>
            </a:prstGeom>
          </p:spPr>
          <p:txBody>
            <a:bodyPr>
              <a:spAutoFit/>
            </a:bodyPr>
            <a:lstStyle/>
            <a:p>
              <a:pPr>
                <a:spcAft>
                  <a:spcPts val="2700"/>
                </a:spcAft>
                <a:defRPr/>
              </a:pPr>
              <a:r>
                <a:rPr lang="en-US" sz="2700" dirty="0">
                  <a:solidFill>
                    <a:schemeClr val="tx1">
                      <a:lumMod val="50000"/>
                      <a:lumOff val="50000"/>
                    </a:schemeClr>
                  </a:solidFill>
                  <a:latin typeface="Microsoft Sans Serif" panose="020B0604020202020204" pitchFamily="34" charset="0"/>
                  <a:ea typeface="ヒラギノ角ゴ ProN W3" charset="0"/>
                </a:rPr>
                <a:t>sjones@sqlservercentral.com</a:t>
              </a:r>
            </a:p>
          </p:txBody>
        </p:sp>
        <p:sp>
          <p:nvSpPr>
            <p:cNvPr id="14" name="Rectangle 13"/>
            <p:cNvSpPr/>
            <p:nvPr/>
          </p:nvSpPr>
          <p:spPr>
            <a:xfrm>
              <a:off x="3260726" y="4783138"/>
              <a:ext cx="3560763" cy="508000"/>
            </a:xfrm>
            <a:prstGeom prst="rect">
              <a:avLst/>
            </a:prstGeom>
          </p:spPr>
          <p:txBody>
            <a:bodyPr>
              <a:spAutoFit/>
            </a:bodyPr>
            <a:lstStyle/>
            <a:p>
              <a:pPr>
                <a:spcAft>
                  <a:spcPts val="2700"/>
                </a:spcAft>
                <a:defRPr/>
              </a:pPr>
              <a:r>
                <a:rPr lang="en-US" sz="2700" dirty="0">
                  <a:solidFill>
                    <a:schemeClr val="tx1">
                      <a:lumMod val="50000"/>
                      <a:lumOff val="50000"/>
                    </a:schemeClr>
                  </a:solidFill>
                  <a:latin typeface="Microsoft Sans Serif" panose="020B0604020202020204" pitchFamily="34" charset="0"/>
                  <a:ea typeface="ヒラギノ角ゴ ProN W3" charset="0"/>
                </a:rPr>
                <a:t>@way0utwest</a:t>
              </a:r>
            </a:p>
          </p:txBody>
        </p:sp>
        <p:pic>
          <p:nvPicPr>
            <p:cNvPr id="15" name="Picture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89226" y="3429000"/>
              <a:ext cx="434975"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89225" y="4194176"/>
              <a:ext cx="46355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89226" y="4821238"/>
              <a:ext cx="504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89225" y="5454650"/>
              <a:ext cx="496888"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3260726" y="5454651"/>
              <a:ext cx="3006725" cy="506413"/>
            </a:xfrm>
            <a:prstGeom prst="rect">
              <a:avLst/>
            </a:prstGeom>
            <a:noFill/>
          </p:spPr>
          <p:txBody>
            <a:bodyPr>
              <a:spAutoFit/>
            </a:bodyPr>
            <a:lstStyle/>
            <a:p>
              <a:pPr>
                <a:spcAft>
                  <a:spcPts val="2700"/>
                </a:spcAft>
                <a:defRPr/>
              </a:pPr>
              <a:r>
                <a:rPr lang="en-US" sz="2700" dirty="0">
                  <a:solidFill>
                    <a:schemeClr val="tx1">
                      <a:lumMod val="50000"/>
                      <a:lumOff val="50000"/>
                    </a:schemeClr>
                  </a:solidFill>
                  <a:latin typeface="Microsoft Sans Serif" panose="020B0604020202020204" pitchFamily="34" charset="0"/>
                  <a:ea typeface="ヒラギノ角ゴ ProN W3" charset="0"/>
                </a:rPr>
                <a:t>/in/way0utwest</a:t>
              </a:r>
            </a:p>
          </p:txBody>
        </p:sp>
      </p:grpSp>
    </p:spTree>
    <p:extLst>
      <p:ext uri="{BB962C8B-B14F-4D97-AF65-F5344CB8AC3E}">
        <p14:creationId xmlns:p14="http://schemas.microsoft.com/office/powerpoint/2010/main" val="42913947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a:bodyPr>
          <a:lstStyle/>
          <a:p>
            <a:r>
              <a:rPr lang="en-US" sz="1800" dirty="0">
                <a:hlinkClick r:id="rId2"/>
              </a:rPr>
              <a:t>https://dzone.com/refcardz/from-relational-to-graph-a-developers-guide</a:t>
            </a:r>
            <a:endParaRPr lang="en-US" sz="1800" dirty="0"/>
          </a:p>
          <a:p>
            <a:r>
              <a:rPr lang="en-US" sz="1800" dirty="0">
                <a:hlinkClick r:id="rId3"/>
              </a:rPr>
              <a:t>https://go.neo4j.com/rs/710-RRC-335/images/Definitive-Guide-Graph-Databases-for-RDBMS-Developer.pdf</a:t>
            </a:r>
            <a:endParaRPr lang="en-US" sz="1800" dirty="0"/>
          </a:p>
          <a:p>
            <a:r>
              <a:rPr lang="en-US" sz="1800" dirty="0">
                <a:hlinkClick r:id="rId4"/>
              </a:rPr>
              <a:t>https://neo4j.com/developer/data-modeling/</a:t>
            </a:r>
            <a:endParaRPr lang="en-US" sz="1800" dirty="0"/>
          </a:p>
          <a:p>
            <a:r>
              <a:rPr lang="en-US" sz="1800" dirty="0">
                <a:hlinkClick r:id="rId5"/>
              </a:rPr>
              <a:t>https://www.g2.com/categories/graph-databases</a:t>
            </a:r>
            <a:endParaRPr lang="en-US" sz="1800" dirty="0"/>
          </a:p>
          <a:p>
            <a:r>
              <a:rPr lang="en-US" sz="2000" dirty="0">
                <a:hlinkClick r:id="rId6"/>
              </a:rPr>
              <a:t>https://neo4j.com/developer/relational-to-graph-modeling/</a:t>
            </a:r>
            <a:endParaRPr lang="en-US" sz="2000" dirty="0"/>
          </a:p>
          <a:p>
            <a:r>
              <a:rPr lang="en-US" sz="2000" dirty="0">
                <a:hlinkClick r:id="rId2"/>
              </a:rPr>
              <a:t>https://dzone.com/refcardz/from-relational-to-graph-a-developers-guide</a:t>
            </a:r>
            <a:endParaRPr lang="en-US" sz="2000" dirty="0"/>
          </a:p>
          <a:p>
            <a:r>
              <a:rPr lang="en-US" sz="2000" dirty="0">
                <a:hlinkClick r:id="rId7"/>
              </a:rPr>
              <a:t>https://neo4j.com/developer/guide-importing-data-and-etl/</a:t>
            </a:r>
            <a:endParaRPr lang="en-US" sz="2000" dirty="0"/>
          </a:p>
          <a:p>
            <a:r>
              <a:rPr lang="en-US" sz="2000" dirty="0">
                <a:hlinkClick r:id="rId8"/>
              </a:rPr>
              <a:t>https://neo4j.com/developer/guide-importing-data-and-etl/#_creating_employee_nodes</a:t>
            </a:r>
            <a:endParaRPr lang="en-US" sz="2000" dirty="0"/>
          </a:p>
          <a:p>
            <a:r>
              <a:rPr lang="en-US" sz="2000">
                <a:hlinkClick r:id="rId9"/>
              </a:rPr>
              <a:t>https://docs.redis.com/latest/modules/redisgraph/redisgraph-quickstart/</a:t>
            </a:r>
            <a:endParaRPr lang="en-US" sz="2000"/>
          </a:p>
          <a:p>
            <a:endParaRPr lang="en-US" sz="2000" dirty="0"/>
          </a:p>
          <a:p>
            <a:endParaRPr lang="en-US" sz="1800" dirty="0"/>
          </a:p>
          <a:p>
            <a:endParaRPr lang="en-US" sz="1800" dirty="0"/>
          </a:p>
        </p:txBody>
      </p:sp>
    </p:spTree>
    <p:extLst>
      <p:ext uri="{BB962C8B-B14F-4D97-AF65-F5344CB8AC3E}">
        <p14:creationId xmlns:p14="http://schemas.microsoft.com/office/powerpoint/2010/main" val="14308562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Images</a:t>
            </a:r>
          </a:p>
        </p:txBody>
      </p:sp>
      <p:sp>
        <p:nvSpPr>
          <p:cNvPr id="3" name="Content Placeholder 2"/>
          <p:cNvSpPr>
            <a:spLocks noGrp="1"/>
          </p:cNvSpPr>
          <p:nvPr>
            <p:ph idx="1"/>
          </p:nvPr>
        </p:nvSpPr>
        <p:spPr/>
        <p:txBody>
          <a:bodyPr>
            <a:normAutofit/>
          </a:bodyPr>
          <a:lstStyle/>
          <a:p>
            <a:r>
              <a:rPr lang="en-US" sz="1400" dirty="0">
                <a:hlinkClick r:id="rId2"/>
              </a:rPr>
              <a:t>https://dzone.com/storage/temp/2037332-figure-03.jpg</a:t>
            </a:r>
            <a:endParaRPr lang="en-US" sz="1400" dirty="0"/>
          </a:p>
          <a:p>
            <a:r>
              <a:rPr lang="en-US" sz="1400" dirty="0">
                <a:hlinkClick r:id="rId3"/>
              </a:rPr>
              <a:t>https://dzone.com/storage/temp/2037368-figure-08.jpg</a:t>
            </a:r>
            <a:endParaRPr lang="en-US" sz="1400" dirty="0"/>
          </a:p>
          <a:p>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endParaRPr lang="en-US" sz="1400" dirty="0"/>
          </a:p>
        </p:txBody>
      </p:sp>
    </p:spTree>
    <p:extLst>
      <p:ext uri="{BB962C8B-B14F-4D97-AF65-F5344CB8AC3E}">
        <p14:creationId xmlns:p14="http://schemas.microsoft.com/office/powerpoint/2010/main" val="3342716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Graph Databases</a:t>
            </a:r>
          </a:p>
        </p:txBody>
      </p:sp>
      <p:sp>
        <p:nvSpPr>
          <p:cNvPr id="5" name="Text Placeholder 4"/>
          <p:cNvSpPr>
            <a:spLocks noGrp="1"/>
          </p:cNvSpPr>
          <p:nvPr>
            <p:ph type="body" idx="1"/>
          </p:nvPr>
        </p:nvSpPr>
        <p:spPr/>
        <p:txBody>
          <a:bodyPr/>
          <a:lstStyle/>
          <a:p>
            <a:pPr marL="0" indent="0">
              <a:buNone/>
            </a:pPr>
            <a:r>
              <a:rPr lang="en-US" altLang="ja-JP" dirty="0"/>
              <a:t>A class of NoSQL databases</a:t>
            </a:r>
            <a:endParaRPr lang="en-US" dirty="0"/>
          </a:p>
        </p:txBody>
      </p:sp>
    </p:spTree>
    <p:extLst>
      <p:ext uri="{BB962C8B-B14F-4D97-AF65-F5344CB8AC3E}">
        <p14:creationId xmlns:p14="http://schemas.microsoft.com/office/powerpoint/2010/main" val="1870754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36428" y="627564"/>
            <a:ext cx="7474172" cy="1325563"/>
          </a:xfrm>
        </p:spPr>
        <p:txBody>
          <a:bodyPr>
            <a:normAutofit/>
          </a:bodyPr>
          <a:lstStyle/>
          <a:p>
            <a:r>
              <a:rPr lang="en-US" dirty="0"/>
              <a:t>Graph Databases</a:t>
            </a:r>
          </a:p>
        </p:txBody>
      </p:sp>
      <p:sp>
        <p:nvSpPr>
          <p:cNvPr id="3" name="Content Placeholder 2"/>
          <p:cNvSpPr>
            <a:spLocks noGrp="1"/>
          </p:cNvSpPr>
          <p:nvPr>
            <p:ph idx="1"/>
          </p:nvPr>
        </p:nvSpPr>
        <p:spPr>
          <a:xfrm>
            <a:off x="1136429" y="2278173"/>
            <a:ext cx="6467867" cy="3450613"/>
          </a:xfrm>
        </p:spPr>
        <p:txBody>
          <a:bodyPr anchor="ctr">
            <a:normAutofit/>
          </a:bodyPr>
          <a:lstStyle/>
          <a:p>
            <a:r>
              <a:rPr lang="en-US" sz="2200"/>
              <a:t>Graph databases are designed to represent data that is arranged in a graph. </a:t>
            </a:r>
          </a:p>
          <a:p>
            <a:r>
              <a:rPr lang="en-US" sz="2200"/>
              <a:t>Based on the </a:t>
            </a:r>
            <a:r>
              <a:rPr lang="en-US" sz="2200">
                <a:hlinkClick r:id="rId2"/>
              </a:rPr>
              <a:t>network model</a:t>
            </a:r>
            <a:r>
              <a:rPr lang="en-US" sz="2200"/>
              <a:t> of data and </a:t>
            </a:r>
            <a:r>
              <a:rPr lang="en-US" sz="2200">
                <a:hlinkClick r:id="rId3"/>
              </a:rPr>
              <a:t>graph theory</a:t>
            </a:r>
            <a:r>
              <a:rPr lang="en-US" sz="2200"/>
              <a:t> </a:t>
            </a:r>
          </a:p>
          <a:p>
            <a:r>
              <a:rPr lang="en-US" sz="2200"/>
              <a:t>Nodes, edges, and properties are used to arrange data</a:t>
            </a:r>
          </a:p>
          <a:p>
            <a:r>
              <a:rPr lang="en-US" sz="2200"/>
              <a:t>Optimized for quick traversal of data linked together</a:t>
            </a:r>
          </a:p>
          <a:p>
            <a:r>
              <a:rPr lang="en-US" sz="2200"/>
              <a:t>A class of NoSQL database</a:t>
            </a:r>
          </a:p>
          <a:p>
            <a:pPr lvl="1"/>
            <a:r>
              <a:rPr lang="en-US" sz="2200"/>
              <a:t>Along with key-value, document, time-series, etc.</a:t>
            </a:r>
          </a:p>
          <a:p>
            <a:pPr marL="0" indent="0">
              <a:buNone/>
            </a:pPr>
            <a:endParaRPr lang="en-US" sz="2200"/>
          </a:p>
        </p:txBody>
      </p:sp>
      <p:pic>
        <p:nvPicPr>
          <p:cNvPr id="5" name="Picture 4" descr="A picture containing diagram&#10;&#10;Description automatically generated">
            <a:extLst>
              <a:ext uri="{FF2B5EF4-FFF2-40B4-BE49-F238E27FC236}">
                <a16:creationId xmlns:a16="http://schemas.microsoft.com/office/drawing/2014/main" id="{BE52B207-ED8A-D9E4-6DF8-4D40D6E6E0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54442" y="2869966"/>
            <a:ext cx="1462088" cy="1118067"/>
          </a:xfrm>
          <a:prstGeom prst="rect">
            <a:avLst/>
          </a:prstGeom>
        </p:spPr>
      </p:pic>
    </p:spTree>
    <p:extLst>
      <p:ext uri="{BB962C8B-B14F-4D97-AF65-F5344CB8AC3E}">
        <p14:creationId xmlns:p14="http://schemas.microsoft.com/office/powerpoint/2010/main" val="3030324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36428" y="627564"/>
            <a:ext cx="7474172" cy="1325563"/>
          </a:xfrm>
        </p:spPr>
        <p:txBody>
          <a:bodyPr>
            <a:normAutofit/>
          </a:bodyPr>
          <a:lstStyle/>
          <a:p>
            <a:r>
              <a:rPr lang="en-US" dirty="0"/>
              <a:t>Graph Database Uses</a:t>
            </a:r>
          </a:p>
        </p:txBody>
      </p:sp>
      <p:sp>
        <p:nvSpPr>
          <p:cNvPr id="3" name="Content Placeholder 2"/>
          <p:cNvSpPr>
            <a:spLocks noGrp="1"/>
          </p:cNvSpPr>
          <p:nvPr>
            <p:ph idx="1"/>
          </p:nvPr>
        </p:nvSpPr>
        <p:spPr>
          <a:xfrm>
            <a:off x="1022129" y="1703693"/>
            <a:ext cx="6467867" cy="3450613"/>
          </a:xfrm>
        </p:spPr>
        <p:txBody>
          <a:bodyPr anchor="ctr">
            <a:normAutofit/>
          </a:bodyPr>
          <a:lstStyle/>
          <a:p>
            <a:r>
              <a:rPr lang="en-US" sz="2200" dirty="0"/>
              <a:t>Fraud Detection – traverse paths of people and transactions for unusual paths</a:t>
            </a:r>
          </a:p>
          <a:p>
            <a:r>
              <a:rPr lang="en-US" sz="2200" dirty="0"/>
              <a:t>Computer infrastructure monitoring – complex paths of dependencies</a:t>
            </a:r>
          </a:p>
          <a:p>
            <a:r>
              <a:rPr lang="en-US" sz="2200" dirty="0"/>
              <a:t>Recommendation engines – who else does this non-trivial set of things</a:t>
            </a:r>
          </a:p>
          <a:p>
            <a:r>
              <a:rPr lang="en-US" sz="2200" dirty="0"/>
              <a:t>Social Networks</a:t>
            </a:r>
          </a:p>
          <a:p>
            <a:r>
              <a:rPr lang="en-US" sz="2200" dirty="0"/>
              <a:t>More</a:t>
            </a:r>
          </a:p>
        </p:txBody>
      </p:sp>
    </p:spTree>
    <p:extLst>
      <p:ext uri="{BB962C8B-B14F-4D97-AF65-F5344CB8AC3E}">
        <p14:creationId xmlns:p14="http://schemas.microsoft.com/office/powerpoint/2010/main" val="836888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36428" y="627564"/>
            <a:ext cx="7474172" cy="1325563"/>
          </a:xfrm>
        </p:spPr>
        <p:txBody>
          <a:bodyPr>
            <a:normAutofit/>
          </a:bodyPr>
          <a:lstStyle/>
          <a:p>
            <a:r>
              <a:rPr lang="en-US" dirty="0"/>
              <a:t>Fraud Detection</a:t>
            </a:r>
          </a:p>
        </p:txBody>
      </p:sp>
      <p:pic>
        <p:nvPicPr>
          <p:cNvPr id="8" name="Content Placeholder 7">
            <a:extLst>
              <a:ext uri="{FF2B5EF4-FFF2-40B4-BE49-F238E27FC236}">
                <a16:creationId xmlns:a16="http://schemas.microsoft.com/office/drawing/2014/main" id="{2DDADAEE-B966-D786-552A-4161CA571C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1528" y="1825625"/>
            <a:ext cx="7708944" cy="4351338"/>
          </a:xfrm>
        </p:spPr>
      </p:pic>
    </p:spTree>
    <p:extLst>
      <p:ext uri="{BB962C8B-B14F-4D97-AF65-F5344CB8AC3E}">
        <p14:creationId xmlns:p14="http://schemas.microsoft.com/office/powerpoint/2010/main" val="2442243864"/>
      </p:ext>
    </p:extLst>
  </p:cSld>
  <p:clrMapOvr>
    <a:masterClrMapping/>
  </p:clrMapOvr>
</p:sld>
</file>

<file path=ppt/theme/theme1.xml><?xml version="1.0" encoding="utf-8"?>
<a:theme xmlns:a="http://schemas.openxmlformats.org/drawingml/2006/main" name="Visual Studio Live! Austin 201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Visual Studio Live! Austin 201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Visual Studio Live! Austin 201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13446</TotalTime>
  <Words>2569</Words>
  <Application>Microsoft Office PowerPoint</Application>
  <PresentationFormat>Widescreen</PresentationFormat>
  <Paragraphs>488</Paragraphs>
  <Slides>58</Slides>
  <Notes>15</Notes>
  <HiddenSlides>2</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58</vt:i4>
      </vt:variant>
    </vt:vector>
  </HeadingPairs>
  <TitlesOfParts>
    <vt:vector size="74" baseType="lpstr">
      <vt:lpstr>Arial Unicode MS</vt:lpstr>
      <vt:lpstr>inherit</vt:lpstr>
      <vt:lpstr>Menlo</vt:lpstr>
      <vt:lpstr>Roboto Regular</vt:lpstr>
      <vt:lpstr>TwitterChirp</vt:lpstr>
      <vt:lpstr>Arial</vt:lpstr>
      <vt:lpstr>Calibri</vt:lpstr>
      <vt:lpstr>Calibri Light</vt:lpstr>
      <vt:lpstr>Microsoft Sans Serif</vt:lpstr>
      <vt:lpstr>Open Sans</vt:lpstr>
      <vt:lpstr>Roboto Medium</vt:lpstr>
      <vt:lpstr>Times New Roman</vt:lpstr>
      <vt:lpstr>Visual Studio Live! Austin 2018</vt:lpstr>
      <vt:lpstr>1_Visual Studio Live! Austin 2018</vt:lpstr>
      <vt:lpstr>2_Visual Studio Live! Austin 2018</vt:lpstr>
      <vt:lpstr>Office Theme</vt:lpstr>
      <vt:lpstr>Adding Graph Structures to Your SQL Database </vt:lpstr>
      <vt:lpstr>PowerPoint Presentation</vt:lpstr>
      <vt:lpstr>Agenda</vt:lpstr>
      <vt:lpstr>PowerPoint Presentation</vt:lpstr>
      <vt:lpstr>Demo</vt:lpstr>
      <vt:lpstr>Graph Databases</vt:lpstr>
      <vt:lpstr>Graph Databases</vt:lpstr>
      <vt:lpstr>Graph Database Uses</vt:lpstr>
      <vt:lpstr>Fraud Detection</vt:lpstr>
      <vt:lpstr>Network Monitoring</vt:lpstr>
      <vt:lpstr>Recommendation Engine</vt:lpstr>
      <vt:lpstr>Social Network</vt:lpstr>
      <vt:lpstr>Graph Databases</vt:lpstr>
      <vt:lpstr>Graph Database Languages</vt:lpstr>
      <vt:lpstr>Graph Database Languages</vt:lpstr>
      <vt:lpstr>Graph Data Structures</vt:lpstr>
      <vt:lpstr>Graph Modeling Concepts</vt:lpstr>
      <vt:lpstr>Nodes, Edges, and Properties</vt:lpstr>
      <vt:lpstr>Nodes, Edges, and Properties</vt:lpstr>
      <vt:lpstr>Nodes, Edges, and Properties</vt:lpstr>
      <vt:lpstr>Nodes, Edges, and Properties</vt:lpstr>
      <vt:lpstr>Graph Data Modeling</vt:lpstr>
      <vt:lpstr>Northwind ER Diagram</vt:lpstr>
      <vt:lpstr>Northwind in Graph Modeling</vt:lpstr>
      <vt:lpstr>Modeling Example</vt:lpstr>
      <vt:lpstr>Modeling Example - Nodes</vt:lpstr>
      <vt:lpstr>Modeling Example - Edges</vt:lpstr>
      <vt:lpstr>Current Northwind Structure - RDBMS</vt:lpstr>
      <vt:lpstr>PowerPoint Presentation</vt:lpstr>
      <vt:lpstr>PowerPoint Presentation</vt:lpstr>
      <vt:lpstr>PowerPoint Presentation</vt:lpstr>
      <vt:lpstr>Graph Modeling Can Be Easier</vt:lpstr>
      <vt:lpstr>Graph Modeling</vt:lpstr>
      <vt:lpstr>Graph Modeling from RDBMS</vt:lpstr>
      <vt:lpstr>Edge Modeling</vt:lpstr>
      <vt:lpstr>Graph Modeling Tips</vt:lpstr>
      <vt:lpstr>Related Properties</vt:lpstr>
      <vt:lpstr>Related Properties</vt:lpstr>
      <vt:lpstr>SQL Server Graph Data</vt:lpstr>
      <vt:lpstr>SQL Server Graph Queries</vt:lpstr>
      <vt:lpstr>SQL Server and Graph Structures</vt:lpstr>
      <vt:lpstr>Org Chart</vt:lpstr>
      <vt:lpstr>Demo</vt:lpstr>
      <vt:lpstr>SQL Server Graph Issues</vt:lpstr>
      <vt:lpstr>Multi-Datastore Apps</vt:lpstr>
      <vt:lpstr>Using Multiple Datastores</vt:lpstr>
      <vt:lpstr>Neo4J / Redisgraph</vt:lpstr>
      <vt:lpstr>Neo4j</vt:lpstr>
      <vt:lpstr>Modeling the Org Chart</vt:lpstr>
      <vt:lpstr>Demo</vt:lpstr>
      <vt:lpstr>RedisGraph</vt:lpstr>
      <vt:lpstr>Demo</vt:lpstr>
      <vt:lpstr>Summary</vt:lpstr>
      <vt:lpstr>Session Survey</vt:lpstr>
      <vt:lpstr>Session Survey</vt:lpstr>
      <vt:lpstr>The End</vt:lpstr>
      <vt:lpstr>References</vt:lpstr>
      <vt:lpstr>Images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Bringing DevOps to the Database</dc:title>
  <dc:creator>Steve Jones</dc:creator>
  <cp:lastModifiedBy>Steve Jones</cp:lastModifiedBy>
  <cp:revision>167</cp:revision>
  <dcterms:created xsi:type="dcterms:W3CDTF">2016-06-27T21:23:08Z</dcterms:created>
  <dcterms:modified xsi:type="dcterms:W3CDTF">2023-03-23T21:51:47Z</dcterms:modified>
</cp:coreProperties>
</file>