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45"/>
  </p:notesMasterIdLst>
  <p:sldIdLst>
    <p:sldId id="256" r:id="rId2"/>
    <p:sldId id="285" r:id="rId3"/>
    <p:sldId id="360" r:id="rId4"/>
    <p:sldId id="361" r:id="rId5"/>
    <p:sldId id="362" r:id="rId6"/>
    <p:sldId id="363" r:id="rId7"/>
    <p:sldId id="365" r:id="rId8"/>
    <p:sldId id="364" r:id="rId9"/>
    <p:sldId id="359" r:id="rId10"/>
    <p:sldId id="353" r:id="rId11"/>
    <p:sldId id="355" r:id="rId12"/>
    <p:sldId id="357" r:id="rId13"/>
    <p:sldId id="356" r:id="rId14"/>
    <p:sldId id="354" r:id="rId15"/>
    <p:sldId id="367" r:id="rId16"/>
    <p:sldId id="369" r:id="rId17"/>
    <p:sldId id="385" r:id="rId18"/>
    <p:sldId id="380" r:id="rId19"/>
    <p:sldId id="368" r:id="rId20"/>
    <p:sldId id="370" r:id="rId21"/>
    <p:sldId id="371" r:id="rId22"/>
    <p:sldId id="386" r:id="rId23"/>
    <p:sldId id="358" r:id="rId24"/>
    <p:sldId id="372" r:id="rId25"/>
    <p:sldId id="381" r:id="rId26"/>
    <p:sldId id="373" r:id="rId27"/>
    <p:sldId id="374" r:id="rId28"/>
    <p:sldId id="382" r:id="rId29"/>
    <p:sldId id="375" r:id="rId30"/>
    <p:sldId id="383" r:id="rId31"/>
    <p:sldId id="376" r:id="rId32"/>
    <p:sldId id="384" r:id="rId33"/>
    <p:sldId id="387" r:id="rId34"/>
    <p:sldId id="366" r:id="rId35"/>
    <p:sldId id="377" r:id="rId36"/>
    <p:sldId id="379" r:id="rId37"/>
    <p:sldId id="304" r:id="rId38"/>
    <p:sldId id="352" r:id="rId39"/>
    <p:sldId id="260" r:id="rId40"/>
    <p:sldId id="258" r:id="rId41"/>
    <p:sldId id="339" r:id="rId42"/>
    <p:sldId id="257" r:id="rId43"/>
    <p:sldId id="26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C446"/>
    <a:srgbClr val="F7C4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0" autoAdjust="0"/>
    <p:restoredTop sz="78555" autoAdjust="0"/>
  </p:normalViewPr>
  <p:slideViewPr>
    <p:cSldViewPr snapToGrid="0">
      <p:cViewPr varScale="1">
        <p:scale>
          <a:sx n="89" d="100"/>
          <a:sy n="89" d="100"/>
        </p:scale>
        <p:origin x="14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033EB-FF7C-45EC-BFAA-1A7EBA34447C}" type="datetimeFigureOut">
              <a:rPr lang="en-US" smtClean="0"/>
              <a:t>6/5/2023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498C35-2CA1-4787-8D16-AA5DAAEE4383}" type="slidenum">
              <a:rPr lang="en-US" smtClean="0"/>
              <a:t>‹#›</a:t>
            </a:fld>
            <a:endParaRPr lang="en-US"/>
          </a:p>
        </p:txBody>
      </p:sp>
    </p:spTree>
    <p:extLst>
      <p:ext uri="{BB962C8B-B14F-4D97-AF65-F5344CB8AC3E}">
        <p14:creationId xmlns:p14="http://schemas.microsoft.com/office/powerpoint/2010/main" val="38347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edium.com/nerd-for-tech/aws-series-reference-architecture-1-web-application-type-1-2817c8dc09b"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12121"/>
                </a:solidFill>
                <a:effectLst/>
              </a:rPr>
              <a:t>Complex enterprise applications are rapidly growing and evolving as DevOps sweeps through software development. However, many teams struggle to meet the demands placed upon them if they do not have a solution to speed up database development. Learn how prioritizing database development can accelerate the adoption of DevOps just like any other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1212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12121"/>
                </a:solidFill>
                <a:effectLst/>
              </a:rPr>
              <a:t>Start Zero Downtime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12121"/>
                </a:solidFill>
                <a:effectLst/>
              </a:rPr>
              <a:t>Open command line, </a:t>
            </a:r>
            <a:r>
              <a:rPr lang="en-US" dirty="0" err="1">
                <a:solidFill>
                  <a:srgbClr val="212121"/>
                </a:solidFill>
                <a:effectLst/>
              </a:rPr>
              <a:t>Zerodowntime</a:t>
            </a:r>
            <a:r>
              <a:rPr lang="en-US" dirty="0">
                <a:solidFill>
                  <a:srgbClr val="212121"/>
                </a:solidFill>
                <a:effectLst/>
              </a:rPr>
              <a:t> repo, flyway folder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12121"/>
                </a:solidFill>
                <a:effectLst/>
              </a:rPr>
              <a:t>Run ZeroDowntime1.cmd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87498C35-2CA1-4787-8D16-AA5DAAEE4383}" type="slidenum">
              <a:rPr lang="en-US" smtClean="0"/>
              <a:t>1</a:t>
            </a:fld>
            <a:endParaRPr lang="en-US"/>
          </a:p>
        </p:txBody>
      </p:sp>
    </p:spTree>
    <p:extLst>
      <p:ext uri="{BB962C8B-B14F-4D97-AF65-F5344CB8AC3E}">
        <p14:creationId xmlns:p14="http://schemas.microsoft.com/office/powerpoint/2010/main" val="137990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2011 we had this famous quote and essay from Marc </a:t>
            </a:r>
            <a:r>
              <a:rPr lang="en-US" dirty="0" err="1"/>
              <a:t>Andresssen</a:t>
            </a:r>
            <a:r>
              <a:rPr lang="en-US" dirty="0"/>
              <a:t>. He postulated that every company will need to be a software company.</a:t>
            </a:r>
          </a:p>
          <a:p>
            <a:endParaRPr lang="en-US" dirty="0"/>
          </a:p>
          <a:p>
            <a:r>
              <a:rPr lang="en-US" dirty="0"/>
              <a:t>I don’t know about that, but it certainly is true for a lot of us. Even if we don’t build software, we use it.</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a:t>
            </a:fld>
            <a:endParaRPr lang="en-US"/>
          </a:p>
        </p:txBody>
      </p:sp>
    </p:spTree>
    <p:extLst>
      <p:ext uri="{BB962C8B-B14F-4D97-AF65-F5344CB8AC3E}">
        <p14:creationId xmlns:p14="http://schemas.microsoft.com/office/powerpoint/2010/main" val="73665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continue with the digital transformation</a:t>
            </a:r>
          </a:p>
        </p:txBody>
      </p:sp>
      <p:sp>
        <p:nvSpPr>
          <p:cNvPr id="4" name="Slide Number Placeholder 3"/>
          <p:cNvSpPr>
            <a:spLocks noGrp="1"/>
          </p:cNvSpPr>
          <p:nvPr>
            <p:ph type="sldNum" sz="quarter" idx="5"/>
          </p:nvPr>
        </p:nvSpPr>
        <p:spPr/>
        <p:txBody>
          <a:bodyPr/>
          <a:lstStyle/>
          <a:p>
            <a:fld id="{87498C35-2CA1-4787-8D16-AA5DAAEE4383}" type="slidenum">
              <a:rPr lang="en-US" smtClean="0"/>
              <a:t>3</a:t>
            </a:fld>
            <a:endParaRPr lang="en-US"/>
          </a:p>
        </p:txBody>
      </p:sp>
    </p:spTree>
    <p:extLst>
      <p:ext uri="{BB962C8B-B14F-4D97-AF65-F5344CB8AC3E}">
        <p14:creationId xmlns:p14="http://schemas.microsoft.com/office/powerpoint/2010/main" val="2486961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simplest businesses have adopted tech, especially after the pandemic, which has </a:t>
            </a:r>
            <a:r>
              <a:rPr lang="en-US" dirty="0" err="1"/>
              <a:t>loweded</a:t>
            </a:r>
            <a:r>
              <a:rPr lang="en-US" dirty="0"/>
              <a:t> costs and opened markets. </a:t>
            </a:r>
          </a:p>
        </p:txBody>
      </p:sp>
      <p:sp>
        <p:nvSpPr>
          <p:cNvPr id="4" name="Slide Number Placeholder 3"/>
          <p:cNvSpPr>
            <a:spLocks noGrp="1"/>
          </p:cNvSpPr>
          <p:nvPr>
            <p:ph type="sldNum" sz="quarter" idx="5"/>
          </p:nvPr>
        </p:nvSpPr>
        <p:spPr/>
        <p:txBody>
          <a:bodyPr/>
          <a:lstStyle/>
          <a:p>
            <a:fld id="{87498C35-2CA1-4787-8D16-AA5DAAEE4383}" type="slidenum">
              <a:rPr lang="en-US" smtClean="0"/>
              <a:t>4</a:t>
            </a:fld>
            <a:endParaRPr lang="en-US"/>
          </a:p>
        </p:txBody>
      </p:sp>
    </p:spTree>
    <p:extLst>
      <p:ext uri="{BB962C8B-B14F-4D97-AF65-F5344CB8AC3E}">
        <p14:creationId xmlns:p14="http://schemas.microsoft.com/office/powerpoint/2010/main" val="5441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Mechanics now use computers, which are indispensable in today’s vehicles.</a:t>
            </a:r>
          </a:p>
        </p:txBody>
      </p:sp>
      <p:sp>
        <p:nvSpPr>
          <p:cNvPr id="4" name="Slide Number Placeholder 3"/>
          <p:cNvSpPr>
            <a:spLocks noGrp="1"/>
          </p:cNvSpPr>
          <p:nvPr>
            <p:ph type="sldNum" sz="quarter" idx="5"/>
          </p:nvPr>
        </p:nvSpPr>
        <p:spPr/>
        <p:txBody>
          <a:bodyPr/>
          <a:lstStyle/>
          <a:p>
            <a:fld id="{87498C35-2CA1-4787-8D16-AA5DAAEE4383}" type="slidenum">
              <a:rPr lang="en-US" smtClean="0"/>
              <a:t>5</a:t>
            </a:fld>
            <a:endParaRPr lang="en-US"/>
          </a:p>
        </p:txBody>
      </p:sp>
    </p:spTree>
    <p:extLst>
      <p:ext uri="{BB962C8B-B14F-4D97-AF65-F5344CB8AC3E}">
        <p14:creationId xmlns:p14="http://schemas.microsoft.com/office/powerpoint/2010/main" val="1636535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over the world, even if very analog parts of the world, where farmers, fisherman, and ranchers work, software is in use. Here a farmer gets weather, pricing, and other information through SMS, but software on the other side of this phone is providing the data.</a:t>
            </a:r>
          </a:p>
          <a:p>
            <a:endParaRPr lang="en-US" dirty="0"/>
          </a:p>
          <a:p>
            <a:r>
              <a:rPr lang="en-US" dirty="0"/>
              <a:t>https://www.theguardian.com/global-development-professionals-network/2012/nov/27/farmers-mobile-phones-sms-agriculture</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6</a:t>
            </a:fld>
            <a:endParaRPr lang="en-US"/>
          </a:p>
        </p:txBody>
      </p:sp>
    </p:spTree>
    <p:extLst>
      <p:ext uri="{BB962C8B-B14F-4D97-AF65-F5344CB8AC3E}">
        <p14:creationId xmlns:p14="http://schemas.microsoft.com/office/powerpoint/2010/main" val="3338438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learned across the last decade that DevOps is key. It is a better set of principles that drive better outcomes when building, deploying, and operating software.</a:t>
            </a:r>
          </a:p>
          <a:p>
            <a:endParaRPr lang="en-US" dirty="0"/>
          </a:p>
          <a:p>
            <a:r>
              <a:rPr lang="en-US" dirty="0"/>
              <a:t>https://devops.com/different-organizations-different-devops-outcomes/</a:t>
            </a:r>
          </a:p>
        </p:txBody>
      </p:sp>
      <p:sp>
        <p:nvSpPr>
          <p:cNvPr id="4" name="Slide Number Placeholder 3"/>
          <p:cNvSpPr>
            <a:spLocks noGrp="1"/>
          </p:cNvSpPr>
          <p:nvPr>
            <p:ph type="sldNum" sz="quarter" idx="5"/>
          </p:nvPr>
        </p:nvSpPr>
        <p:spPr/>
        <p:txBody>
          <a:bodyPr/>
          <a:lstStyle/>
          <a:p>
            <a:fld id="{87498C35-2CA1-4787-8D16-AA5DAAEE4383}" type="slidenum">
              <a:rPr lang="en-US" smtClean="0"/>
              <a:t>7</a:t>
            </a:fld>
            <a:endParaRPr lang="en-US"/>
          </a:p>
        </p:txBody>
      </p:sp>
    </p:spTree>
    <p:extLst>
      <p:ext uri="{BB962C8B-B14F-4D97-AF65-F5344CB8AC3E}">
        <p14:creationId xmlns:p14="http://schemas.microsoft.com/office/powerpoint/2010/main" val="2289892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books have shown that transforming an organization is hard, both for dev and ops.</a:t>
            </a:r>
          </a:p>
          <a:p>
            <a:endParaRPr lang="en-US" dirty="0"/>
          </a:p>
          <a:p>
            <a:r>
              <a:rPr lang="en-US" dirty="0"/>
              <a:t>https://amzn.to/3NtHD67</a:t>
            </a:r>
          </a:p>
          <a:p>
            <a:r>
              <a:rPr lang="en-US" dirty="0"/>
              <a:t>https://amzn.to/44lBHlm</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8</a:t>
            </a:fld>
            <a:endParaRPr lang="en-US"/>
          </a:p>
        </p:txBody>
      </p:sp>
    </p:spTree>
    <p:extLst>
      <p:ext uri="{BB962C8B-B14F-4D97-AF65-F5344CB8AC3E}">
        <p14:creationId xmlns:p14="http://schemas.microsoft.com/office/powerpoint/2010/main" val="345040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DevOps is complex, because of the complexity of all the systems we need.</a:t>
            </a:r>
          </a:p>
        </p:txBody>
      </p:sp>
      <p:sp>
        <p:nvSpPr>
          <p:cNvPr id="4" name="Slide Number Placeholder 3"/>
          <p:cNvSpPr>
            <a:spLocks noGrp="1"/>
          </p:cNvSpPr>
          <p:nvPr>
            <p:ph type="sldNum" sz="quarter" idx="5"/>
          </p:nvPr>
        </p:nvSpPr>
        <p:spPr/>
        <p:txBody>
          <a:bodyPr/>
          <a:lstStyle/>
          <a:p>
            <a:fld id="{87498C35-2CA1-4787-8D16-AA5DAAEE4383}" type="slidenum">
              <a:rPr lang="en-US" smtClean="0"/>
              <a:t>9</a:t>
            </a:fld>
            <a:endParaRPr lang="en-US"/>
          </a:p>
        </p:txBody>
      </p:sp>
    </p:spTree>
    <p:extLst>
      <p:ext uri="{BB962C8B-B14F-4D97-AF65-F5344CB8AC3E}">
        <p14:creationId xmlns:p14="http://schemas.microsoft.com/office/powerpoint/2010/main" val="846725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applications are also very complex</a:t>
            </a:r>
          </a:p>
        </p:txBody>
      </p:sp>
      <p:sp>
        <p:nvSpPr>
          <p:cNvPr id="4" name="Slide Number Placeholder 3"/>
          <p:cNvSpPr>
            <a:spLocks noGrp="1"/>
          </p:cNvSpPr>
          <p:nvPr>
            <p:ph type="sldNum" sz="quarter" idx="5"/>
          </p:nvPr>
        </p:nvSpPr>
        <p:spPr/>
        <p:txBody>
          <a:bodyPr/>
          <a:lstStyle/>
          <a:p>
            <a:fld id="{87498C35-2CA1-4787-8D16-AA5DAAEE4383}" type="slidenum">
              <a:rPr lang="en-US" smtClean="0"/>
              <a:t>10</a:t>
            </a:fld>
            <a:endParaRPr lang="en-US"/>
          </a:p>
        </p:txBody>
      </p:sp>
    </p:spTree>
    <p:extLst>
      <p:ext uri="{BB962C8B-B14F-4D97-AF65-F5344CB8AC3E}">
        <p14:creationId xmlns:p14="http://schemas.microsoft.com/office/powerpoint/2010/main" val="228695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when we try to model something that is designed to be easy to learn, it gets hard.</a:t>
            </a:r>
          </a:p>
          <a:p>
            <a:endParaRPr lang="en-US" dirty="0"/>
          </a:p>
          <a:p>
            <a:r>
              <a:rPr lang="en-US" dirty="0"/>
              <a:t>K8s - https://docs.cloudskew.com/free-kubernetes-architecture-diagram-tool.html</a:t>
            </a:r>
          </a:p>
        </p:txBody>
      </p:sp>
      <p:sp>
        <p:nvSpPr>
          <p:cNvPr id="4" name="Slide Number Placeholder 3"/>
          <p:cNvSpPr>
            <a:spLocks noGrp="1"/>
          </p:cNvSpPr>
          <p:nvPr>
            <p:ph type="sldNum" sz="quarter" idx="5"/>
          </p:nvPr>
        </p:nvSpPr>
        <p:spPr/>
        <p:txBody>
          <a:bodyPr/>
          <a:lstStyle/>
          <a:p>
            <a:fld id="{87498C35-2CA1-4787-8D16-AA5DAAEE4383}" type="slidenum">
              <a:rPr lang="en-US" smtClean="0"/>
              <a:t>11</a:t>
            </a:fld>
            <a:endParaRPr lang="en-US"/>
          </a:p>
        </p:txBody>
      </p:sp>
    </p:spTree>
    <p:extLst>
      <p:ext uri="{BB962C8B-B14F-4D97-AF65-F5344CB8AC3E}">
        <p14:creationId xmlns:p14="http://schemas.microsoft.com/office/powerpoint/2010/main" val="1173234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AWS - </a:t>
            </a:r>
            <a:r>
              <a:rPr lang="en-US" dirty="0">
                <a:hlinkClick r:id="rId3"/>
              </a:rPr>
              <a:t>https://medium.com/nerd-for-tech/aws-series-reference-architecture-1-web-application-type-1-2817c8dc09b</a:t>
            </a:r>
            <a:endParaRPr lang="en-US" dirty="0"/>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12</a:t>
            </a:fld>
            <a:endParaRPr lang="en-US"/>
          </a:p>
        </p:txBody>
      </p:sp>
    </p:spTree>
    <p:extLst>
      <p:ext uri="{BB962C8B-B14F-4D97-AF65-F5344CB8AC3E}">
        <p14:creationId xmlns:p14="http://schemas.microsoft.com/office/powerpoint/2010/main" val="1556245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Designs quickly grow and grow, often as we see new technology and new possibilities. In the cloud, we are bombarded with new options that were designed to solve a specific issue. That’s great, but this also leads to complexity. Even more important, this can lead to high costs, especially to provision and maintain development environments.</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13</a:t>
            </a:fld>
            <a:endParaRPr lang="en-US"/>
          </a:p>
        </p:txBody>
      </p:sp>
    </p:spTree>
    <p:extLst>
      <p:ext uri="{BB962C8B-B14F-4D97-AF65-F5344CB8AC3E}">
        <p14:creationId xmlns:p14="http://schemas.microsoft.com/office/powerpoint/2010/main" val="2237582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usually need to add in systems that allow decision making. Often, this is a data warehouse, especially when we’ve chosen a non-traditional data store instead of an RDBMS.</a:t>
            </a:r>
          </a:p>
          <a:p>
            <a:endParaRPr lang="en-US" dirty="0"/>
          </a:p>
          <a:p>
            <a:r>
              <a:rPr lang="en-US" dirty="0"/>
              <a:t>In all these areas, the database is fundamental</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14</a:t>
            </a:fld>
            <a:endParaRPr lang="en-US"/>
          </a:p>
        </p:txBody>
      </p:sp>
    </p:spTree>
    <p:extLst>
      <p:ext uri="{BB962C8B-B14F-4D97-AF65-F5344CB8AC3E}">
        <p14:creationId xmlns:p14="http://schemas.microsoft.com/office/powerpoint/2010/main" val="3671054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all the complexity, we have to upskill staff. Even if you have a person or team that understands everything, the next person might not. And onboarding is hard.</a:t>
            </a:r>
          </a:p>
          <a:p>
            <a:endParaRPr lang="en-US" dirty="0"/>
          </a:p>
          <a:p>
            <a:r>
              <a:rPr lang="en-US" dirty="0"/>
              <a:t>We all need to learn and learn how to learn, and do this regularly. Not obsessively, but often. And we need to experiment and be skeptical.</a:t>
            </a:r>
          </a:p>
          <a:p>
            <a:endParaRPr lang="en-US" dirty="0"/>
          </a:p>
          <a:p>
            <a:r>
              <a:rPr lang="en-US" dirty="0"/>
              <a:t>https://devopslaunchpad.com/blog/how-to-get-started-with-salesforce-devops/</a:t>
            </a:r>
          </a:p>
        </p:txBody>
      </p:sp>
      <p:sp>
        <p:nvSpPr>
          <p:cNvPr id="4" name="Slide Number Placeholder 3"/>
          <p:cNvSpPr>
            <a:spLocks noGrp="1"/>
          </p:cNvSpPr>
          <p:nvPr>
            <p:ph type="sldNum" sz="quarter" idx="5"/>
          </p:nvPr>
        </p:nvSpPr>
        <p:spPr/>
        <p:txBody>
          <a:bodyPr/>
          <a:lstStyle/>
          <a:p>
            <a:fld id="{87498C35-2CA1-4787-8D16-AA5DAAEE4383}" type="slidenum">
              <a:rPr lang="en-US" smtClean="0"/>
              <a:t>15</a:t>
            </a:fld>
            <a:endParaRPr lang="en-US"/>
          </a:p>
        </p:txBody>
      </p:sp>
    </p:spTree>
    <p:extLst>
      <p:ext uri="{BB962C8B-B14F-4D97-AF65-F5344CB8AC3E}">
        <p14:creationId xmlns:p14="http://schemas.microsoft.com/office/powerpoint/2010/main" val="1164324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that data what powers these applications. It’s the new oil.</a:t>
            </a:r>
          </a:p>
          <a:p>
            <a:endParaRPr lang="en-US" dirty="0"/>
          </a:p>
          <a:p>
            <a:r>
              <a:rPr lang="en-US" dirty="0"/>
              <a:t>Whether you think data is the new oil, the new gold, part of web 4.0 of whatever. We know data is one of the most valuable assets in a company. It is often untapped, but more and more companies are trying to ensure that they capture more data and they find ways to analyze and use it.</a:t>
            </a:r>
          </a:p>
          <a:p>
            <a:endParaRPr lang="en-US" dirty="0"/>
          </a:p>
          <a:p>
            <a:r>
              <a:rPr lang="en-US" dirty="0"/>
              <a:t>https://www.economist.com/leaders/2017/05/06/the-worlds-most-valuable-resource-is-no-longer-oil-but-data</a:t>
            </a:r>
          </a:p>
        </p:txBody>
      </p:sp>
      <p:sp>
        <p:nvSpPr>
          <p:cNvPr id="4" name="Slide Number Placeholder 3"/>
          <p:cNvSpPr>
            <a:spLocks noGrp="1"/>
          </p:cNvSpPr>
          <p:nvPr>
            <p:ph type="sldNum" sz="quarter" idx="5"/>
          </p:nvPr>
        </p:nvSpPr>
        <p:spPr/>
        <p:txBody>
          <a:bodyPr/>
          <a:lstStyle/>
          <a:p>
            <a:fld id="{87498C35-2CA1-4787-8D16-AA5DAAEE4383}" type="slidenum">
              <a:rPr lang="en-US" smtClean="0"/>
              <a:t>16</a:t>
            </a:fld>
            <a:endParaRPr lang="en-US"/>
          </a:p>
        </p:txBody>
      </p:sp>
    </p:spTree>
    <p:extLst>
      <p:ext uri="{BB962C8B-B14F-4D97-AF65-F5344CB8AC3E}">
        <p14:creationId xmlns:p14="http://schemas.microsoft.com/office/powerpoint/2010/main" val="3315618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Database downtime can be expensive. Does anyone remember this? A script deployed at SF gave too many rights, and they shut down access for 15 hours. That’s a lot of outages for customers, and probably significant costs for them in credits.</a:t>
            </a:r>
          </a:p>
          <a:p>
            <a:endParaRPr lang="en-US" dirty="0"/>
          </a:p>
          <a:p>
            <a:r>
              <a:rPr lang="en-US" dirty="0"/>
              <a:t>This wasn’t a disaster, a weather event, a hack, or a equipment failure. This was a script run by someone in the IT group. I would guess that salesforce embraces devops, but did they include the database?</a:t>
            </a:r>
          </a:p>
        </p:txBody>
      </p:sp>
      <p:sp>
        <p:nvSpPr>
          <p:cNvPr id="4" name="Slide Number Placeholder 3"/>
          <p:cNvSpPr>
            <a:spLocks noGrp="1"/>
          </p:cNvSpPr>
          <p:nvPr>
            <p:ph type="sldNum" sz="quarter" idx="5"/>
          </p:nvPr>
        </p:nvSpPr>
        <p:spPr/>
        <p:txBody>
          <a:bodyPr/>
          <a:lstStyle/>
          <a:p>
            <a:fld id="{87498C35-2CA1-4787-8D16-AA5DAAEE4383}" type="slidenum">
              <a:rPr lang="en-US" smtClean="0"/>
              <a:t>17</a:t>
            </a:fld>
            <a:endParaRPr lang="en-US"/>
          </a:p>
        </p:txBody>
      </p:sp>
    </p:spTree>
    <p:extLst>
      <p:ext uri="{BB962C8B-B14F-4D97-AF65-F5344CB8AC3E}">
        <p14:creationId xmlns:p14="http://schemas.microsoft.com/office/powerpoint/2010/main" val="2656270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Tim Berners-Lee, the data is brown and underground, and maybe uninteresting, but someone takes it and uses software and produces something beautiful, something useful, informative.</a:t>
            </a:r>
          </a:p>
          <a:p>
            <a:endParaRPr lang="en-US" dirty="0"/>
          </a:p>
          <a:p>
            <a:r>
              <a:rPr lang="en-US" dirty="0"/>
              <a:t>No matter what we do with software, we need to bring the data along. We have to ensure that the database is part of our software delivery pipeline.</a:t>
            </a:r>
          </a:p>
          <a:p>
            <a:endParaRPr lang="en-US" dirty="0"/>
          </a:p>
          <a:p>
            <a:r>
              <a:rPr lang="en-US" dirty="0"/>
              <a:t>https://www.ted.com/talks/tim_berners_lee_the_next_web/transcript</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18</a:t>
            </a:fld>
            <a:endParaRPr lang="en-US"/>
          </a:p>
        </p:txBody>
      </p:sp>
    </p:spTree>
    <p:extLst>
      <p:ext uri="{BB962C8B-B14F-4D97-AF65-F5344CB8AC3E}">
        <p14:creationId xmlns:p14="http://schemas.microsoft.com/office/powerpoint/2010/main" val="1352893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Keeping the database up with other software is important. The 2018 State of devops tackled this for the first time.  In an interview with Gene Kim, he noted that treating the DBAs as part of the value stream improved performance of software teams. This was the first year (starting from 2013) that the database was included. A lot of companies found that changing app software without the database is a problem.</a:t>
            </a:r>
          </a:p>
          <a:p>
            <a:endParaRPr lang="en-US" dirty="0"/>
          </a:p>
          <a:p>
            <a:r>
              <a:rPr lang="en-US" dirty="0"/>
              <a:t>https://www.youtube.com/watch?v=is43drdJSXo</a:t>
            </a:r>
          </a:p>
        </p:txBody>
      </p:sp>
      <p:sp>
        <p:nvSpPr>
          <p:cNvPr id="4" name="Slide Number Placeholder 3"/>
          <p:cNvSpPr>
            <a:spLocks noGrp="1"/>
          </p:cNvSpPr>
          <p:nvPr>
            <p:ph type="sldNum" sz="quarter" idx="5"/>
          </p:nvPr>
        </p:nvSpPr>
        <p:spPr/>
        <p:txBody>
          <a:bodyPr/>
          <a:lstStyle/>
          <a:p>
            <a:fld id="{87498C35-2CA1-4787-8D16-AA5DAAEE4383}" type="slidenum">
              <a:rPr lang="en-US" smtClean="0"/>
              <a:t>19</a:t>
            </a:fld>
            <a:endParaRPr lang="en-US"/>
          </a:p>
        </p:txBody>
      </p:sp>
    </p:spTree>
    <p:extLst>
      <p:ext uri="{BB962C8B-B14F-4D97-AF65-F5344CB8AC3E}">
        <p14:creationId xmlns:p14="http://schemas.microsoft.com/office/powerpoint/2010/main" val="3634937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and more applications are using different data stores. Even if not in the same app, they’re in the same company.</a:t>
            </a:r>
          </a:p>
          <a:p>
            <a:endParaRPr lang="en-US" dirty="0"/>
          </a:p>
          <a:p>
            <a:endParaRPr lang="en-US" dirty="0"/>
          </a:p>
          <a:p>
            <a:endParaRPr lang="en-US" dirty="0"/>
          </a:p>
          <a:p>
            <a:r>
              <a:rPr lang="en-US" dirty="0"/>
              <a:t>https://www.confluent.io/blog/sync-databases-and-remove-silos-with-kafka-cdc/</a:t>
            </a:r>
          </a:p>
          <a:p>
            <a:r>
              <a:rPr lang="en-US" dirty="0"/>
              <a:t>https://www.elastic.co/</a:t>
            </a:r>
          </a:p>
          <a:p>
            <a:r>
              <a:rPr lang="en-US" dirty="0"/>
              <a:t>https://www.redis.io</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20</a:t>
            </a:fld>
            <a:endParaRPr lang="en-US"/>
          </a:p>
        </p:txBody>
      </p:sp>
    </p:spTree>
    <p:extLst>
      <p:ext uri="{BB962C8B-B14F-4D97-AF65-F5344CB8AC3E}">
        <p14:creationId xmlns:p14="http://schemas.microsoft.com/office/powerpoint/2010/main" val="3468925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Michael Swart</a:t>
            </a:r>
          </a:p>
          <a:p>
            <a:r>
              <a:rPr lang="en-US" dirty="0"/>
              <a:t>Database deployments are more complex than web servers. We can have blue-green, but for most datastores, the data lives somewhere. We can’t switch to a new version. Keeping the state of our data and evolving it is a challenge. Even in NoSQL systems, we are creating technical debt to manage disparate schemas.</a:t>
            </a:r>
          </a:p>
          <a:p>
            <a:endParaRPr lang="en-US" dirty="0"/>
          </a:p>
          <a:p>
            <a:r>
              <a:rPr lang="en-US" dirty="0"/>
              <a:t>https://michaeljswart.com/2018/01/100-percent-online-deployments-blue-green-deployment/</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21</a:t>
            </a:fld>
            <a:endParaRPr lang="en-US"/>
          </a:p>
        </p:txBody>
      </p:sp>
    </p:spTree>
    <p:extLst>
      <p:ext uri="{BB962C8B-B14F-4D97-AF65-F5344CB8AC3E}">
        <p14:creationId xmlns:p14="http://schemas.microsoft.com/office/powerpoint/2010/main" val="3918015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Michael Swart</a:t>
            </a:r>
          </a:p>
          <a:p>
            <a:r>
              <a:rPr lang="en-US" dirty="0"/>
              <a:t>Database deployments are more complex than web servers. We can have blue-green, but for most datastores, the data lives somewhere. We can’t switch to a new version. Keeping the state of our data and evolving it is a challenge. Even in NoSQL systems, we are creating technical debt to manage disparate schemas.</a:t>
            </a:r>
          </a:p>
          <a:p>
            <a:endParaRPr lang="en-US" dirty="0"/>
          </a:p>
          <a:p>
            <a:r>
              <a:rPr lang="en-US" dirty="0"/>
              <a:t>https://michaeljswart.com/2018/01/100-percent-online-deployments-blue-green-deployment/</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22</a:t>
            </a:fld>
            <a:endParaRPr lang="en-US"/>
          </a:p>
        </p:txBody>
      </p:sp>
    </p:spTree>
    <p:extLst>
      <p:ext uri="{BB962C8B-B14F-4D97-AF65-F5344CB8AC3E}">
        <p14:creationId xmlns:p14="http://schemas.microsoft.com/office/powerpoint/2010/main" val="2186471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Arthur Clarke write that advanced technology is magic.</a:t>
            </a:r>
          </a:p>
          <a:p>
            <a:r>
              <a:rPr lang="en-US" dirty="0"/>
              <a:t>People sometimes think zero downtime deployments are magic.</a:t>
            </a:r>
          </a:p>
          <a:p>
            <a:r>
              <a:rPr lang="en-US" dirty="0"/>
              <a:t>Let’s keep one going</a:t>
            </a:r>
          </a:p>
          <a:p>
            <a:endParaRPr lang="en-US" dirty="0"/>
          </a:p>
          <a:p>
            <a:r>
              <a:rPr lang="en-US" dirty="0"/>
              <a:t>https://amzn.to/3AGJsou</a:t>
            </a:r>
          </a:p>
        </p:txBody>
      </p:sp>
      <p:sp>
        <p:nvSpPr>
          <p:cNvPr id="4" name="Slide Number Placeholder 3"/>
          <p:cNvSpPr>
            <a:spLocks noGrp="1"/>
          </p:cNvSpPr>
          <p:nvPr>
            <p:ph type="sldNum" sz="quarter" idx="5"/>
          </p:nvPr>
        </p:nvSpPr>
        <p:spPr/>
        <p:txBody>
          <a:bodyPr/>
          <a:lstStyle/>
          <a:p>
            <a:fld id="{87498C35-2CA1-4787-8D16-AA5DAAEE4383}" type="slidenum">
              <a:rPr lang="en-US" smtClean="0"/>
              <a:t>23</a:t>
            </a:fld>
            <a:endParaRPr lang="en-US"/>
          </a:p>
        </p:txBody>
      </p:sp>
    </p:spTree>
    <p:extLst>
      <p:ext uri="{BB962C8B-B14F-4D97-AF65-F5344CB8AC3E}">
        <p14:creationId xmlns:p14="http://schemas.microsoft.com/office/powerpoint/2010/main" val="2377337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that’s not the case. I’ll add some columns to a running system.</a:t>
            </a:r>
          </a:p>
          <a:p>
            <a:endParaRPr lang="en-US" dirty="0"/>
          </a:p>
          <a:p>
            <a:r>
              <a:rPr lang="en-US" dirty="0"/>
              <a:t>Switch to app, running</a:t>
            </a:r>
          </a:p>
          <a:p>
            <a:r>
              <a:rPr lang="en-US" dirty="0"/>
              <a:t>Run zerodowntime1.cmd</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24</a:t>
            </a:fld>
            <a:endParaRPr lang="en-US"/>
          </a:p>
        </p:txBody>
      </p:sp>
    </p:spTree>
    <p:extLst>
      <p:ext uri="{BB962C8B-B14F-4D97-AF65-F5344CB8AC3E}">
        <p14:creationId xmlns:p14="http://schemas.microsoft.com/office/powerpoint/2010/main" val="2990984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app, running</a:t>
            </a:r>
          </a:p>
          <a:p>
            <a:r>
              <a:rPr lang="en-US" dirty="0"/>
              <a:t>Run </a:t>
            </a:r>
          </a:p>
          <a:p>
            <a:r>
              <a:rPr lang="en-US" dirty="0"/>
              <a:t>zerodowntime2.cmd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zerodowntime3.cmd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zerodowntime4.cmd</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26</a:t>
            </a:fld>
            <a:endParaRPr lang="en-US"/>
          </a:p>
        </p:txBody>
      </p:sp>
    </p:spTree>
    <p:extLst>
      <p:ext uri="{BB962C8B-B14F-4D97-AF65-F5344CB8AC3E}">
        <p14:creationId xmlns:p14="http://schemas.microsoft.com/office/powerpoint/2010/main" val="817026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Run zerodowntime5.cmd</a:t>
            </a:r>
          </a:p>
          <a:p>
            <a:r>
              <a:rPr lang="en-US" dirty="0"/>
              <a:t>Run zerodowntime6.cmd</a:t>
            </a:r>
          </a:p>
          <a:p>
            <a:endParaRPr lang="en-US" dirty="0"/>
          </a:p>
          <a:p>
            <a:endParaRPr lang="en-US" dirty="0"/>
          </a:p>
          <a:p>
            <a:endParaRPr lang="en-US" dirty="0"/>
          </a:p>
          <a:p>
            <a:r>
              <a:rPr lang="en-US" dirty="0"/>
              <a:t>https://ebizcharge.com/blog/is-pci-compliance-mandatory/</a:t>
            </a:r>
          </a:p>
        </p:txBody>
      </p:sp>
      <p:sp>
        <p:nvSpPr>
          <p:cNvPr id="4" name="Slide Number Placeholder 3"/>
          <p:cNvSpPr>
            <a:spLocks noGrp="1"/>
          </p:cNvSpPr>
          <p:nvPr>
            <p:ph type="sldNum" sz="quarter" idx="5"/>
          </p:nvPr>
        </p:nvSpPr>
        <p:spPr/>
        <p:txBody>
          <a:bodyPr/>
          <a:lstStyle/>
          <a:p>
            <a:fld id="{87498C35-2CA1-4787-8D16-AA5DAAEE4383}" type="slidenum">
              <a:rPr lang="en-US" smtClean="0"/>
              <a:t>27</a:t>
            </a:fld>
            <a:endParaRPr lang="en-US"/>
          </a:p>
        </p:txBody>
      </p:sp>
    </p:spTree>
    <p:extLst>
      <p:ext uri="{BB962C8B-B14F-4D97-AF65-F5344CB8AC3E}">
        <p14:creationId xmlns:p14="http://schemas.microsoft.com/office/powerpoint/2010/main" val="2623751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never rename things. It’s a firing offense to me, but in case that’s not the case….</a:t>
            </a:r>
          </a:p>
          <a:p>
            <a:r>
              <a:rPr lang="en-US" dirty="0"/>
              <a:t>Check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Run zerodowntime7.cmd</a:t>
            </a:r>
          </a:p>
          <a:p>
            <a:r>
              <a:rPr lang="en-US" dirty="0"/>
              <a:t>Run zerodowntime8.cmd</a:t>
            </a:r>
          </a:p>
          <a:p>
            <a:endParaRPr lang="en-US" dirty="0"/>
          </a:p>
          <a:p>
            <a:endParaRPr lang="en-US" dirty="0"/>
          </a:p>
          <a:p>
            <a:endParaRPr lang="en-US" dirty="0"/>
          </a:p>
          <a:p>
            <a:r>
              <a:rPr lang="en-US" dirty="0"/>
              <a:t>https://ebizcharge.com/blog/is-pci-compliance-mandatory/</a:t>
            </a:r>
          </a:p>
        </p:txBody>
      </p:sp>
      <p:sp>
        <p:nvSpPr>
          <p:cNvPr id="4" name="Slide Number Placeholder 3"/>
          <p:cNvSpPr>
            <a:spLocks noGrp="1"/>
          </p:cNvSpPr>
          <p:nvPr>
            <p:ph type="sldNum" sz="quarter" idx="5"/>
          </p:nvPr>
        </p:nvSpPr>
        <p:spPr/>
        <p:txBody>
          <a:bodyPr/>
          <a:lstStyle/>
          <a:p>
            <a:fld id="{87498C35-2CA1-4787-8D16-AA5DAAEE4383}" type="slidenum">
              <a:rPr lang="en-US" smtClean="0"/>
              <a:t>29</a:t>
            </a:fld>
            <a:endParaRPr lang="en-US"/>
          </a:p>
        </p:txBody>
      </p:sp>
    </p:spTree>
    <p:extLst>
      <p:ext uri="{BB962C8B-B14F-4D97-AF65-F5344CB8AC3E}">
        <p14:creationId xmlns:p14="http://schemas.microsoft.com/office/powerpoint/2010/main" val="14133007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even change our API, in this case a stored procedure.</a:t>
            </a:r>
          </a:p>
          <a:p>
            <a:r>
              <a:rPr lang="en-US" dirty="0"/>
              <a:t>Check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Run zerodowntime8.cmd</a:t>
            </a:r>
          </a:p>
          <a:p>
            <a:r>
              <a:rPr lang="en-US" dirty="0"/>
              <a:t>Run zerodowntime10.cmd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Run zerodowntime11.cmd</a:t>
            </a:r>
          </a:p>
          <a:p>
            <a:endParaRPr lang="en-US" dirty="0"/>
          </a:p>
          <a:p>
            <a:endParaRPr lang="en-US" dirty="0"/>
          </a:p>
          <a:p>
            <a:endParaRPr lang="en-US" dirty="0"/>
          </a:p>
          <a:p>
            <a:r>
              <a:rPr lang="en-US" dirty="0"/>
              <a:t>https://www.xmatters.com/blog/blog-four-rest-api-versioning-strategies/</a:t>
            </a:r>
          </a:p>
        </p:txBody>
      </p:sp>
      <p:sp>
        <p:nvSpPr>
          <p:cNvPr id="4" name="Slide Number Placeholder 3"/>
          <p:cNvSpPr>
            <a:spLocks noGrp="1"/>
          </p:cNvSpPr>
          <p:nvPr>
            <p:ph type="sldNum" sz="quarter" idx="5"/>
          </p:nvPr>
        </p:nvSpPr>
        <p:spPr/>
        <p:txBody>
          <a:bodyPr/>
          <a:lstStyle/>
          <a:p>
            <a:fld id="{87498C35-2CA1-4787-8D16-AA5DAAEE4383}" type="slidenum">
              <a:rPr lang="en-US" smtClean="0"/>
              <a:t>31</a:t>
            </a:fld>
            <a:endParaRPr lang="en-US"/>
          </a:p>
        </p:txBody>
      </p:sp>
    </p:spTree>
    <p:extLst>
      <p:ext uri="{BB962C8B-B14F-4D97-AF65-F5344CB8AC3E}">
        <p14:creationId xmlns:p14="http://schemas.microsoft.com/office/powerpoint/2010/main" val="2768511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lots of tools, including database tools. This is a very small sampling, though both Redgate and Flyway are listed here.</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34</a:t>
            </a:fld>
            <a:endParaRPr lang="en-US"/>
          </a:p>
        </p:txBody>
      </p:sp>
    </p:spTree>
    <p:extLst>
      <p:ext uri="{BB962C8B-B14F-4D97-AF65-F5344CB8AC3E}">
        <p14:creationId xmlns:p14="http://schemas.microsoft.com/office/powerpoint/2010/main" val="360952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 is important to managing</a:t>
            </a:r>
          </a:p>
        </p:txBody>
      </p:sp>
      <p:sp>
        <p:nvSpPr>
          <p:cNvPr id="4" name="Slide Number Placeholder 3"/>
          <p:cNvSpPr>
            <a:spLocks noGrp="1"/>
          </p:cNvSpPr>
          <p:nvPr>
            <p:ph type="sldNum" sz="quarter" idx="5"/>
          </p:nvPr>
        </p:nvSpPr>
        <p:spPr/>
        <p:txBody>
          <a:bodyPr/>
          <a:lstStyle/>
          <a:p>
            <a:fld id="{87498C35-2CA1-4787-8D16-AA5DAAEE4383}" type="slidenum">
              <a:rPr lang="en-US" smtClean="0"/>
              <a:t>35</a:t>
            </a:fld>
            <a:endParaRPr lang="en-US"/>
          </a:p>
        </p:txBody>
      </p:sp>
    </p:spTree>
    <p:extLst>
      <p:ext uri="{BB962C8B-B14F-4D97-AF65-F5344CB8AC3E}">
        <p14:creationId xmlns:p14="http://schemas.microsoft.com/office/powerpoint/2010/main" val="2313856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Management must support change</a:t>
            </a:r>
          </a:p>
          <a:p>
            <a:r>
              <a:rPr lang="en-US" dirty="0"/>
              <a:t>https://www.teamly.com/blog/how-can-managers-support-employees/</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36</a:t>
            </a:fld>
            <a:endParaRPr lang="en-US"/>
          </a:p>
        </p:txBody>
      </p:sp>
    </p:spTree>
    <p:extLst>
      <p:ext uri="{BB962C8B-B14F-4D97-AF65-F5344CB8AC3E}">
        <p14:creationId xmlns:p14="http://schemas.microsoft.com/office/powerpoint/2010/main" val="2947731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https://twitter.com/SopraBanking/status/966988547336101888</a:t>
            </a:r>
          </a:p>
          <a:p>
            <a:endParaRPr lang="en-US" dirty="0"/>
          </a:p>
        </p:txBody>
      </p:sp>
      <p:sp>
        <p:nvSpPr>
          <p:cNvPr id="4" name="Slide Number Placeholder 3"/>
          <p:cNvSpPr>
            <a:spLocks noGrp="1"/>
          </p:cNvSpPr>
          <p:nvPr>
            <p:ph type="sldNum" sz="quarter" idx="5"/>
          </p:nvPr>
        </p:nvSpPr>
        <p:spPr/>
        <p:txBody>
          <a:bodyPr/>
          <a:lstStyle/>
          <a:p>
            <a:fld id="{87498C35-2CA1-4787-8D16-AA5DAAEE4383}" type="slidenum">
              <a:rPr lang="en-US" smtClean="0"/>
              <a:t>37</a:t>
            </a:fld>
            <a:endParaRPr lang="en-US"/>
          </a:p>
        </p:txBody>
      </p:sp>
    </p:spTree>
    <p:extLst>
      <p:ext uri="{BB962C8B-B14F-4D97-AF65-F5344CB8AC3E}">
        <p14:creationId xmlns:p14="http://schemas.microsoft.com/office/powerpoint/2010/main" val="560806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steve</a:t>
            </a:r>
            <a:endParaRPr lang="en-GB" dirty="0"/>
          </a:p>
        </p:txBody>
      </p:sp>
    </p:spTree>
    <p:extLst>
      <p:ext uri="{BB962C8B-B14F-4D97-AF65-F5344CB8AC3E}">
        <p14:creationId xmlns:p14="http://schemas.microsoft.com/office/powerpoint/2010/main" val="252026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FC2F-DD00-4698-83C6-549BE25253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E46C6D-4870-49E4-BB98-F72E3B3C54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2DCBD9-DB24-4A1C-966A-629CB7D81755}"/>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6B23D8F6-71A2-492B-A0A5-92D888DE29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B84A7-B862-430D-A285-BBAAB7680EBE}"/>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2046202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1B6AF-84BD-4898-B5D9-E08F57D7B0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97E229-67CB-40CD-97B8-F86628DD3B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0B67-F9BA-42C1-9F3E-B081BAB6677C}"/>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7726FF68-1734-4789-BF5E-E769675EA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9848D7-6015-4C5D-9E41-7E8392EE2FF0}"/>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367081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F6E53-82C4-4003-9F8C-9077FD7BAF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368DB3-0805-4A90-A75A-E99851EFC3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D0F750B-6317-4EF8-93CC-27C84BA35EE9}"/>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2D45C0AC-B67C-46E7-9BCB-BC95C0C24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DB9E0-2D86-4163-A3F4-3FEA290539F0}"/>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790900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9D1E-900A-42D2-8358-2CD1211439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1BC9A-34A7-4352-9582-AE75B0C846A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ABDB1F-B7AC-419D-BFFC-41FA4E1DEFC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D60B00-18A4-408E-B311-C480070B41CB}"/>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6" name="Footer Placeholder 5">
            <a:extLst>
              <a:ext uri="{FF2B5EF4-FFF2-40B4-BE49-F238E27FC236}">
                <a16:creationId xmlns:a16="http://schemas.microsoft.com/office/drawing/2014/main" id="{548BF9C0-B8CB-4890-ACF9-C9AE72CAF6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1D58B-7BB9-473C-A643-9D160E4DFB20}"/>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178097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F7646-07C4-46FD-B714-2ECBDB03FB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2A9110-8411-4DC3-B9AA-3FA95BDC1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CA17A0-7A33-42ED-A684-5C116EBCD0E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277C5F-100C-433B-9A04-12680BCCD5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2712D34-89EE-4F5C-9912-5368652CD5F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94A666-D291-42FC-B973-3ADF2B2EAD16}"/>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8" name="Footer Placeholder 7">
            <a:extLst>
              <a:ext uri="{FF2B5EF4-FFF2-40B4-BE49-F238E27FC236}">
                <a16:creationId xmlns:a16="http://schemas.microsoft.com/office/drawing/2014/main" id="{A2A70471-BFF3-42F5-BB14-562EF74403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52CAFD-8267-4C4E-A345-3C1EFB96A832}"/>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496728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8112-F45B-4862-95EC-9759692DCC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89A17C-8C29-4654-8BC0-E265B97C7C00}"/>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4" name="Footer Placeholder 3">
            <a:extLst>
              <a:ext uri="{FF2B5EF4-FFF2-40B4-BE49-F238E27FC236}">
                <a16:creationId xmlns:a16="http://schemas.microsoft.com/office/drawing/2014/main" id="{4296BCFF-E2B9-4D92-92E4-1CC4B6BDAD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4EAC76-FC4C-499E-8D16-210AF8DD44E6}"/>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62393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F46F-A1C3-405A-B1F8-8A8CF655AB1F}"/>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3" name="Footer Placeholder 2">
            <a:extLst>
              <a:ext uri="{FF2B5EF4-FFF2-40B4-BE49-F238E27FC236}">
                <a16:creationId xmlns:a16="http://schemas.microsoft.com/office/drawing/2014/main" id="{E01AD5BA-DF43-4FB6-8829-0D214FFF76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ECE772-FB21-4538-AE56-9DDE983E9BC7}"/>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108623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4C199-AFA9-4633-883F-081973148B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58903B-B519-4ED3-89A6-7ADD647444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34FF80-C181-498A-8FCC-AD2F6DB87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A40CD4-673E-41DB-BB28-FA49B30C82CD}"/>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6" name="Footer Placeholder 5">
            <a:extLst>
              <a:ext uri="{FF2B5EF4-FFF2-40B4-BE49-F238E27FC236}">
                <a16:creationId xmlns:a16="http://schemas.microsoft.com/office/drawing/2014/main" id="{0F36325C-275A-4358-86B8-740504C19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F6F66E-17E6-4FD3-B70D-7270A15ABF84}"/>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4022981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C9E5A-8289-45E5-B27D-9974837911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E950DF-6A91-4F26-AE31-F3C2FB0D99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CA67F7-0050-4546-99E2-CE0D77112E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D303891-610D-43AA-8793-BB6EDF229F47}"/>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6" name="Footer Placeholder 5">
            <a:extLst>
              <a:ext uri="{FF2B5EF4-FFF2-40B4-BE49-F238E27FC236}">
                <a16:creationId xmlns:a16="http://schemas.microsoft.com/office/drawing/2014/main" id="{0764931F-E4AE-4D61-B257-E68CDDD053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14A3BE-5B1B-47FF-81FE-E743B63DFBBF}"/>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401764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D7D73-43DF-4842-BBAC-639B8E2C5D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46C334-88CC-40D2-9F21-1146346097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B703D0-D472-4218-9C81-3FCDB28D5270}"/>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C79BAAD0-273B-4E68-A41B-DCCA56D9D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01EA9E-B754-4A10-A369-E7FFB84845FE}"/>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3665757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6156A1-207E-4139-BCA6-C7DC011186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5C8586-C06B-4885-9E77-1837C776289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B7C5C-A4FC-4CFC-8D77-21EC3E094CC4}"/>
              </a:ext>
            </a:extLst>
          </p:cNvPr>
          <p:cNvSpPr>
            <a:spLocks noGrp="1"/>
          </p:cNvSpPr>
          <p:nvPr>
            <p:ph type="dt" sz="half" idx="10"/>
          </p:nvPr>
        </p:nvSpPr>
        <p:spPr/>
        <p:txBody>
          <a:body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3EBC66A6-555B-4EF5-9B17-CDA65F5DB9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E13E1A-4965-4535-B018-0AA7196C4C8D}"/>
              </a:ext>
            </a:extLst>
          </p:cNvPr>
          <p:cNvSpPr>
            <a:spLocks noGrp="1"/>
          </p:cNvSpPr>
          <p:nvPr>
            <p:ph type="sldNum" sz="quarter" idx="12"/>
          </p:nvPr>
        </p:nvSpPr>
        <p:spPr/>
        <p:txBody>
          <a:bodyPr/>
          <a:lstStyle/>
          <a:p>
            <a:fld id="{29514F04-50A7-42C5-9BF2-ED3D979DE529}" type="slidenum">
              <a:rPr lang="en-US" smtClean="0"/>
              <a:t>‹#›</a:t>
            </a:fld>
            <a:endParaRPr lang="en-US"/>
          </a:p>
        </p:txBody>
      </p:sp>
    </p:spTree>
    <p:extLst>
      <p:ext uri="{BB962C8B-B14F-4D97-AF65-F5344CB8AC3E}">
        <p14:creationId xmlns:p14="http://schemas.microsoft.com/office/powerpoint/2010/main" val="2050187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bg>
      <p:bgPr>
        <a:blipFill dpi="0" rotWithShape="1">
          <a:blip r:embed="rId2">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812800" y="279400"/>
            <a:ext cx="10668000" cy="711200"/>
          </a:xfrm>
        </p:spPr>
        <p:txBody>
          <a:bodyPr/>
          <a:lstStyle>
            <a:lvl1pPr marL="0" indent="0">
              <a:buNone/>
              <a:defRPr>
                <a:solidFill>
                  <a:schemeClr val="bg1"/>
                </a:solidFill>
              </a:defRPr>
            </a:lvl1pPr>
          </a:lstStyle>
          <a:p>
            <a:pPr lvl="0"/>
            <a:r>
              <a:rPr lang="en-US" dirty="0"/>
              <a:t>Click to add title</a:t>
            </a:r>
          </a:p>
        </p:txBody>
      </p:sp>
    </p:spTree>
    <p:extLst>
      <p:ext uri="{BB962C8B-B14F-4D97-AF65-F5344CB8AC3E}">
        <p14:creationId xmlns:p14="http://schemas.microsoft.com/office/powerpoint/2010/main" val="3603099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CC0000"/>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3387915" y="2802467"/>
            <a:ext cx="5246830" cy="1253066"/>
          </a:xfrm>
          <a:prstGeom prst="rect">
            <a:avLst/>
          </a:prstGeom>
        </p:spPr>
      </p:pic>
    </p:spTree>
    <p:extLst>
      <p:ext uri="{BB962C8B-B14F-4D97-AF65-F5344CB8AC3E}">
        <p14:creationId xmlns:p14="http://schemas.microsoft.com/office/powerpoint/2010/main" val="43024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B7625D-5AB7-4328-BF57-5AC7B9A31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9BBD88-0C1E-4FF9-B119-C92C79781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2FB325-562F-4F06-8F6D-384F65982A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63107-CC7A-454E-87D6-6B3870740FEE}" type="datetimeFigureOut">
              <a:rPr lang="en-US" smtClean="0"/>
              <a:t>6/5/2023</a:t>
            </a:fld>
            <a:endParaRPr lang="en-US"/>
          </a:p>
        </p:txBody>
      </p:sp>
      <p:sp>
        <p:nvSpPr>
          <p:cNvPr id="5" name="Footer Placeholder 4">
            <a:extLst>
              <a:ext uri="{FF2B5EF4-FFF2-40B4-BE49-F238E27FC236}">
                <a16:creationId xmlns:a16="http://schemas.microsoft.com/office/drawing/2014/main" id="{79DAB316-BEBE-4D04-AAC6-F8404D0C47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0B0C91-F75F-494C-BA15-AC4B75FFB9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14F04-50A7-42C5-9BF2-ED3D979DE529}" type="slidenum">
              <a:rPr lang="en-US" smtClean="0"/>
              <a:t>‹#›</a:t>
            </a:fld>
            <a:endParaRPr lang="en-US"/>
          </a:p>
        </p:txBody>
      </p:sp>
    </p:spTree>
    <p:extLst>
      <p:ext uri="{BB962C8B-B14F-4D97-AF65-F5344CB8AC3E}">
        <p14:creationId xmlns:p14="http://schemas.microsoft.com/office/powerpoint/2010/main" val="394129770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mzn.to/3NtHD6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amzn.to/44lBHlm"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hyperlink" Target="https://amzn.to/3AGJsou"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emf"/><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4.emf"/><Relationship Id="rId5" Type="http://schemas.openxmlformats.org/officeDocument/2006/relationships/image" Target="../media/image43.jpeg"/><Relationship Id="rId4" Type="http://schemas.openxmlformats.org/officeDocument/2006/relationships/image" Target="../media/image42.emf"/></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2.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hyperlink" Target="https://www.theguardian.com/global-development-professionals-network/2012/nov/27/farmers-mobile-phones-sms-agriculture" TargetMode="External"/><Relationship Id="rId2" Type="http://schemas.openxmlformats.org/officeDocument/2006/relationships/hyperlink" Target="https://a16z.com/2011/08/20/why-software-is-eating-the-world/"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www.mlive.com/business/mid-michigan/2011/01/coffee_shop_owner_utilizes_new.html" TargetMode="External"/><Relationship Id="rId13" Type="http://schemas.openxmlformats.org/officeDocument/2006/relationships/hyperlink" Target="https://www.confluent.io/blog/sync-databases-and-remove-silos-with-kafka-cdc/" TargetMode="External"/><Relationship Id="rId18" Type="http://schemas.openxmlformats.org/officeDocument/2006/relationships/hyperlink" Target="https://www.netsolutions.com/insights/how-to-build-devops-culture/" TargetMode="External"/><Relationship Id="rId3" Type="http://schemas.openxmlformats.org/officeDocument/2006/relationships/hyperlink" Target="https://www.chesnok.com/daily/2014/05/02/release-engineering-a-draft-of-an-architecture-diagram/" TargetMode="External"/><Relationship Id="rId7" Type="http://schemas.openxmlformats.org/officeDocument/2006/relationships/hyperlink" Target="https://amzn.to/3AGJsou" TargetMode="External"/><Relationship Id="rId12" Type="http://schemas.openxmlformats.org/officeDocument/2006/relationships/hyperlink" Target="https://twitter.com/BMCCompuware/status/994600280342913024/photo/1" TargetMode="External"/><Relationship Id="rId17" Type="http://schemas.openxmlformats.org/officeDocument/2006/relationships/hyperlink" Target="https://ebizcharge.com/blog/is-pci-compliance-mandatory/" TargetMode="External"/><Relationship Id="rId2" Type="http://schemas.openxmlformats.org/officeDocument/2006/relationships/hyperlink" Target="https://www.cio.com/article/191171/january-2021-the-race-to-digital.html" TargetMode="External"/><Relationship Id="rId16" Type="http://schemas.openxmlformats.org/officeDocument/2006/relationships/hyperlink" Target="https://michaeljswart.com/2018/01/100-percent-online-deployments-blue-green-deployment/" TargetMode="External"/><Relationship Id="rId1" Type="http://schemas.openxmlformats.org/officeDocument/2006/relationships/slideLayout" Target="../slideLayouts/slideLayout2.xml"/><Relationship Id="rId6" Type="http://schemas.openxmlformats.org/officeDocument/2006/relationships/hyperlink" Target="https://learn.microsoft.com/en-us/azure/architecture/example-scenario/dataplate2e/data-platform-end-to-end?tabs=portal" TargetMode="External"/><Relationship Id="rId11" Type="http://schemas.openxmlformats.org/officeDocument/2006/relationships/hyperlink" Target="https://devops.com/different-organizations-different-devops-outcomes/" TargetMode="External"/><Relationship Id="rId5" Type="http://schemas.openxmlformats.org/officeDocument/2006/relationships/hyperlink" Target="https://medium.com/nerd-for-tech/aws-series-reference-architecture-1-web-application-type-1-2817c8dc09b" TargetMode="External"/><Relationship Id="rId15" Type="http://schemas.openxmlformats.org/officeDocument/2006/relationships/hyperlink" Target="https://www.elastic.co/" TargetMode="External"/><Relationship Id="rId10" Type="http://schemas.openxmlformats.org/officeDocument/2006/relationships/hyperlink" Target="https://www.theguardian.com/global-development-professionals-network/2012/nov/27/farmers-mobile-phones-sms-agriculture" TargetMode="External"/><Relationship Id="rId4" Type="http://schemas.openxmlformats.org/officeDocument/2006/relationships/hyperlink" Target="https://www.networkbachelor.com/azure-iaas-reference-architecture-a-quick-overview/" TargetMode="External"/><Relationship Id="rId9" Type="http://schemas.openxmlformats.org/officeDocument/2006/relationships/hyperlink" Target="https://blog.torque360.co/5-problems-with-the-current-auto-repair-shop-software/" TargetMode="External"/><Relationship Id="rId14" Type="http://schemas.openxmlformats.org/officeDocument/2006/relationships/hyperlink" Target="https://redis.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DE8A7B-C96D-455C-801B-3D0EF813708F}"/>
              </a:ext>
            </a:extLst>
          </p:cNvPr>
          <p:cNvSpPr>
            <a:spLocks noGrp="1"/>
          </p:cNvSpPr>
          <p:nvPr>
            <p:ph type="title"/>
          </p:nvPr>
        </p:nvSpPr>
        <p:spPr/>
        <p:txBody>
          <a:bodyPr/>
          <a:lstStyle/>
          <a:p>
            <a:r>
              <a:rPr lang="en-US" dirty="0"/>
              <a:t>Don’t forget the database</a:t>
            </a:r>
          </a:p>
        </p:txBody>
      </p:sp>
      <p:sp>
        <p:nvSpPr>
          <p:cNvPr id="6" name="Text Placeholder 5">
            <a:extLst>
              <a:ext uri="{FF2B5EF4-FFF2-40B4-BE49-F238E27FC236}">
                <a16:creationId xmlns:a16="http://schemas.microsoft.com/office/drawing/2014/main" id="{44E05582-69E4-477D-B866-E7E9DEE1307B}"/>
              </a:ext>
            </a:extLst>
          </p:cNvPr>
          <p:cNvSpPr>
            <a:spLocks noGrp="1"/>
          </p:cNvSpPr>
          <p:nvPr>
            <p:ph type="body" idx="1"/>
          </p:nvPr>
        </p:nvSpPr>
        <p:spPr/>
        <p:txBody>
          <a:bodyPr>
            <a:normAutofit fontScale="92500" lnSpcReduction="20000"/>
          </a:bodyPr>
          <a:lstStyle/>
          <a:p>
            <a:r>
              <a:rPr lang="en-US" dirty="0"/>
              <a:t>Steve Jones (he/him)</a:t>
            </a:r>
          </a:p>
          <a:p>
            <a:r>
              <a:rPr lang="en-US" dirty="0"/>
              <a:t>Editor, SQLServerCentral</a:t>
            </a:r>
          </a:p>
          <a:p>
            <a:r>
              <a:rPr lang="en-US" dirty="0"/>
              <a:t>Advocate, Redgate Software</a:t>
            </a:r>
          </a:p>
          <a:p>
            <a:r>
              <a:rPr lang="en-US" dirty="0"/>
              <a:t>@way0utwest</a:t>
            </a:r>
          </a:p>
        </p:txBody>
      </p:sp>
    </p:spTree>
    <p:extLst>
      <p:ext uri="{BB962C8B-B14F-4D97-AF65-F5344CB8AC3E}">
        <p14:creationId xmlns:p14="http://schemas.microsoft.com/office/powerpoint/2010/main" val="3376803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latin typeface="+mj-lt"/>
                <a:ea typeface="+mj-ea"/>
                <a:cs typeface="+mj-cs"/>
              </a:rPr>
              <a:t>In 2011 …</a:t>
            </a:r>
          </a:p>
        </p:txBody>
      </p:sp>
      <p:sp>
        <p:nvSpPr>
          <p:cNvPr id="21"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bald person in a suit&#10;&#10;Description automatically generated with low confidence">
            <a:extLst>
              <a:ext uri="{FF2B5EF4-FFF2-40B4-BE49-F238E27FC236}">
                <a16:creationId xmlns:a16="http://schemas.microsoft.com/office/drawing/2014/main" id="{1B97D6B4-B3AD-2655-4D65-8CA9434B9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630936"/>
            <a:ext cx="5132633" cy="3913632"/>
          </a:xfrm>
          <a:prstGeom prst="rect">
            <a:avLst/>
          </a:prstGeom>
        </p:spPr>
      </p:pic>
      <p:sp>
        <p:nvSpPr>
          <p:cNvPr id="16" name="Content Placeholder 15">
            <a:extLst>
              <a:ext uri="{FF2B5EF4-FFF2-40B4-BE49-F238E27FC236}">
                <a16:creationId xmlns:a16="http://schemas.microsoft.com/office/drawing/2014/main" id="{7A8167FA-AB61-B0A6-B339-8CCCE9825016}"/>
              </a:ext>
            </a:extLst>
          </p:cNvPr>
          <p:cNvSpPr>
            <a:spLocks noGrp="1"/>
          </p:cNvSpPr>
          <p:nvPr>
            <p:ph idx="1"/>
          </p:nvPr>
        </p:nvSpPr>
        <p:spPr>
          <a:xfrm>
            <a:off x="4654296" y="4798577"/>
            <a:ext cx="6894576" cy="1428487"/>
          </a:xfrm>
        </p:spPr>
        <p:txBody>
          <a:bodyPr anchor="t">
            <a:normAutofit/>
          </a:bodyPr>
          <a:lstStyle/>
          <a:p>
            <a:pPr marL="0" indent="0" algn="ctr">
              <a:buNone/>
            </a:pPr>
            <a:r>
              <a:rPr lang="en-US" sz="3200" dirty="0"/>
              <a:t>In the future every company will become a software company</a:t>
            </a:r>
          </a:p>
        </p:txBody>
      </p:sp>
    </p:spTree>
    <p:extLst>
      <p:ext uri="{BB962C8B-B14F-4D97-AF65-F5344CB8AC3E}">
        <p14:creationId xmlns:p14="http://schemas.microsoft.com/office/powerpoint/2010/main" val="217592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Today …</a:t>
            </a:r>
          </a:p>
        </p:txBody>
      </p:sp>
      <p:sp>
        <p:nvSpPr>
          <p:cNvPr id="3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Diagram&#10;&#10;Description automatically generated">
            <a:extLst>
              <a:ext uri="{FF2B5EF4-FFF2-40B4-BE49-F238E27FC236}">
                <a16:creationId xmlns:a16="http://schemas.microsoft.com/office/drawing/2014/main" id="{D9E35E1E-F1DF-B7B5-06C6-9B9A05F09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1377155"/>
            <a:ext cx="7214616" cy="4076258"/>
          </a:xfrm>
          <a:prstGeom prst="rect">
            <a:avLst/>
          </a:prstGeom>
        </p:spPr>
      </p:pic>
    </p:spTree>
    <p:extLst>
      <p:ext uri="{BB962C8B-B14F-4D97-AF65-F5344CB8AC3E}">
        <p14:creationId xmlns:p14="http://schemas.microsoft.com/office/powerpoint/2010/main" val="283486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Everyone is using software</a:t>
            </a:r>
          </a:p>
        </p:txBody>
      </p:sp>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person, indoor&#10;&#10;Description automatically generated">
            <a:extLst>
              <a:ext uri="{FF2B5EF4-FFF2-40B4-BE49-F238E27FC236}">
                <a16:creationId xmlns:a16="http://schemas.microsoft.com/office/drawing/2014/main" id="{3BE8B961-6A89-3902-8510-CF3542AA36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917223"/>
            <a:ext cx="7214616" cy="4996121"/>
          </a:xfrm>
          <a:prstGeom prst="rect">
            <a:avLst/>
          </a:prstGeom>
        </p:spPr>
      </p:pic>
    </p:spTree>
    <p:extLst>
      <p:ext uri="{BB962C8B-B14F-4D97-AF65-F5344CB8AC3E}">
        <p14:creationId xmlns:p14="http://schemas.microsoft.com/office/powerpoint/2010/main" val="374557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erson working on a car&#10;&#10;Description automatically generated with medium confidence">
            <a:extLst>
              <a:ext uri="{FF2B5EF4-FFF2-40B4-BE49-F238E27FC236}">
                <a16:creationId xmlns:a16="http://schemas.microsoft.com/office/drawing/2014/main" id="{7F8B6CC3-843B-9AE9-16F7-4F2CEB84647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177" b="-2"/>
          <a:stretch/>
        </p:blipFill>
        <p:spPr>
          <a:xfrm>
            <a:off x="2522358" y="10"/>
            <a:ext cx="9669642" cy="6857990"/>
          </a:xfrm>
          <a:prstGeom prst="rect">
            <a:avLst/>
          </a:prstGeom>
        </p:spPr>
      </p:pic>
      <p:sp>
        <p:nvSpPr>
          <p:cNvPr id="32" name="Rectangle 3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In many industries</a:t>
            </a:r>
          </a:p>
        </p:txBody>
      </p:sp>
    </p:spTree>
    <p:extLst>
      <p:ext uri="{BB962C8B-B14F-4D97-AF65-F5344CB8AC3E}">
        <p14:creationId xmlns:p14="http://schemas.microsoft.com/office/powerpoint/2010/main" val="3350272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No matter how remote</a:t>
            </a:r>
          </a:p>
        </p:txBody>
      </p:sp>
      <p:sp>
        <p:nvSpPr>
          <p:cNvPr id="3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 holding a bird&#10;&#10;Description automatically generated with medium confidence">
            <a:extLst>
              <a:ext uri="{FF2B5EF4-FFF2-40B4-BE49-F238E27FC236}">
                <a16:creationId xmlns:a16="http://schemas.microsoft.com/office/drawing/2014/main" id="{02EECD6A-353B-F047-2FFE-8677AC3CE4E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259917"/>
            <a:ext cx="7214616" cy="4310733"/>
          </a:xfrm>
          <a:prstGeom prst="rect">
            <a:avLst/>
          </a:prstGeom>
        </p:spPr>
      </p:pic>
    </p:spTree>
    <p:extLst>
      <p:ext uri="{BB962C8B-B14F-4D97-AF65-F5344CB8AC3E}">
        <p14:creationId xmlns:p14="http://schemas.microsoft.com/office/powerpoint/2010/main" val="2739744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The key to better software is DevOps</a:t>
            </a:r>
          </a:p>
        </p:txBody>
      </p:sp>
      <p:pic>
        <p:nvPicPr>
          <p:cNvPr id="4" name="Content Placeholder 3" descr="Diagram&#10;&#10;Description automatically generated">
            <a:extLst>
              <a:ext uri="{FF2B5EF4-FFF2-40B4-BE49-F238E27FC236}">
                <a16:creationId xmlns:a16="http://schemas.microsoft.com/office/drawing/2014/main" id="{FEBAF373-9828-D874-F990-01DBCB9AAE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5195" y="1675227"/>
            <a:ext cx="10101609" cy="4394199"/>
          </a:xfrm>
          <a:prstGeom prst="rect">
            <a:avLst/>
          </a:prstGeom>
        </p:spPr>
      </p:pic>
    </p:spTree>
    <p:extLst>
      <p:ext uri="{BB962C8B-B14F-4D97-AF65-F5344CB8AC3E}">
        <p14:creationId xmlns:p14="http://schemas.microsoft.com/office/powerpoint/2010/main" val="1287954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83BE5B9-8A0B-D6A8-ADE8-EAB44F689D82}"/>
              </a:ext>
            </a:extLst>
          </p:cNvPr>
          <p:cNvSpPr>
            <a:spLocks noGrp="1"/>
          </p:cNvSpPr>
          <p:nvPr>
            <p:ph type="title"/>
          </p:nvPr>
        </p:nvSpPr>
        <p:spPr>
          <a:xfrm>
            <a:off x="337497" y="679731"/>
            <a:ext cx="3124151" cy="3736540"/>
          </a:xfrm>
        </p:spPr>
        <p:txBody>
          <a:bodyPr vert="horz" lIns="91440" tIns="45720" rIns="91440" bIns="45720" rtlCol="0" anchor="b">
            <a:normAutofit/>
          </a:bodyPr>
          <a:lstStyle/>
          <a:p>
            <a:r>
              <a:rPr lang="en-US" sz="4600"/>
              <a:t>However, it’s not easy</a:t>
            </a:r>
          </a:p>
        </p:txBody>
      </p:sp>
      <p:grpSp>
        <p:nvGrpSpPr>
          <p:cNvPr id="45" name="Group 44">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46" name="Straight Connector 45">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4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LEGO, toy&#10;&#10;Description generated with very high confidence">
            <a:hlinkClick r:id="rId3"/>
            <a:extLst>
              <a:ext uri="{FF2B5EF4-FFF2-40B4-BE49-F238E27FC236}">
                <a16:creationId xmlns:a16="http://schemas.microsoft.com/office/drawing/2014/main" id="{B8CCE749-B751-F763-78A3-E323143A204F}"/>
              </a:ext>
            </a:extLst>
          </p:cNvPr>
          <p:cNvPicPr>
            <a:picLocks noChangeAspect="1"/>
          </p:cNvPicPr>
          <p:nvPr/>
        </p:nvPicPr>
        <p:blipFill rotWithShape="1">
          <a:blip r:embed="rId4">
            <a:extLst>
              <a:ext uri="{28A0092B-C50C-407E-A947-70E740481C1C}">
                <a14:useLocalDpi xmlns:a14="http://schemas.microsoft.com/office/drawing/2010/main" val="0"/>
              </a:ext>
            </a:extLst>
          </a:blip>
          <a:srcRect t="7359" r="-1" b="-1"/>
          <a:stretch/>
        </p:blipFill>
        <p:spPr>
          <a:xfrm>
            <a:off x="4125081" y="1148764"/>
            <a:ext cx="3383280" cy="4694676"/>
          </a:xfrm>
          <a:prstGeom prst="rect">
            <a:avLst/>
          </a:prstGeom>
        </p:spPr>
      </p:pic>
      <p:pic>
        <p:nvPicPr>
          <p:cNvPr id="6" name="Picture 5" descr="Diagram&#10;&#10;Description automatically generated">
            <a:hlinkClick r:id="rId5"/>
            <a:extLst>
              <a:ext uri="{FF2B5EF4-FFF2-40B4-BE49-F238E27FC236}">
                <a16:creationId xmlns:a16="http://schemas.microsoft.com/office/drawing/2014/main" id="{1215A97A-BE9C-3F35-254C-BBEB942A9155}"/>
              </a:ext>
            </a:extLst>
          </p:cNvPr>
          <p:cNvPicPr>
            <a:picLocks noChangeAspect="1"/>
          </p:cNvPicPr>
          <p:nvPr/>
        </p:nvPicPr>
        <p:blipFill rotWithShape="1">
          <a:blip r:embed="rId6">
            <a:extLst>
              <a:ext uri="{28A0092B-C50C-407E-A947-70E740481C1C}">
                <a14:useLocalDpi xmlns:a14="http://schemas.microsoft.com/office/drawing/2010/main" val="0"/>
              </a:ext>
            </a:extLst>
          </a:blip>
          <a:srcRect l="2597" r="3687"/>
          <a:stretch/>
        </p:blipFill>
        <p:spPr>
          <a:xfrm>
            <a:off x="7893602" y="972235"/>
            <a:ext cx="3220790" cy="5047735"/>
          </a:xfrm>
          <a:prstGeom prst="rect">
            <a:avLst/>
          </a:prstGeom>
        </p:spPr>
      </p:pic>
    </p:spTree>
    <p:extLst>
      <p:ext uri="{BB962C8B-B14F-4D97-AF65-F5344CB8AC3E}">
        <p14:creationId xmlns:p14="http://schemas.microsoft.com/office/powerpoint/2010/main" val="239360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anchor="ctr">
            <a:normAutofit/>
          </a:bodyPr>
          <a:lstStyle/>
          <a:p>
            <a:r>
              <a:rPr lang="en-US" sz="5400"/>
              <a:t>DevOps is complex</a:t>
            </a:r>
          </a:p>
        </p:txBody>
      </p:sp>
      <p:sp>
        <p:nvSpPr>
          <p:cNvPr id="18"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Timeline&#10;&#10;Description automatically generated">
            <a:extLst>
              <a:ext uri="{FF2B5EF4-FFF2-40B4-BE49-F238E27FC236}">
                <a16:creationId xmlns:a16="http://schemas.microsoft.com/office/drawing/2014/main" id="{A562A35B-D774-D3B7-9EC4-9254907EE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728" y="1285843"/>
            <a:ext cx="6926149" cy="4571259"/>
          </a:xfrm>
          <a:prstGeom prst="rect">
            <a:avLst/>
          </a:prstGeom>
        </p:spPr>
      </p:pic>
    </p:spTree>
    <p:extLst>
      <p:ext uri="{BB962C8B-B14F-4D97-AF65-F5344CB8AC3E}">
        <p14:creationId xmlns:p14="http://schemas.microsoft.com/office/powerpoint/2010/main" val="306216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FDE1F0A-246B-AB9D-2764-CAB84ECFF7A7}"/>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Applications have lots of moving parts</a:t>
            </a:r>
          </a:p>
        </p:txBody>
      </p:sp>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14" descr="Diagram&#10;&#10;Description automatically generated">
            <a:extLst>
              <a:ext uri="{FF2B5EF4-FFF2-40B4-BE49-F238E27FC236}">
                <a16:creationId xmlns:a16="http://schemas.microsoft.com/office/drawing/2014/main" id="{999D5B53-C0ED-BFFA-50F0-CC76A5B9D64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1515"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39121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FDE1F0A-246B-AB9D-2764-CAB84ECFF7A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Even reference architectures are busy</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Chart&#10;&#10;Description automatically generated">
            <a:extLst>
              <a:ext uri="{FF2B5EF4-FFF2-40B4-BE49-F238E27FC236}">
                <a16:creationId xmlns:a16="http://schemas.microsoft.com/office/drawing/2014/main" id="{89F63BDE-56F9-5C45-0798-FDF42DFEB51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467338"/>
            <a:ext cx="7214616" cy="3895892"/>
          </a:xfrm>
          <a:prstGeom prst="rect">
            <a:avLst/>
          </a:prstGeom>
        </p:spPr>
      </p:pic>
    </p:spTree>
    <p:extLst>
      <p:ext uri="{BB962C8B-B14F-4D97-AF65-F5344CB8AC3E}">
        <p14:creationId xmlns:p14="http://schemas.microsoft.com/office/powerpoint/2010/main" val="365072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FDE1F0A-246B-AB9D-2764-CAB84ECFF7A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600" kern="1200" dirty="0">
                <a:solidFill>
                  <a:schemeClr val="tx1"/>
                </a:solidFill>
                <a:latin typeface="+mj-lt"/>
                <a:ea typeface="+mj-ea"/>
                <a:cs typeface="+mj-cs"/>
              </a:rPr>
              <a:t>Web apps have a lot of pieces in 2023</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Diagram&#10;&#10;Description automatically generated">
            <a:extLst>
              <a:ext uri="{FF2B5EF4-FFF2-40B4-BE49-F238E27FC236}">
                <a16:creationId xmlns:a16="http://schemas.microsoft.com/office/drawing/2014/main" id="{4957A4D9-0F72-D762-ADEE-556910F915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60811" y="-263562"/>
            <a:ext cx="6393389" cy="7203820"/>
          </a:xfrm>
          <a:prstGeom prst="rect">
            <a:avLst/>
          </a:prstGeom>
        </p:spPr>
      </p:pic>
    </p:spTree>
    <p:extLst>
      <p:ext uri="{BB962C8B-B14F-4D97-AF65-F5344CB8AC3E}">
        <p14:creationId xmlns:p14="http://schemas.microsoft.com/office/powerpoint/2010/main" val="2944618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FDE1F0A-246B-AB9D-2764-CAB84ECFF7A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The Cloud is really busy (and pricey)</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Graphical user interface&#10;&#10;Description automatically generated">
            <a:extLst>
              <a:ext uri="{FF2B5EF4-FFF2-40B4-BE49-F238E27FC236}">
                <a16:creationId xmlns:a16="http://schemas.microsoft.com/office/drawing/2014/main" id="{913D9491-9F81-E971-61A7-C64A59F027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314027"/>
            <a:ext cx="7214616" cy="4202514"/>
          </a:xfrm>
          <a:prstGeom prst="rect">
            <a:avLst/>
          </a:prstGeom>
        </p:spPr>
      </p:pic>
    </p:spTree>
    <p:extLst>
      <p:ext uri="{BB962C8B-B14F-4D97-AF65-F5344CB8AC3E}">
        <p14:creationId xmlns:p14="http://schemas.microsoft.com/office/powerpoint/2010/main" val="38969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DFDE1F0A-246B-AB9D-2764-CAB84ECFF7A7}"/>
              </a:ext>
            </a:extLst>
          </p:cNvPr>
          <p:cNvSpPr>
            <a:spLocks noGrp="1"/>
          </p:cNvSpPr>
          <p:nvPr>
            <p:ph type="title"/>
          </p:nvPr>
        </p:nvSpPr>
        <p:spPr>
          <a:xfrm>
            <a:off x="638881" y="639193"/>
            <a:ext cx="3900845" cy="3573516"/>
          </a:xfrm>
        </p:spPr>
        <p:txBody>
          <a:bodyPr vert="horz" lIns="91440" tIns="45720" rIns="91440" bIns="45720" rtlCol="0" anchor="b">
            <a:normAutofit/>
          </a:bodyPr>
          <a:lstStyle/>
          <a:p>
            <a:r>
              <a:rPr lang="en-US" sz="5600" kern="1200" dirty="0">
                <a:solidFill>
                  <a:schemeClr val="tx1"/>
                </a:solidFill>
                <a:latin typeface="+mj-lt"/>
                <a:ea typeface="+mj-ea"/>
                <a:cs typeface="+mj-cs"/>
              </a:rPr>
              <a:t>The data warehouse is often needed</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Graphical user interface, diagram&#10;&#10;Description automatically generated">
            <a:extLst>
              <a:ext uri="{FF2B5EF4-FFF2-40B4-BE49-F238E27FC236}">
                <a16:creationId xmlns:a16="http://schemas.microsoft.com/office/drawing/2014/main" id="{7EC21C6D-1147-0694-EB92-0A43277E908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070534"/>
            <a:ext cx="7214616" cy="4689500"/>
          </a:xfrm>
          <a:prstGeom prst="rect">
            <a:avLst/>
          </a:prstGeom>
        </p:spPr>
      </p:pic>
    </p:spTree>
    <p:extLst>
      <p:ext uri="{BB962C8B-B14F-4D97-AF65-F5344CB8AC3E}">
        <p14:creationId xmlns:p14="http://schemas.microsoft.com/office/powerpoint/2010/main" val="836910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There’s a lot to learn</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Graphical user interface, text&#10;&#10;Description automatically generated">
            <a:extLst>
              <a:ext uri="{FF2B5EF4-FFF2-40B4-BE49-F238E27FC236}">
                <a16:creationId xmlns:a16="http://schemas.microsoft.com/office/drawing/2014/main" id="{3082A296-A41E-B257-E769-25A5D4F6DF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079553"/>
            <a:ext cx="7214616" cy="4671462"/>
          </a:xfrm>
          <a:prstGeom prst="rect">
            <a:avLst/>
          </a:prstGeom>
        </p:spPr>
      </p:pic>
    </p:spTree>
    <p:extLst>
      <p:ext uri="{BB962C8B-B14F-4D97-AF65-F5344CB8AC3E}">
        <p14:creationId xmlns:p14="http://schemas.microsoft.com/office/powerpoint/2010/main" val="137181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dirty="0">
                <a:latin typeface="+mj-lt"/>
                <a:ea typeface="+mj-ea"/>
                <a:cs typeface="+mj-cs"/>
              </a:rPr>
              <a:t>Data is the new oil</a:t>
            </a:r>
          </a:p>
        </p:txBody>
      </p:sp>
      <p:sp>
        <p:nvSpPr>
          <p:cNvPr id="3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text, water, outdoor&#10;&#10;Description automatically generated">
            <a:extLst>
              <a:ext uri="{FF2B5EF4-FFF2-40B4-BE49-F238E27FC236}">
                <a16:creationId xmlns:a16="http://schemas.microsoft.com/office/drawing/2014/main" id="{9E30D7A9-6007-1560-259F-CB117D3E7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631416"/>
            <a:ext cx="6894576" cy="3912671"/>
          </a:xfrm>
          <a:prstGeom prst="rect">
            <a:avLst/>
          </a:prstGeom>
        </p:spPr>
      </p:pic>
      <p:sp>
        <p:nvSpPr>
          <p:cNvPr id="27" name="Content Placeholder 26">
            <a:extLst>
              <a:ext uri="{FF2B5EF4-FFF2-40B4-BE49-F238E27FC236}">
                <a16:creationId xmlns:a16="http://schemas.microsoft.com/office/drawing/2014/main" id="{E48B0EE0-7207-CB58-50D2-9FE574809818}"/>
              </a:ext>
            </a:extLst>
          </p:cNvPr>
          <p:cNvSpPr>
            <a:spLocks noGrp="1"/>
          </p:cNvSpPr>
          <p:nvPr>
            <p:ph idx="1"/>
          </p:nvPr>
        </p:nvSpPr>
        <p:spPr>
          <a:xfrm>
            <a:off x="4654296" y="4798577"/>
            <a:ext cx="6894576" cy="1428487"/>
          </a:xfrm>
        </p:spPr>
        <p:txBody>
          <a:bodyPr anchor="t">
            <a:normAutofit/>
          </a:bodyPr>
          <a:lstStyle/>
          <a:p>
            <a:pPr marL="0" indent="0">
              <a:buNone/>
            </a:pPr>
            <a:r>
              <a:rPr lang="en-US" dirty="0"/>
              <a:t>“</a:t>
            </a:r>
            <a:r>
              <a:rPr lang="en-US" sz="3200" dirty="0"/>
              <a:t>…</a:t>
            </a:r>
            <a:r>
              <a:rPr lang="en-US" sz="2400" b="0" i="0" dirty="0">
                <a:solidFill>
                  <a:srgbClr val="000000"/>
                </a:solidFill>
                <a:effectLst/>
                <a:latin typeface="BreveText-Book"/>
              </a:rPr>
              <a:t> an immensely, untapped valuable asset.</a:t>
            </a:r>
            <a:r>
              <a:rPr lang="en-US" dirty="0"/>
              <a:t>”</a:t>
            </a:r>
            <a:r>
              <a:rPr lang="en-US" sz="2200" dirty="0"/>
              <a:t> </a:t>
            </a:r>
          </a:p>
          <a:p>
            <a:pPr marL="0" indent="0" algn="r">
              <a:buNone/>
            </a:pPr>
            <a:r>
              <a:rPr lang="en-US" sz="2200" dirty="0"/>
              <a:t>– Wired 2014</a:t>
            </a:r>
          </a:p>
        </p:txBody>
      </p:sp>
    </p:spTree>
    <p:extLst>
      <p:ext uri="{BB962C8B-B14F-4D97-AF65-F5344CB8AC3E}">
        <p14:creationId xmlns:p14="http://schemas.microsoft.com/office/powerpoint/2010/main" val="3633598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9A5CB73C-B739-0C66-5719-F1358A0327B8}"/>
              </a:ext>
            </a:extLst>
          </p:cNvPr>
          <p:cNvSpPr>
            <a:spLocks noGrp="1"/>
          </p:cNvSpPr>
          <p:nvPr>
            <p:ph type="title"/>
          </p:nvPr>
        </p:nvSpPr>
        <p:spPr>
          <a:xfrm>
            <a:off x="723901" y="509587"/>
            <a:ext cx="7649239" cy="742951"/>
          </a:xfrm>
        </p:spPr>
        <p:txBody>
          <a:bodyPr vert="horz" lIns="91440" tIns="45720" rIns="91440" bIns="45720" rtlCol="0" anchor="ctr">
            <a:normAutofit/>
          </a:bodyPr>
          <a:lstStyle/>
          <a:p>
            <a:r>
              <a:rPr lang="en-US" sz="3600" kern="1200">
                <a:solidFill>
                  <a:schemeClr val="tx1"/>
                </a:solidFill>
                <a:latin typeface="+mj-lt"/>
                <a:ea typeface="+mj-ea"/>
                <a:cs typeface="+mj-cs"/>
              </a:rPr>
              <a:t>Database Downtime is expensive</a:t>
            </a:r>
          </a:p>
        </p:txBody>
      </p:sp>
      <p:pic>
        <p:nvPicPr>
          <p:cNvPr id="5" name="Content Placeholder 4" descr="A screenshot of a computer&#10;&#10;Description automatically generated with low confidence">
            <a:extLst>
              <a:ext uri="{FF2B5EF4-FFF2-40B4-BE49-F238E27FC236}">
                <a16:creationId xmlns:a16="http://schemas.microsoft.com/office/drawing/2014/main" id="{2E29D433-F021-8C54-E015-29A4E70BC8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75685" y="2072640"/>
            <a:ext cx="10228755" cy="4128135"/>
          </a:xfrm>
          <a:prstGeom prst="rect">
            <a:avLst/>
          </a:prstGeom>
        </p:spPr>
      </p:pic>
      <p:sp>
        <p:nvSpPr>
          <p:cNvPr id="14" name="Freeform: Shape 13">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AC25343-CC67-D8BD-2170-AD9EFB23A146}"/>
              </a:ext>
            </a:extLst>
          </p:cNvPr>
          <p:cNvSpPr/>
          <p:nvPr/>
        </p:nvSpPr>
        <p:spPr>
          <a:xfrm>
            <a:off x="828339" y="2658309"/>
            <a:ext cx="7659444" cy="12574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AC524B02-C5F0-FBC9-0498-716F5462728B}"/>
              </a:ext>
            </a:extLst>
          </p:cNvPr>
          <p:cNvSpPr/>
          <p:nvPr/>
        </p:nvSpPr>
        <p:spPr>
          <a:xfrm rot="12964211">
            <a:off x="7337452" y="3913277"/>
            <a:ext cx="1086373" cy="44494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23D4DFA-5AEF-267E-DBB5-92178228267C}"/>
              </a:ext>
            </a:extLst>
          </p:cNvPr>
          <p:cNvSpPr/>
          <p:nvPr/>
        </p:nvSpPr>
        <p:spPr>
          <a:xfrm>
            <a:off x="8215325" y="4125676"/>
            <a:ext cx="3326432" cy="9422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4D6E0D5-4754-EDB9-51E9-D42AD9CF060B}"/>
              </a:ext>
            </a:extLst>
          </p:cNvPr>
          <p:cNvSpPr txBox="1"/>
          <p:nvPr/>
        </p:nvSpPr>
        <p:spPr>
          <a:xfrm>
            <a:off x="8756759" y="4299375"/>
            <a:ext cx="2893807" cy="461665"/>
          </a:xfrm>
          <a:prstGeom prst="rect">
            <a:avLst/>
          </a:prstGeom>
          <a:noFill/>
        </p:spPr>
        <p:txBody>
          <a:bodyPr wrap="square" rtlCol="0">
            <a:spAutoFit/>
          </a:bodyPr>
          <a:lstStyle/>
          <a:p>
            <a:r>
              <a:rPr lang="en-US" sz="2400" dirty="0">
                <a:solidFill>
                  <a:srgbClr val="FF0000"/>
                </a:solidFill>
              </a:rPr>
              <a:t>Down for 15 hours</a:t>
            </a:r>
          </a:p>
        </p:txBody>
      </p:sp>
    </p:spTree>
    <p:extLst>
      <p:ext uri="{BB962C8B-B14F-4D97-AF65-F5344CB8AC3E}">
        <p14:creationId xmlns:p14="http://schemas.microsoft.com/office/powerpoint/2010/main" val="920054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CC66E84-2B42-463F-8329-75BA0D521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C84B67-FCD4-214C-F848-080E1CADF8FF}"/>
              </a:ext>
            </a:extLst>
          </p:cNvPr>
          <p:cNvSpPr>
            <a:spLocks noGrp="1"/>
          </p:cNvSpPr>
          <p:nvPr>
            <p:ph type="title"/>
          </p:nvPr>
        </p:nvSpPr>
        <p:spPr>
          <a:xfrm>
            <a:off x="1113810" y="3130041"/>
            <a:ext cx="4036334" cy="2387600"/>
          </a:xfrm>
        </p:spPr>
        <p:txBody>
          <a:bodyPr vert="horz" lIns="91440" tIns="45720" rIns="91440" bIns="45720" rtlCol="0" anchor="t">
            <a:normAutofit/>
          </a:bodyPr>
          <a:lstStyle/>
          <a:p>
            <a:r>
              <a:rPr lang="en-US" sz="5400"/>
              <a:t>Don’t forget the database</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679732"/>
            <a:ext cx="6009366" cy="542388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screenshot, design&#10;&#10;Description automatically generated">
            <a:extLst>
              <a:ext uri="{FF2B5EF4-FFF2-40B4-BE49-F238E27FC236}">
                <a16:creationId xmlns:a16="http://schemas.microsoft.com/office/drawing/2014/main" id="{EEC38DEB-774B-8F13-5DC2-0DE77C1897A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5572"/>
          <a:stretch/>
        </p:blipFill>
        <p:spPr>
          <a:xfrm>
            <a:off x="5922492" y="928201"/>
            <a:ext cx="5536001" cy="4926942"/>
          </a:xfrm>
          <a:prstGeom prst="rect">
            <a:avLst/>
          </a:prstGeom>
        </p:spPr>
      </p:pic>
      <p:sp>
        <p:nvSpPr>
          <p:cNvPr id="19" name="Rectangle 1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1032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vert="horz" lIns="91440" tIns="45720" rIns="91440" bIns="45720" rtlCol="0" anchor="ctr">
            <a:normAutofit/>
          </a:bodyPr>
          <a:lstStyle/>
          <a:p>
            <a:r>
              <a:rPr lang="en-US" sz="4600" kern="1200" dirty="0">
                <a:solidFill>
                  <a:schemeClr val="tx1"/>
                </a:solidFill>
                <a:latin typeface="+mj-lt"/>
                <a:ea typeface="+mj-ea"/>
                <a:cs typeface="+mj-cs"/>
              </a:rPr>
              <a:t>…treating DBAs like every other part of the value stream does increase performance …</a:t>
            </a:r>
          </a:p>
        </p:txBody>
      </p:sp>
      <p:sp>
        <p:nvSpPr>
          <p:cNvPr id="5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C40A1AE-A4BB-A2F1-6160-9AE78CA377B6}"/>
              </a:ext>
            </a:extLst>
          </p:cNvPr>
          <p:cNvSpPr txBox="1"/>
          <p:nvPr/>
        </p:nvSpPr>
        <p:spPr>
          <a:xfrm>
            <a:off x="4654296" y="4798577"/>
            <a:ext cx="6894576" cy="1428487"/>
          </a:xfrm>
          <a:prstGeom prst="rect">
            <a:avLst/>
          </a:prstGeom>
        </p:spPr>
        <p:txBody>
          <a:bodyPr vert="horz" lIns="91440" tIns="45720" rIns="91440" bIns="45720" rtlCol="0" anchor="t">
            <a:normAutofit/>
          </a:bodyPr>
          <a:lstStyle/>
          <a:p>
            <a:pPr>
              <a:lnSpc>
                <a:spcPct val="90000"/>
              </a:lnSpc>
              <a:spcAft>
                <a:spcPts val="600"/>
              </a:spcAft>
            </a:pPr>
            <a:r>
              <a:rPr lang="en-US" sz="2200" dirty="0"/>
              <a:t>“Databases were always very scary to change” – Gene Kim</a:t>
            </a:r>
          </a:p>
          <a:p>
            <a:pPr>
              <a:lnSpc>
                <a:spcPct val="90000"/>
              </a:lnSpc>
              <a:spcAft>
                <a:spcPts val="600"/>
              </a:spcAft>
            </a:pPr>
            <a:endParaRPr lang="en-US" sz="2200" dirty="0"/>
          </a:p>
          <a:p>
            <a:pPr>
              <a:lnSpc>
                <a:spcPct val="90000"/>
              </a:lnSpc>
              <a:spcAft>
                <a:spcPts val="600"/>
              </a:spcAft>
            </a:pPr>
            <a:r>
              <a:rPr lang="en-US" sz="2200" i="1" dirty="0"/>
              <a:t>From the 2018 State of DevOps report</a:t>
            </a:r>
          </a:p>
        </p:txBody>
      </p:sp>
      <p:pic>
        <p:nvPicPr>
          <p:cNvPr id="13" name="Content Placeholder 12" descr="A picture containing circle&#10;&#10;Description automatically generated">
            <a:extLst>
              <a:ext uri="{FF2B5EF4-FFF2-40B4-BE49-F238E27FC236}">
                <a16:creationId xmlns:a16="http://schemas.microsoft.com/office/drawing/2014/main" id="{B74D6C55-130F-85D5-857A-F4DC85DBDCE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05353" y="776692"/>
            <a:ext cx="6392461" cy="3390949"/>
          </a:xfrm>
        </p:spPr>
      </p:pic>
    </p:spTree>
    <p:extLst>
      <p:ext uri="{BB962C8B-B14F-4D97-AF65-F5344CB8AC3E}">
        <p14:creationId xmlns:p14="http://schemas.microsoft.com/office/powerpoint/2010/main" val="3369529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Autofit/>
          </a:bodyPr>
          <a:lstStyle/>
          <a:p>
            <a:r>
              <a:rPr lang="en-US" sz="4800" dirty="0"/>
              <a:t>More complexity with </a:t>
            </a:r>
            <a:r>
              <a:rPr lang="en-US" sz="4800" kern="1200" dirty="0">
                <a:solidFill>
                  <a:schemeClr val="tx1"/>
                </a:solidFill>
                <a:latin typeface="+mj-lt"/>
                <a:ea typeface="+mj-ea"/>
                <a:cs typeface="+mj-cs"/>
              </a:rPr>
              <a:t>multiple datastores</a:t>
            </a:r>
          </a:p>
        </p:txBody>
      </p:sp>
      <p:sp>
        <p:nvSpPr>
          <p:cNvPr id="4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Content Placeholder 21" descr="Diagram&#10;&#10;Description automatically generated">
            <a:extLst>
              <a:ext uri="{FF2B5EF4-FFF2-40B4-BE49-F238E27FC236}">
                <a16:creationId xmlns:a16="http://schemas.microsoft.com/office/drawing/2014/main" id="{E40A8943-115E-98F7-5689-FA7A7C0EAD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115625"/>
            <a:ext cx="7214616" cy="4599317"/>
          </a:xfrm>
          <a:prstGeom prst="rect">
            <a:avLst/>
          </a:prstGeom>
        </p:spPr>
      </p:pic>
    </p:spTree>
    <p:extLst>
      <p:ext uri="{BB962C8B-B14F-4D97-AF65-F5344CB8AC3E}">
        <p14:creationId xmlns:p14="http://schemas.microsoft.com/office/powerpoint/2010/main" val="1710309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Freeform: Shape 44">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9098" y="1106034"/>
            <a:ext cx="5019074" cy="3204134"/>
          </a:xfrm>
        </p:spPr>
        <p:txBody>
          <a:bodyPr vert="horz" lIns="91440" tIns="45720" rIns="91440" bIns="45720" rtlCol="0" anchor="b">
            <a:normAutofit/>
          </a:bodyPr>
          <a:lstStyle/>
          <a:p>
            <a:r>
              <a:rPr lang="en-US" sz="5400"/>
              <a:t>Database deployments are complex</a:t>
            </a:r>
          </a:p>
        </p:txBody>
      </p:sp>
      <p:sp>
        <p:nvSpPr>
          <p:cNvPr id="49" name="Rectangle 4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Content Placeholder 5" descr="A picture containing text&#10;&#10;Description automatically generated">
            <a:extLst>
              <a:ext uri="{FF2B5EF4-FFF2-40B4-BE49-F238E27FC236}">
                <a16:creationId xmlns:a16="http://schemas.microsoft.com/office/drawing/2014/main" id="{36AF7527-6F19-BE9B-0D0A-7436DFD58A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62486" y="625683"/>
            <a:ext cx="4572000" cy="2743200"/>
          </a:xfrm>
          <a:prstGeom prst="rect">
            <a:avLst/>
          </a:prstGeom>
        </p:spPr>
      </p:pic>
      <p:sp>
        <p:nvSpPr>
          <p:cNvPr id="51" name="Rectangle 5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Diagram&#10;&#10;Description automatically generated">
            <a:extLst>
              <a:ext uri="{FF2B5EF4-FFF2-40B4-BE49-F238E27FC236}">
                <a16:creationId xmlns:a16="http://schemas.microsoft.com/office/drawing/2014/main" id="{F63A5EA9-DACE-98BD-7B2B-057B0575CA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4071" y="3880080"/>
            <a:ext cx="4708833" cy="2083658"/>
          </a:xfrm>
          <a:prstGeom prst="rect">
            <a:avLst/>
          </a:prstGeom>
        </p:spPr>
      </p:pic>
    </p:spTree>
    <p:extLst>
      <p:ext uri="{BB962C8B-B14F-4D97-AF65-F5344CB8AC3E}">
        <p14:creationId xmlns:p14="http://schemas.microsoft.com/office/powerpoint/2010/main" val="1937492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Freeform: Shape 44">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9098" y="1106034"/>
            <a:ext cx="5019074" cy="3204134"/>
          </a:xfrm>
        </p:spPr>
        <p:txBody>
          <a:bodyPr vert="horz" lIns="91440" tIns="45720" rIns="91440" bIns="45720" rtlCol="0" anchor="b">
            <a:normAutofit/>
          </a:bodyPr>
          <a:lstStyle/>
          <a:p>
            <a:r>
              <a:rPr lang="en-US" sz="5400"/>
              <a:t>Database deployments are complex</a:t>
            </a:r>
          </a:p>
        </p:txBody>
      </p:sp>
      <p:sp>
        <p:nvSpPr>
          <p:cNvPr id="49" name="Rectangle 4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Content Placeholder 5" descr="A picture containing text&#10;&#10;Description automatically generated">
            <a:extLst>
              <a:ext uri="{FF2B5EF4-FFF2-40B4-BE49-F238E27FC236}">
                <a16:creationId xmlns:a16="http://schemas.microsoft.com/office/drawing/2014/main" id="{36AF7527-6F19-BE9B-0D0A-7436DFD58A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62486" y="625683"/>
            <a:ext cx="4572000" cy="2743200"/>
          </a:xfrm>
          <a:prstGeom prst="rect">
            <a:avLst/>
          </a:prstGeom>
        </p:spPr>
      </p:pic>
      <p:sp>
        <p:nvSpPr>
          <p:cNvPr id="51" name="Rectangle 5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8269386-E668-75F2-53E6-B3A919A5B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2486" y="4029481"/>
            <a:ext cx="4536580" cy="2079266"/>
          </a:xfrm>
          <a:prstGeom prst="rect">
            <a:avLst/>
          </a:prstGeom>
        </p:spPr>
      </p:pic>
    </p:spTree>
    <p:extLst>
      <p:ext uri="{BB962C8B-B14F-4D97-AF65-F5344CB8AC3E}">
        <p14:creationId xmlns:p14="http://schemas.microsoft.com/office/powerpoint/2010/main" val="2404312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700" kern="1200">
                <a:solidFill>
                  <a:schemeClr val="tx1"/>
                </a:solidFill>
                <a:effectLst/>
                <a:latin typeface="+mj-lt"/>
                <a:ea typeface="+mj-ea"/>
                <a:cs typeface="+mj-cs"/>
              </a:rPr>
              <a:t>“Any sufficiently advanced technology is indistinguishable from magic”</a:t>
            </a:r>
            <a:endParaRPr lang="en-US" sz="3700" kern="1200">
              <a:solidFill>
                <a:schemeClr val="tx1"/>
              </a:solidFill>
              <a:latin typeface="+mj-lt"/>
              <a:ea typeface="+mj-ea"/>
              <a:cs typeface="+mj-cs"/>
            </a:endParaRPr>
          </a:p>
        </p:txBody>
      </p:sp>
      <p:pic>
        <p:nvPicPr>
          <p:cNvPr id="5" name="Content Placeholder 4" descr="Text&#10;&#10;Description automatically generated">
            <a:hlinkClick r:id="rId3"/>
            <a:extLst>
              <a:ext uri="{FF2B5EF4-FFF2-40B4-BE49-F238E27FC236}">
                <a16:creationId xmlns:a16="http://schemas.microsoft.com/office/drawing/2014/main" id="{D25D1A59-5E6F-6914-02D1-AA9E05E8D03B}"/>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r="-2" b="2806"/>
          <a:stretch/>
        </p:blipFill>
        <p:spPr>
          <a:xfrm>
            <a:off x="6868489" y="578738"/>
            <a:ext cx="3763172" cy="5670549"/>
          </a:xfrm>
          <a:prstGeom prst="rect">
            <a:avLst/>
          </a:prstGeom>
        </p:spPr>
      </p:pic>
    </p:spTree>
    <p:extLst>
      <p:ext uri="{BB962C8B-B14F-4D97-AF65-F5344CB8AC3E}">
        <p14:creationId xmlns:p14="http://schemas.microsoft.com/office/powerpoint/2010/main" val="2632873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a:solidFill>
                  <a:schemeClr val="tx1"/>
                </a:solidFill>
                <a:latin typeface="+mj-lt"/>
                <a:ea typeface="+mj-ea"/>
                <a:cs typeface="+mj-cs"/>
              </a:rPr>
              <a:t>Let’s make an online deployment</a:t>
            </a:r>
          </a:p>
        </p:txBody>
      </p:sp>
      <p:sp>
        <p:nvSpPr>
          <p:cNvPr id="5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Diagram&#10;&#10;Description automatically generated">
            <a:extLst>
              <a:ext uri="{FF2B5EF4-FFF2-40B4-BE49-F238E27FC236}">
                <a16:creationId xmlns:a16="http://schemas.microsoft.com/office/drawing/2014/main" id="{4419EBBF-1C07-3CAF-4B66-42DF0780AB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728867"/>
            <a:ext cx="7214616" cy="3372833"/>
          </a:xfrm>
          <a:prstGeom prst="rect">
            <a:avLst/>
          </a:prstGeom>
        </p:spPr>
      </p:pic>
    </p:spTree>
    <p:extLst>
      <p:ext uri="{BB962C8B-B14F-4D97-AF65-F5344CB8AC3E}">
        <p14:creationId xmlns:p14="http://schemas.microsoft.com/office/powerpoint/2010/main" val="953875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CA3015-98E0-5A16-855E-AD1907E18DE6}"/>
              </a:ext>
            </a:extLst>
          </p:cNvPr>
          <p:cNvSpPr>
            <a:spLocks noGrp="1"/>
          </p:cNvSpPr>
          <p:nvPr>
            <p:ph type="title"/>
          </p:nvPr>
        </p:nvSpPr>
        <p:spPr>
          <a:xfrm>
            <a:off x="828675" y="494415"/>
            <a:ext cx="10534650" cy="796504"/>
          </a:xfrm>
        </p:spPr>
        <p:txBody>
          <a:bodyPr vert="horz" lIns="91440" tIns="45720" rIns="91440" bIns="45720" rtlCol="0" anchor="b">
            <a:normAutofit/>
          </a:bodyPr>
          <a:lstStyle/>
          <a:p>
            <a:pPr algn="ctr"/>
            <a:r>
              <a:rPr lang="en-US" kern="1200" dirty="0">
                <a:solidFill>
                  <a:schemeClr val="tx1"/>
                </a:solidFill>
                <a:latin typeface="+mj-lt"/>
                <a:ea typeface="+mj-ea"/>
                <a:cs typeface="+mj-cs"/>
              </a:rPr>
              <a:t>Splitting a Name</a:t>
            </a:r>
          </a:p>
        </p:txBody>
      </p:sp>
      <p:pic>
        <p:nvPicPr>
          <p:cNvPr id="6" name="zerodowntime_1">
            <a:hlinkClick r:id="" action="ppaction://media"/>
            <a:extLst>
              <a:ext uri="{FF2B5EF4-FFF2-40B4-BE49-F238E27FC236}">
                <a16:creationId xmlns:a16="http://schemas.microsoft.com/office/drawing/2014/main" id="{3A0D35D3-C030-930F-38BA-F2E18342F0A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32095" y="1416833"/>
            <a:ext cx="11127809" cy="4768813"/>
          </a:xfrm>
        </p:spPr>
      </p:pic>
    </p:spTree>
    <p:extLst>
      <p:ext uri="{BB962C8B-B14F-4D97-AF65-F5344CB8AC3E}">
        <p14:creationId xmlns:p14="http://schemas.microsoft.com/office/powerpoint/2010/main" val="325941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5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6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dirty="0">
                <a:solidFill>
                  <a:schemeClr val="tx1"/>
                </a:solidFill>
                <a:latin typeface="+mj-lt"/>
                <a:ea typeface="+mj-ea"/>
                <a:cs typeface="+mj-cs"/>
              </a:rPr>
              <a:t>Like Magic</a:t>
            </a:r>
          </a:p>
        </p:txBody>
      </p:sp>
      <p:sp>
        <p:nvSpPr>
          <p:cNvPr id="7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diagram&#10;&#10;Description automatically generated">
            <a:extLst>
              <a:ext uri="{FF2B5EF4-FFF2-40B4-BE49-F238E27FC236}">
                <a16:creationId xmlns:a16="http://schemas.microsoft.com/office/drawing/2014/main" id="{B6C464FE-5CF7-F2F1-3284-8D8FE0A8C5A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2215854"/>
            <a:ext cx="7214616" cy="2398860"/>
          </a:xfrm>
          <a:prstGeom prst="rect">
            <a:avLst/>
          </a:prstGeom>
        </p:spPr>
      </p:pic>
    </p:spTree>
    <p:extLst>
      <p:ext uri="{BB962C8B-B14F-4D97-AF65-F5344CB8AC3E}">
        <p14:creationId xmlns:p14="http://schemas.microsoft.com/office/powerpoint/2010/main" val="777396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We can respond to auditors</a:t>
            </a:r>
          </a:p>
        </p:txBody>
      </p:sp>
      <p:sp>
        <p:nvSpPr>
          <p:cNvPr id="7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picture containing icon&#10;&#10;Description automatically generated">
            <a:extLst>
              <a:ext uri="{FF2B5EF4-FFF2-40B4-BE49-F238E27FC236}">
                <a16:creationId xmlns:a16="http://schemas.microsoft.com/office/drawing/2014/main" id="{349DCF07-B2D6-C5C6-0359-AF12D3D586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709803"/>
            <a:ext cx="7214616" cy="5410962"/>
          </a:xfrm>
          <a:prstGeom prst="rect">
            <a:avLst/>
          </a:prstGeom>
        </p:spPr>
      </p:pic>
    </p:spTree>
    <p:extLst>
      <p:ext uri="{BB962C8B-B14F-4D97-AF65-F5344CB8AC3E}">
        <p14:creationId xmlns:p14="http://schemas.microsoft.com/office/powerpoint/2010/main" val="662711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424B8-61BC-A047-19F0-A768FD4D7A42}"/>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kern="1200">
                <a:solidFill>
                  <a:schemeClr val="tx1"/>
                </a:solidFill>
                <a:latin typeface="+mj-lt"/>
                <a:ea typeface="+mj-ea"/>
                <a:cs typeface="+mj-cs"/>
              </a:rPr>
              <a:t>Adding Not NULL Auditing Columns</a:t>
            </a:r>
          </a:p>
        </p:txBody>
      </p:sp>
      <p:pic>
        <p:nvPicPr>
          <p:cNvPr id="4" name="zerodowntime_demo2">
            <a:hlinkClick r:id="" action="ppaction://media"/>
            <a:extLst>
              <a:ext uri="{FF2B5EF4-FFF2-40B4-BE49-F238E27FC236}">
                <a16:creationId xmlns:a16="http://schemas.microsoft.com/office/drawing/2014/main" id="{03B21E02-67C0-D124-5C28-F7F216FB9ED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27800" y="2354239"/>
            <a:ext cx="8536400" cy="3948085"/>
          </a:xfrm>
          <a:prstGeom prst="rect">
            <a:avLst/>
          </a:prstGeom>
        </p:spPr>
      </p:pic>
    </p:spTree>
    <p:extLst>
      <p:ext uri="{BB962C8B-B14F-4D97-AF65-F5344CB8AC3E}">
        <p14:creationId xmlns:p14="http://schemas.microsoft.com/office/powerpoint/2010/main" val="367772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5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latin typeface="+mj-lt"/>
                <a:ea typeface="+mj-ea"/>
                <a:cs typeface="+mj-cs"/>
              </a:rPr>
              <a:t>We can rename objects</a:t>
            </a:r>
          </a:p>
        </p:txBody>
      </p:sp>
      <p:sp>
        <p:nvSpPr>
          <p:cNvPr id="88"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Graphical user interface, text, application, email&#10;&#10;Description automatically generated">
            <a:extLst>
              <a:ext uri="{FF2B5EF4-FFF2-40B4-BE49-F238E27FC236}">
                <a16:creationId xmlns:a16="http://schemas.microsoft.com/office/drawing/2014/main" id="{05ED8D62-383B-35EF-E0F0-5F288AE63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6167" y="630936"/>
            <a:ext cx="4300694" cy="3913632"/>
          </a:xfrm>
          <a:prstGeom prst="rect">
            <a:avLst/>
          </a:prstGeom>
        </p:spPr>
      </p:pic>
      <p:sp>
        <p:nvSpPr>
          <p:cNvPr id="83" name="Content Placeholder 82">
            <a:extLst>
              <a:ext uri="{FF2B5EF4-FFF2-40B4-BE49-F238E27FC236}">
                <a16:creationId xmlns:a16="http://schemas.microsoft.com/office/drawing/2014/main" id="{67B4E553-83FF-3632-4C87-DA76912ECA19}"/>
              </a:ext>
            </a:extLst>
          </p:cNvPr>
          <p:cNvSpPr>
            <a:spLocks noGrp="1"/>
          </p:cNvSpPr>
          <p:nvPr>
            <p:ph idx="1"/>
          </p:nvPr>
        </p:nvSpPr>
        <p:spPr>
          <a:xfrm>
            <a:off x="4654296" y="4798577"/>
            <a:ext cx="6894576" cy="1428487"/>
          </a:xfrm>
        </p:spPr>
        <p:txBody>
          <a:bodyPr anchor="t">
            <a:normAutofit/>
          </a:bodyPr>
          <a:lstStyle/>
          <a:p>
            <a:pPr marL="0" indent="0" algn="ctr">
              <a:buNone/>
            </a:pPr>
            <a:r>
              <a:rPr lang="en-US" i="1" dirty="0"/>
              <a:t>Don’t do this, but if you must…</a:t>
            </a:r>
          </a:p>
        </p:txBody>
      </p:sp>
    </p:spTree>
    <p:extLst>
      <p:ext uri="{BB962C8B-B14F-4D97-AF65-F5344CB8AC3E}">
        <p14:creationId xmlns:p14="http://schemas.microsoft.com/office/powerpoint/2010/main" val="3424549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70F4AD2-6DC1-B583-ECFE-DB0C0579AF5B}"/>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kern="1200">
                <a:solidFill>
                  <a:schemeClr val="tx1"/>
                </a:solidFill>
                <a:latin typeface="+mj-lt"/>
                <a:ea typeface="+mj-ea"/>
                <a:cs typeface="+mj-cs"/>
              </a:rPr>
              <a:t>Renaming a Column</a:t>
            </a:r>
          </a:p>
        </p:txBody>
      </p:sp>
      <p:pic>
        <p:nvPicPr>
          <p:cNvPr id="4" name="zerodowntime_demo3">
            <a:hlinkClick r:id="" action="ppaction://media"/>
            <a:extLst>
              <a:ext uri="{FF2B5EF4-FFF2-40B4-BE49-F238E27FC236}">
                <a16:creationId xmlns:a16="http://schemas.microsoft.com/office/drawing/2014/main" id="{87E79521-85C1-B3ED-DF96-80C56C4B8C3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27800" y="2354239"/>
            <a:ext cx="8536400" cy="3948085"/>
          </a:xfrm>
          <a:prstGeom prst="rect">
            <a:avLst/>
          </a:prstGeom>
        </p:spPr>
      </p:pic>
    </p:spTree>
    <p:extLst>
      <p:ext uri="{BB962C8B-B14F-4D97-AF65-F5344CB8AC3E}">
        <p14:creationId xmlns:p14="http://schemas.microsoft.com/office/powerpoint/2010/main" val="340356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dirty="0">
                <a:latin typeface="+mj-lt"/>
                <a:ea typeface="+mj-ea"/>
                <a:cs typeface="+mj-cs"/>
              </a:rPr>
              <a:t>We can even rev our API</a:t>
            </a:r>
          </a:p>
        </p:txBody>
      </p:sp>
      <p:sp>
        <p:nvSpPr>
          <p:cNvPr id="95"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a:extLst>
              <a:ext uri="{FF2B5EF4-FFF2-40B4-BE49-F238E27FC236}">
                <a16:creationId xmlns:a16="http://schemas.microsoft.com/office/drawing/2014/main" id="{8924A238-E425-68D7-D30A-EFDAA4237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630936"/>
            <a:ext cx="6091255" cy="3913632"/>
          </a:xfrm>
          <a:prstGeom prst="rect">
            <a:avLst/>
          </a:prstGeom>
        </p:spPr>
      </p:pic>
      <p:sp>
        <p:nvSpPr>
          <p:cNvPr id="83" name="Content Placeholder 82">
            <a:extLst>
              <a:ext uri="{FF2B5EF4-FFF2-40B4-BE49-F238E27FC236}">
                <a16:creationId xmlns:a16="http://schemas.microsoft.com/office/drawing/2014/main" id="{67B4E553-83FF-3632-4C87-DA76912ECA19}"/>
              </a:ext>
            </a:extLst>
          </p:cNvPr>
          <p:cNvSpPr>
            <a:spLocks noGrp="1"/>
          </p:cNvSpPr>
          <p:nvPr>
            <p:ph idx="1"/>
          </p:nvPr>
        </p:nvSpPr>
        <p:spPr>
          <a:xfrm>
            <a:off x="4654296" y="4798577"/>
            <a:ext cx="6894576" cy="1428487"/>
          </a:xfrm>
        </p:spPr>
        <p:txBody>
          <a:bodyPr anchor="t">
            <a:normAutofit/>
          </a:bodyPr>
          <a:lstStyle/>
          <a:p>
            <a:pPr marL="0" indent="0" algn="ctr">
              <a:buNone/>
            </a:pPr>
            <a:r>
              <a:rPr lang="en-US" sz="2200" i="1" dirty="0"/>
              <a:t>Altering stored procedure parameters</a:t>
            </a:r>
          </a:p>
        </p:txBody>
      </p:sp>
    </p:spTree>
    <p:extLst>
      <p:ext uri="{BB962C8B-B14F-4D97-AF65-F5344CB8AC3E}">
        <p14:creationId xmlns:p14="http://schemas.microsoft.com/office/powerpoint/2010/main" val="322997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6B093-E54E-0AED-675E-BFB13653B60B}"/>
              </a:ext>
            </a:extLst>
          </p:cNvPr>
          <p:cNvSpPr>
            <a:spLocks noGrp="1"/>
          </p:cNvSpPr>
          <p:nvPr>
            <p:ph type="title"/>
          </p:nvPr>
        </p:nvSpPr>
        <p:spPr/>
        <p:txBody>
          <a:bodyPr/>
          <a:lstStyle/>
          <a:p>
            <a:r>
              <a:rPr lang="en-US" dirty="0"/>
              <a:t>Changing our API</a:t>
            </a:r>
          </a:p>
        </p:txBody>
      </p:sp>
      <p:pic>
        <p:nvPicPr>
          <p:cNvPr id="4" name="zerodowntime_demo4">
            <a:hlinkClick r:id="" action="ppaction://media"/>
            <a:extLst>
              <a:ext uri="{FF2B5EF4-FFF2-40B4-BE49-F238E27FC236}">
                <a16:creationId xmlns:a16="http://schemas.microsoft.com/office/drawing/2014/main" id="{C99D5502-CA8D-8969-09F5-827CBF0A9F0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89063" y="1825625"/>
            <a:ext cx="9413875" cy="4351338"/>
          </a:xfrm>
        </p:spPr>
      </p:pic>
    </p:spTree>
    <p:extLst>
      <p:ext uri="{BB962C8B-B14F-4D97-AF65-F5344CB8AC3E}">
        <p14:creationId xmlns:p14="http://schemas.microsoft.com/office/powerpoint/2010/main" val="378742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itting at computers&#10;&#10;Description automatically generated with medium confidence">
            <a:extLst>
              <a:ext uri="{FF2B5EF4-FFF2-40B4-BE49-F238E27FC236}">
                <a16:creationId xmlns:a16="http://schemas.microsoft.com/office/drawing/2014/main" id="{131B0892-B865-66BD-E5A7-DDD3B7842667}"/>
              </a:ext>
            </a:extLst>
          </p:cNvPr>
          <p:cNvPicPr>
            <a:picLocks noChangeAspect="1"/>
          </p:cNvPicPr>
          <p:nvPr/>
        </p:nvPicPr>
        <p:blipFill rotWithShape="1">
          <a:blip r:embed="rId2">
            <a:extLst>
              <a:ext uri="{28A0092B-C50C-407E-A947-70E740481C1C}">
                <a14:useLocalDpi xmlns:a14="http://schemas.microsoft.com/office/drawing/2010/main" val="0"/>
              </a:ext>
            </a:extLst>
          </a:blip>
          <a:srcRect l="18587" r="14087" b="1"/>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8A6EF8-7245-D3E4-05F5-CB0292F331D5}"/>
              </a:ext>
            </a:extLst>
          </p:cNvPr>
          <p:cNvSpPr>
            <a:spLocks noGrp="1"/>
          </p:cNvSpPr>
          <p:nvPr>
            <p:ph type="title"/>
          </p:nvPr>
        </p:nvSpPr>
        <p:spPr>
          <a:xfrm>
            <a:off x="838200" y="365125"/>
            <a:ext cx="3822189" cy="1899912"/>
          </a:xfrm>
        </p:spPr>
        <p:txBody>
          <a:bodyPr>
            <a:normAutofit/>
          </a:bodyPr>
          <a:lstStyle/>
          <a:p>
            <a:r>
              <a:rPr lang="en-US" sz="4000"/>
              <a:t>We need Dev and Ops to work together</a:t>
            </a:r>
          </a:p>
        </p:txBody>
      </p:sp>
      <p:sp>
        <p:nvSpPr>
          <p:cNvPr id="9" name="Content Placeholder 8">
            <a:extLst>
              <a:ext uri="{FF2B5EF4-FFF2-40B4-BE49-F238E27FC236}">
                <a16:creationId xmlns:a16="http://schemas.microsoft.com/office/drawing/2014/main" id="{CB86BBB3-92EE-88A3-A1E3-D930FFF66B8D}"/>
              </a:ext>
            </a:extLst>
          </p:cNvPr>
          <p:cNvSpPr>
            <a:spLocks noGrp="1"/>
          </p:cNvSpPr>
          <p:nvPr>
            <p:ph idx="1"/>
          </p:nvPr>
        </p:nvSpPr>
        <p:spPr>
          <a:xfrm>
            <a:off x="259615" y="4273759"/>
            <a:ext cx="5119208" cy="2482044"/>
          </a:xfrm>
        </p:spPr>
        <p:txBody>
          <a:bodyPr>
            <a:normAutofit/>
          </a:bodyPr>
          <a:lstStyle/>
          <a:p>
            <a:pPr marL="0" indent="0">
              <a:buNone/>
            </a:pPr>
            <a:r>
              <a:rPr lang="en-US" sz="2000" dirty="0"/>
              <a:t>After aligning development practices…</a:t>
            </a:r>
          </a:p>
          <a:p>
            <a:pPr marL="0" indent="0">
              <a:buNone/>
            </a:pPr>
            <a:r>
              <a:rPr lang="en-US" sz="1800" i="1" dirty="0"/>
              <a:t>“Not only is our development team more productive, we are also seeing substantially faster delivery times and, most importantly, more accuracy.”</a:t>
            </a:r>
          </a:p>
          <a:p>
            <a:pPr marL="0" indent="0" algn="r">
              <a:buNone/>
            </a:pPr>
            <a:r>
              <a:rPr lang="en-US" sz="1400" b="1" dirty="0" err="1"/>
              <a:t>Rynhardt</a:t>
            </a:r>
            <a:r>
              <a:rPr lang="en-US" sz="1400" b="1" dirty="0"/>
              <a:t> van Rensburg</a:t>
            </a:r>
            <a:r>
              <a:rPr lang="en-US" sz="1400" dirty="0"/>
              <a:t>, Systems Analyst, ABSA Bank</a:t>
            </a:r>
          </a:p>
          <a:p>
            <a:pPr marL="0" indent="0">
              <a:buNone/>
            </a:pPr>
            <a:endParaRPr lang="en-US" sz="2000" dirty="0"/>
          </a:p>
        </p:txBody>
      </p:sp>
    </p:spTree>
    <p:extLst>
      <p:ext uri="{BB962C8B-B14F-4D97-AF65-F5344CB8AC3E}">
        <p14:creationId xmlns:p14="http://schemas.microsoft.com/office/powerpoint/2010/main" val="3057965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lots of tools to help</a:t>
            </a:r>
          </a:p>
        </p:txBody>
      </p:sp>
      <p:pic>
        <p:nvPicPr>
          <p:cNvPr id="5" name="Content Placeholder 4" descr="A screenshot of a computer&#10;&#10;Description automatically generated with medium confidence">
            <a:extLst>
              <a:ext uri="{FF2B5EF4-FFF2-40B4-BE49-F238E27FC236}">
                <a16:creationId xmlns:a16="http://schemas.microsoft.com/office/drawing/2014/main" id="{95A80B55-9FA5-CDF2-764C-80532AFA1D3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2791" y="1449107"/>
            <a:ext cx="9417026" cy="4876389"/>
          </a:xfrm>
        </p:spPr>
      </p:pic>
    </p:spTree>
    <p:extLst>
      <p:ext uri="{BB962C8B-B14F-4D97-AF65-F5344CB8AC3E}">
        <p14:creationId xmlns:p14="http://schemas.microsoft.com/office/powerpoint/2010/main" val="2649508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Diagram&#10;&#10;Description automatically generated">
            <a:extLst>
              <a:ext uri="{FF2B5EF4-FFF2-40B4-BE49-F238E27FC236}">
                <a16:creationId xmlns:a16="http://schemas.microsoft.com/office/drawing/2014/main" id="{8B3809BC-3775-423A-8FB7-4FB8B16086A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8537"/>
          <a:stretch/>
        </p:blipFill>
        <p:spPr>
          <a:xfrm>
            <a:off x="20" y="301223"/>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Culture is key</a:t>
            </a: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206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people playing instruments&#10;&#10;Description automatically generated with low confidence">
            <a:extLst>
              <a:ext uri="{FF2B5EF4-FFF2-40B4-BE49-F238E27FC236}">
                <a16:creationId xmlns:a16="http://schemas.microsoft.com/office/drawing/2014/main" id="{DADC3129-6785-7AF3-D2DB-79BD35188B2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464" r="7091" b="-1"/>
          <a:stretch/>
        </p:blipFill>
        <p:spPr>
          <a:xfrm>
            <a:off x="20" y="10"/>
            <a:ext cx="12191980" cy="6857990"/>
          </a:xfrm>
          <a:prstGeom prst="rect">
            <a:avLst/>
          </a:prstGeom>
        </p:spPr>
      </p:pic>
      <p:sp>
        <p:nvSpPr>
          <p:cNvPr id="28" name="Rectangle 2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With support from management</a:t>
            </a:r>
          </a:p>
        </p:txBody>
      </p:sp>
      <p:cxnSp>
        <p:nvCxnSpPr>
          <p:cNvPr id="30" name="Straight Connector 2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781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You can become a world-class software team</a:t>
            </a:r>
          </a:p>
        </p:txBody>
      </p:sp>
      <p:pic>
        <p:nvPicPr>
          <p:cNvPr id="5" name="Content Placeholder 4" descr="Graphical user interface&#10;&#10;Description automatically generated">
            <a:extLst>
              <a:ext uri="{FF2B5EF4-FFF2-40B4-BE49-F238E27FC236}">
                <a16:creationId xmlns:a16="http://schemas.microsoft.com/office/drawing/2014/main" id="{4C948C18-51C6-FB69-5517-8645D2C80E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53822" y="1024543"/>
            <a:ext cx="6553545" cy="4816855"/>
          </a:xfrm>
          <a:prstGeom prst="rect">
            <a:avLst/>
          </a:prstGeom>
        </p:spPr>
      </p:pic>
    </p:spTree>
    <p:extLst>
      <p:ext uri="{BB962C8B-B14F-4D97-AF65-F5344CB8AC3E}">
        <p14:creationId xmlns:p14="http://schemas.microsoft.com/office/powerpoint/2010/main" val="571288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47E37AB-6206-4BB3-9F3B-2773DE4ED540}"/>
              </a:ext>
            </a:extLst>
          </p:cNvPr>
          <p:cNvSpPr txBox="1">
            <a:spLocks/>
          </p:cNvSpPr>
          <p:nvPr/>
        </p:nvSpPr>
        <p:spPr bwMode="auto">
          <a:xfrm>
            <a:off x="752355" y="3471496"/>
            <a:ext cx="4340506" cy="1895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algn="ctr" rtl="0" fontAlgn="base">
              <a:lnSpc>
                <a:spcPct val="110000"/>
              </a:lnSpc>
              <a:spcBef>
                <a:spcPct val="0"/>
              </a:spcBef>
              <a:spcAft>
                <a:spcPct val="0"/>
              </a:spcAft>
              <a:defRPr sz="6000" b="0" i="0" kern="1200">
                <a:solidFill>
                  <a:srgbClr val="373737"/>
                </a:solidFill>
                <a:latin typeface="Roboto Medium"/>
                <a:ea typeface="+mj-ea"/>
                <a:cs typeface="Roboto Medium"/>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r>
              <a:rPr lang="en-US" sz="4400" dirty="0">
                <a:solidFill>
                  <a:schemeClr val="tx1"/>
                </a:solidFill>
              </a:rPr>
              <a:t>Steve Jones</a:t>
            </a:r>
          </a:p>
          <a:p>
            <a:r>
              <a:rPr lang="en-US" sz="1800" dirty="0"/>
              <a:t>Advocate, </a:t>
            </a:r>
            <a:r>
              <a:rPr lang="en-US" sz="1800" dirty="0">
                <a:cs typeface="Segoe UI"/>
              </a:rPr>
              <a:t>Redgate Software</a:t>
            </a:r>
          </a:p>
          <a:p>
            <a:r>
              <a:rPr lang="en-US" sz="1800" dirty="0">
                <a:cs typeface="Segoe UI"/>
              </a:rPr>
              <a:t>Editor, SQLServerCentral</a:t>
            </a:r>
          </a:p>
          <a:p>
            <a:r>
              <a:rPr lang="en-US" sz="1800" dirty="0">
                <a:cs typeface="Segoe UI"/>
              </a:rPr>
              <a:t>President, SQL Saturday</a:t>
            </a:r>
          </a:p>
          <a:p>
            <a:r>
              <a:rPr lang="en-US" sz="1800" dirty="0">
                <a:cs typeface="Segoe UI"/>
              </a:rPr>
              <a:t>he/him</a:t>
            </a:r>
            <a:endParaRPr lang="en-US" sz="1800" dirty="0"/>
          </a:p>
        </p:txBody>
      </p:sp>
      <p:sp>
        <p:nvSpPr>
          <p:cNvPr id="4" name="Text Placeholder 149">
            <a:extLst>
              <a:ext uri="{FF2B5EF4-FFF2-40B4-BE49-F238E27FC236}">
                <a16:creationId xmlns:a16="http://schemas.microsoft.com/office/drawing/2014/main" id="{3012DDDD-F344-4BC5-8896-92CF7CD1AD1E}"/>
              </a:ext>
            </a:extLst>
          </p:cNvPr>
          <p:cNvSpPr txBox="1">
            <a:spLocks/>
          </p:cNvSpPr>
          <p:nvPr/>
        </p:nvSpPr>
        <p:spPr>
          <a:xfrm>
            <a:off x="5971902" y="696945"/>
            <a:ext cx="5752979" cy="700887"/>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F9413A"/>
                </a:solidFill>
                <a:cs typeface="Segoe UI"/>
              </a:rPr>
              <a:t>32 years SQL Server data experience</a:t>
            </a:r>
            <a:endParaRPr lang="en-US" sz="2400" dirty="0"/>
          </a:p>
        </p:txBody>
      </p:sp>
      <p:sp>
        <p:nvSpPr>
          <p:cNvPr id="5" name="Text Placeholder 151">
            <a:extLst>
              <a:ext uri="{FF2B5EF4-FFF2-40B4-BE49-F238E27FC236}">
                <a16:creationId xmlns:a16="http://schemas.microsoft.com/office/drawing/2014/main" id="{F057AD2E-FB3D-4224-8038-7ED604D98F66}"/>
              </a:ext>
            </a:extLst>
          </p:cNvPr>
          <p:cNvSpPr txBox="1">
            <a:spLocks/>
          </p:cNvSpPr>
          <p:nvPr/>
        </p:nvSpPr>
        <p:spPr>
          <a:xfrm>
            <a:off x="5971902" y="1262908"/>
            <a:ext cx="5226769" cy="955979"/>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cs typeface="Segoe UI"/>
              </a:rPr>
              <a:t>DBA, developer, manager, writer, speaker in a variety of companies and industries</a:t>
            </a:r>
            <a:endParaRPr lang="en-US" sz="1600" dirty="0"/>
          </a:p>
        </p:txBody>
      </p:sp>
      <p:sp>
        <p:nvSpPr>
          <p:cNvPr id="6" name="Text Placeholder 152">
            <a:extLst>
              <a:ext uri="{FF2B5EF4-FFF2-40B4-BE49-F238E27FC236}">
                <a16:creationId xmlns:a16="http://schemas.microsoft.com/office/drawing/2014/main" id="{ED1C9DC0-BEA4-4338-9846-FBFA10647B4B}"/>
              </a:ext>
            </a:extLst>
          </p:cNvPr>
          <p:cNvSpPr txBox="1">
            <a:spLocks/>
          </p:cNvSpPr>
          <p:nvPr/>
        </p:nvSpPr>
        <p:spPr>
          <a:xfrm>
            <a:off x="5983983" y="2344762"/>
            <a:ext cx="5753251" cy="675279"/>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F9413A"/>
                </a:solidFill>
                <a:cs typeface="Segoe UI"/>
              </a:rPr>
              <a:t>Founder, SQL Server Central</a:t>
            </a:r>
            <a:endParaRPr lang="en-US" sz="2400" dirty="0"/>
          </a:p>
        </p:txBody>
      </p:sp>
      <p:sp>
        <p:nvSpPr>
          <p:cNvPr id="9" name="Text Placeholder 153">
            <a:extLst>
              <a:ext uri="{FF2B5EF4-FFF2-40B4-BE49-F238E27FC236}">
                <a16:creationId xmlns:a16="http://schemas.microsoft.com/office/drawing/2014/main" id="{30DD00DD-CD0B-4A49-90F8-B5792C501F82}"/>
              </a:ext>
            </a:extLst>
          </p:cNvPr>
          <p:cNvSpPr txBox="1">
            <a:spLocks/>
          </p:cNvSpPr>
          <p:nvPr/>
        </p:nvSpPr>
        <p:spPr>
          <a:xfrm>
            <a:off x="5971902" y="2853786"/>
            <a:ext cx="5765332" cy="829221"/>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Currently the editor in chief, with the goal of helping you learn to be a better data professional every day</a:t>
            </a:r>
          </a:p>
        </p:txBody>
      </p:sp>
      <p:sp>
        <p:nvSpPr>
          <p:cNvPr id="10" name="Text Placeholder 154">
            <a:extLst>
              <a:ext uri="{FF2B5EF4-FFF2-40B4-BE49-F238E27FC236}">
                <a16:creationId xmlns:a16="http://schemas.microsoft.com/office/drawing/2014/main" id="{CA944752-E9F6-46C7-9D77-9D80A23A138A}"/>
              </a:ext>
            </a:extLst>
          </p:cNvPr>
          <p:cNvSpPr txBox="1">
            <a:spLocks/>
          </p:cNvSpPr>
          <p:nvPr/>
        </p:nvSpPr>
        <p:spPr>
          <a:xfrm>
            <a:off x="5971902" y="3896192"/>
            <a:ext cx="6008402" cy="536727"/>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F9413A"/>
                </a:solidFill>
                <a:cs typeface="Segoe UI"/>
              </a:rPr>
              <a:t>15-year </a:t>
            </a:r>
            <a:r>
              <a:rPr lang="en-US" sz="2400" dirty="0">
                <a:solidFill>
                  <a:srgbClr val="F9413A"/>
                </a:solidFill>
                <a:cs typeface="Segoe UI"/>
              </a:rPr>
              <a:t>Microsoft Data Platform MVP</a:t>
            </a:r>
            <a:endParaRPr lang="en-US" sz="2400" dirty="0"/>
          </a:p>
        </p:txBody>
      </p:sp>
      <p:sp>
        <p:nvSpPr>
          <p:cNvPr id="11" name="Text Placeholder 155">
            <a:extLst>
              <a:ext uri="{FF2B5EF4-FFF2-40B4-BE49-F238E27FC236}">
                <a16:creationId xmlns:a16="http://schemas.microsoft.com/office/drawing/2014/main" id="{4EDAF301-2B5F-42B8-AAE2-227C675BEA50}"/>
              </a:ext>
            </a:extLst>
          </p:cNvPr>
          <p:cNvSpPr txBox="1">
            <a:spLocks/>
          </p:cNvSpPr>
          <p:nvPr/>
        </p:nvSpPr>
        <p:spPr>
          <a:xfrm>
            <a:off x="5971902" y="4418035"/>
            <a:ext cx="5467653" cy="798976"/>
          </a:xfrm>
          <a:prstGeom prst="rect">
            <a:avLst/>
          </a:prstGeom>
        </p:spPr>
        <p:txBody>
          <a:bodyPr vert="horz" lIns="91440" tIns="45720" rIns="91440" bIns="45720" rtlCol="0" anchor="t">
            <a:noAutofit/>
          </a:bodyPr>
          <a:lstStyle>
            <a:lvl1pPr marL="457200" indent="-457200" algn="l" rtl="0" fontAlgn="base">
              <a:lnSpc>
                <a:spcPct val="130000"/>
              </a:lnSpc>
              <a:spcBef>
                <a:spcPts val="1000"/>
              </a:spcBef>
              <a:spcAft>
                <a:spcPct val="0"/>
              </a:spcAft>
              <a:buClr>
                <a:srgbClr val="CC0000"/>
              </a:buClr>
              <a:buSzPct val="100000"/>
              <a:buFont typeface="Arial"/>
              <a:buChar char="•"/>
              <a:defRPr sz="3400" b="0" i="0" kern="1200">
                <a:solidFill>
                  <a:srgbClr val="191919"/>
                </a:solidFill>
                <a:latin typeface="Roboto Regular"/>
                <a:ea typeface="+mn-ea"/>
                <a:cs typeface="Roboto Regular"/>
              </a:defRPr>
            </a:lvl1pPr>
            <a:lvl2pPr marL="914400" indent="-457200" algn="l" rtl="0" fontAlgn="base">
              <a:lnSpc>
                <a:spcPct val="130000"/>
              </a:lnSpc>
              <a:spcBef>
                <a:spcPts val="500"/>
              </a:spcBef>
              <a:spcAft>
                <a:spcPct val="0"/>
              </a:spcAft>
              <a:buClr>
                <a:srgbClr val="CC0000"/>
              </a:buClr>
              <a:buSzPct val="100000"/>
              <a:buFont typeface="Arial"/>
              <a:buChar char="•"/>
              <a:defRPr sz="2800" b="0" i="0" kern="1200">
                <a:solidFill>
                  <a:srgbClr val="191919"/>
                </a:solidFill>
                <a:latin typeface="Roboto Regular"/>
                <a:ea typeface="+mn-ea"/>
                <a:cs typeface="Roboto Regular"/>
              </a:defRPr>
            </a:lvl2pPr>
            <a:lvl3pPr marL="1257300" indent="-342900" algn="l" rtl="0" fontAlgn="base">
              <a:lnSpc>
                <a:spcPct val="130000"/>
              </a:lnSpc>
              <a:spcBef>
                <a:spcPts val="500"/>
              </a:spcBef>
              <a:spcAft>
                <a:spcPct val="0"/>
              </a:spcAft>
              <a:buClr>
                <a:srgbClr val="CC0000"/>
              </a:buClr>
              <a:buSzPct val="100000"/>
              <a:buFont typeface="Arial"/>
              <a:buChar char="•"/>
              <a:defRPr sz="2400" b="0" i="0" kern="1200">
                <a:solidFill>
                  <a:srgbClr val="191919"/>
                </a:solidFill>
                <a:latin typeface="Roboto Regular"/>
                <a:ea typeface="+mn-ea"/>
                <a:cs typeface="Roboto Regular"/>
              </a:defRPr>
            </a:lvl3pPr>
            <a:lvl4pPr marL="16002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4pPr>
            <a:lvl5pPr marL="2057400" indent="-228600" algn="l" rtl="0" fontAlgn="base">
              <a:lnSpc>
                <a:spcPct val="120000"/>
              </a:lnSpc>
              <a:spcBef>
                <a:spcPts val="500"/>
              </a:spcBef>
              <a:spcAft>
                <a:spcPct val="0"/>
              </a:spcAft>
              <a:buFont typeface="Arial" panose="020B0604020202020204" pitchFamily="34" charset="0"/>
              <a:buChar char="•"/>
              <a:defRPr b="0" i="0" kern="1200">
                <a:solidFill>
                  <a:srgbClr val="191919"/>
                </a:solidFill>
                <a:latin typeface="Roboto Regular"/>
                <a:ea typeface="+mn-ea"/>
                <a:cs typeface="Roboto Regular"/>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I have been honored to be recognized by Microsoft for the as a Data Platform MVP working with SQL Server</a:t>
            </a:r>
          </a:p>
        </p:txBody>
      </p:sp>
      <p:pic>
        <p:nvPicPr>
          <p:cNvPr id="12" name="Picture 21">
            <a:extLst>
              <a:ext uri="{FF2B5EF4-FFF2-40B4-BE49-F238E27FC236}">
                <a16:creationId xmlns:a16="http://schemas.microsoft.com/office/drawing/2014/main" id="{F3A1A574-DA12-4CB2-B326-BE2DD28E05F4}"/>
              </a:ext>
            </a:extLst>
          </p:cNvPr>
          <p:cNvPicPr>
            <a:picLocks noChangeAspect="1"/>
          </p:cNvPicPr>
          <p:nvPr/>
        </p:nvPicPr>
        <p:blipFill rotWithShape="1">
          <a:blip r:embed="rId3"/>
          <a:srcRect l="4196" r="4196"/>
          <a:stretch/>
        </p:blipFill>
        <p:spPr>
          <a:xfrm>
            <a:off x="1804051" y="612522"/>
            <a:ext cx="1996813" cy="2822777"/>
          </a:xfrm>
          <a:prstGeom prst="rect">
            <a:avLst/>
          </a:prstGeom>
        </p:spPr>
      </p:pic>
      <p:sp>
        <p:nvSpPr>
          <p:cNvPr id="13" name="Rectangle 12">
            <a:extLst>
              <a:ext uri="{FF2B5EF4-FFF2-40B4-BE49-F238E27FC236}">
                <a16:creationId xmlns:a16="http://schemas.microsoft.com/office/drawing/2014/main" id="{E9766143-851A-4CD0-976D-4A77765F3882}"/>
              </a:ext>
            </a:extLst>
          </p:cNvPr>
          <p:cNvSpPr/>
          <p:nvPr/>
        </p:nvSpPr>
        <p:spPr>
          <a:xfrm>
            <a:off x="3202016" y="5769668"/>
            <a:ext cx="1933575" cy="369887"/>
          </a:xfrm>
          <a:prstGeom prst="rect">
            <a:avLst/>
          </a:prstGeom>
        </p:spPr>
        <p:txBody>
          <a:bodyPr>
            <a:spAutoFit/>
          </a:bodyPr>
          <a:lstStyle/>
          <a:p>
            <a:pPr defTabSz="685800" eaLnBrk="1" fontAlgn="auto" hangingPunct="1">
              <a:spcBef>
                <a:spcPts val="0"/>
              </a:spcBef>
              <a:spcAft>
                <a:spcPts val="2700"/>
              </a:spcAft>
              <a:defRPr/>
            </a:pPr>
            <a:r>
              <a:rPr lang="en-US" dirty="0">
                <a:solidFill>
                  <a:prstClr val="black">
                    <a:lumMod val="50000"/>
                    <a:lumOff val="50000"/>
                  </a:prstClr>
                </a:solidFill>
                <a:latin typeface="Microsoft Sans Serif" panose="020B0604020202020204" pitchFamily="34" charset="0"/>
                <a:cs typeface="+mn-cs"/>
              </a:rPr>
              <a:t>@way0utwest</a:t>
            </a:r>
          </a:p>
        </p:txBody>
      </p:sp>
      <p:pic>
        <p:nvPicPr>
          <p:cNvPr id="14" name="Picture 13">
            <a:extLst>
              <a:ext uri="{FF2B5EF4-FFF2-40B4-BE49-F238E27FC236}">
                <a16:creationId xmlns:a16="http://schemas.microsoft.com/office/drawing/2014/main" id="{078013E4-1C0A-4801-9ED8-57E9BAA66C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53" y="5763318"/>
            <a:ext cx="45878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C861E07D-5877-4A55-9D32-72A7E3F8C7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020" y="5753792"/>
            <a:ext cx="4508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A5D26557-B455-4171-8966-BC32F017E0FB}"/>
              </a:ext>
            </a:extLst>
          </p:cNvPr>
          <p:cNvSpPr txBox="1"/>
          <p:nvPr/>
        </p:nvSpPr>
        <p:spPr>
          <a:xfrm>
            <a:off x="847870" y="5758555"/>
            <a:ext cx="1868487" cy="369887"/>
          </a:xfrm>
          <a:prstGeom prst="rect">
            <a:avLst/>
          </a:prstGeom>
          <a:noFill/>
        </p:spPr>
        <p:txBody>
          <a:bodyPr>
            <a:spAutoFit/>
          </a:bodyPr>
          <a:lstStyle/>
          <a:p>
            <a:pPr defTabSz="685800" eaLnBrk="1" fontAlgn="auto" hangingPunct="1">
              <a:spcBef>
                <a:spcPts val="0"/>
              </a:spcBef>
              <a:spcAft>
                <a:spcPts val="2700"/>
              </a:spcAft>
              <a:defRPr/>
            </a:pPr>
            <a:r>
              <a:rPr lang="en-US" dirty="0">
                <a:solidFill>
                  <a:prstClr val="black">
                    <a:lumMod val="50000"/>
                    <a:lumOff val="50000"/>
                  </a:prstClr>
                </a:solidFill>
                <a:latin typeface="Microsoft Sans Serif" panose="020B0604020202020204" pitchFamily="34" charset="0"/>
                <a:cs typeface="+mn-cs"/>
              </a:rPr>
              <a:t>/in/way0utwest</a:t>
            </a:r>
          </a:p>
        </p:txBody>
      </p:sp>
      <p:sp>
        <p:nvSpPr>
          <p:cNvPr id="17" name="Rectangle 16">
            <a:extLst>
              <a:ext uri="{FF2B5EF4-FFF2-40B4-BE49-F238E27FC236}">
                <a16:creationId xmlns:a16="http://schemas.microsoft.com/office/drawing/2014/main" id="{24F0D552-7E96-4527-ACD6-8815BDD62BE0}"/>
              </a:ext>
            </a:extLst>
          </p:cNvPr>
          <p:cNvSpPr/>
          <p:nvPr/>
        </p:nvSpPr>
        <p:spPr>
          <a:xfrm>
            <a:off x="9179954" y="5769668"/>
            <a:ext cx="2800350" cy="369887"/>
          </a:xfrm>
          <a:prstGeom prst="rect">
            <a:avLst/>
          </a:prstGeom>
        </p:spPr>
        <p:txBody>
          <a:bodyPr>
            <a:spAutoFit/>
          </a:bodyPr>
          <a:lstStyle/>
          <a:p>
            <a:pPr defTabSz="685800" eaLnBrk="1" fontAlgn="auto" hangingPunct="1">
              <a:spcBef>
                <a:spcPts val="0"/>
              </a:spcBef>
              <a:spcAft>
                <a:spcPts val="2700"/>
              </a:spcAft>
              <a:defRPr/>
            </a:pPr>
            <a:r>
              <a:rPr lang="en-US" dirty="0">
                <a:solidFill>
                  <a:prstClr val="black">
                    <a:lumMod val="50000"/>
                    <a:lumOff val="50000"/>
                  </a:prstClr>
                </a:solidFill>
                <a:latin typeface="Microsoft Sans Serif" panose="020B0604020202020204" pitchFamily="34" charset="0"/>
                <a:cs typeface="+mn-cs"/>
              </a:rPr>
              <a:t>www.voiceofthedba.com</a:t>
            </a:r>
          </a:p>
        </p:txBody>
      </p:sp>
      <p:pic>
        <p:nvPicPr>
          <p:cNvPr id="18" name="Picture 17">
            <a:extLst>
              <a:ext uri="{FF2B5EF4-FFF2-40B4-BE49-F238E27FC236}">
                <a16:creationId xmlns:a16="http://schemas.microsoft.com/office/drawing/2014/main" id="{3227EB80-D63B-4D8D-AE1C-F7DEF25DBD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3404" y="5771255"/>
            <a:ext cx="336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4D68C361-4D69-4553-9021-0F23DBED40E3}"/>
              </a:ext>
            </a:extLst>
          </p:cNvPr>
          <p:cNvSpPr/>
          <p:nvPr/>
        </p:nvSpPr>
        <p:spPr>
          <a:xfrm>
            <a:off x="5753929" y="5783539"/>
            <a:ext cx="3197532" cy="338554"/>
          </a:xfrm>
          <a:prstGeom prst="rect">
            <a:avLst/>
          </a:prstGeom>
        </p:spPr>
        <p:txBody>
          <a:bodyPr wrap="square">
            <a:spAutoFit/>
          </a:bodyPr>
          <a:lstStyle/>
          <a:p>
            <a:pPr>
              <a:spcAft>
                <a:spcPts val="3600"/>
              </a:spcAft>
            </a:pPr>
            <a:r>
              <a:rPr lang="en-US" sz="1600" b="0" dirty="0">
                <a:latin typeface="Roboto Regular" panose="02000000000000000000" pitchFamily="2" charset="0"/>
                <a:ea typeface="Roboto Regular" panose="02000000000000000000" pitchFamily="2" charset="0"/>
              </a:rPr>
              <a:t>Steve.Jones@red-gate.com</a:t>
            </a:r>
          </a:p>
        </p:txBody>
      </p:sp>
      <p:pic>
        <p:nvPicPr>
          <p:cNvPr id="20" name="Picture 19">
            <a:extLst>
              <a:ext uri="{FF2B5EF4-FFF2-40B4-BE49-F238E27FC236}">
                <a16:creationId xmlns:a16="http://schemas.microsoft.com/office/drawing/2014/main" id="{89F850D7-1ECB-4718-961C-88F17C065326}"/>
              </a:ext>
            </a:extLst>
          </p:cNvPr>
          <p:cNvPicPr>
            <a:picLocks noChangeAspect="1"/>
          </p:cNvPicPr>
          <p:nvPr/>
        </p:nvPicPr>
        <p:blipFill>
          <a:blip r:embed="rId7"/>
          <a:stretch>
            <a:fillRect/>
          </a:stretch>
        </p:blipFill>
        <p:spPr>
          <a:xfrm>
            <a:off x="5319526" y="5763318"/>
            <a:ext cx="379116" cy="310185"/>
          </a:xfrm>
          <a:prstGeom prst="rect">
            <a:avLst/>
          </a:prstGeom>
        </p:spPr>
      </p:pic>
    </p:spTree>
    <p:extLst>
      <p:ext uri="{BB962C8B-B14F-4D97-AF65-F5344CB8AC3E}">
        <p14:creationId xmlns:p14="http://schemas.microsoft.com/office/powerpoint/2010/main" val="1528586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End</a:t>
            </a:r>
          </a:p>
        </p:txBody>
      </p:sp>
      <p:grpSp>
        <p:nvGrpSpPr>
          <p:cNvPr id="21" name="Group 20"/>
          <p:cNvGrpSpPr/>
          <p:nvPr/>
        </p:nvGrpSpPr>
        <p:grpSpPr>
          <a:xfrm>
            <a:off x="3589609" y="1887025"/>
            <a:ext cx="6632576" cy="2562226"/>
            <a:chOff x="2689225" y="3398838"/>
            <a:chExt cx="6632576" cy="2562226"/>
          </a:xfrm>
        </p:grpSpPr>
        <p:sp>
          <p:nvSpPr>
            <p:cNvPr id="12" name="Rectangle 11"/>
            <p:cNvSpPr/>
            <p:nvPr/>
          </p:nvSpPr>
          <p:spPr>
            <a:xfrm>
              <a:off x="3260726" y="3398838"/>
              <a:ext cx="3973513" cy="508000"/>
            </a:xfrm>
            <a:prstGeom prst="rect">
              <a:avLst/>
            </a:prstGeom>
          </p:spPr>
          <p:txBody>
            <a:bodyPr>
              <a:spAutoFit/>
            </a:bodyPr>
            <a:lstStyle/>
            <a:p>
              <a:pPr>
                <a:spcAft>
                  <a:spcPts val="2700"/>
                </a:spcAft>
                <a:defRPr/>
              </a:pPr>
              <a:r>
                <a:rPr lang="en-US" sz="2700" dirty="0">
                  <a:solidFill>
                    <a:schemeClr val="tx1">
                      <a:lumMod val="50000"/>
                      <a:lumOff val="50000"/>
                    </a:schemeClr>
                  </a:solidFill>
                  <a:latin typeface="Microsoft Sans Serif" panose="020B0604020202020204" pitchFamily="34" charset="0"/>
                  <a:ea typeface="ヒラギノ角ゴ ProN W3" charset="0"/>
                </a:rPr>
                <a:t>www.voiceofthedba.com</a:t>
              </a:r>
            </a:p>
          </p:txBody>
        </p:sp>
        <p:sp>
          <p:nvSpPr>
            <p:cNvPr id="13" name="Rectangle 12"/>
            <p:cNvSpPr/>
            <p:nvPr/>
          </p:nvSpPr>
          <p:spPr>
            <a:xfrm>
              <a:off x="3260726" y="4098925"/>
              <a:ext cx="6061075" cy="507831"/>
            </a:xfrm>
            <a:prstGeom prst="rect">
              <a:avLst/>
            </a:prstGeom>
          </p:spPr>
          <p:txBody>
            <a:bodyPr>
              <a:spAutoFit/>
            </a:bodyPr>
            <a:lstStyle/>
            <a:p>
              <a:pPr>
                <a:spcAft>
                  <a:spcPts val="2700"/>
                </a:spcAft>
                <a:defRPr/>
              </a:pPr>
              <a:r>
                <a:rPr lang="en-US" sz="2700" dirty="0">
                  <a:solidFill>
                    <a:schemeClr val="tx1">
                      <a:lumMod val="50000"/>
                      <a:lumOff val="50000"/>
                    </a:schemeClr>
                  </a:solidFill>
                  <a:latin typeface="Microsoft Sans Serif" panose="020B0604020202020204" pitchFamily="34" charset="0"/>
                  <a:ea typeface="ヒラギノ角ゴ ProN W3" charset="0"/>
                </a:rPr>
                <a:t>Steve.Jones@red-gate.com</a:t>
              </a:r>
            </a:p>
          </p:txBody>
        </p:sp>
        <p:sp>
          <p:nvSpPr>
            <p:cNvPr id="14" name="Rectangle 13"/>
            <p:cNvSpPr/>
            <p:nvPr/>
          </p:nvSpPr>
          <p:spPr>
            <a:xfrm>
              <a:off x="3260726" y="4783138"/>
              <a:ext cx="3560763" cy="508000"/>
            </a:xfrm>
            <a:prstGeom prst="rect">
              <a:avLst/>
            </a:prstGeom>
          </p:spPr>
          <p:txBody>
            <a:bodyPr>
              <a:spAutoFit/>
            </a:bodyPr>
            <a:lstStyle/>
            <a:p>
              <a:pPr>
                <a:spcAft>
                  <a:spcPts val="2700"/>
                </a:spcAft>
                <a:defRPr/>
              </a:pPr>
              <a:r>
                <a:rPr lang="en-US" sz="2700" dirty="0">
                  <a:solidFill>
                    <a:schemeClr val="tx1">
                      <a:lumMod val="50000"/>
                      <a:lumOff val="50000"/>
                    </a:schemeClr>
                  </a:solidFill>
                  <a:latin typeface="Microsoft Sans Serif" panose="020B0604020202020204" pitchFamily="34" charset="0"/>
                  <a:ea typeface="ヒラギノ角ゴ ProN W3" charset="0"/>
                </a:rPr>
                <a:t>@way0utwest</a:t>
              </a:r>
            </a:p>
          </p:txBody>
        </p:sp>
        <p:pic>
          <p:nvPicPr>
            <p:cNvPr id="1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9226" y="3429000"/>
              <a:ext cx="43497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89225" y="4194176"/>
              <a:ext cx="46355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89226" y="4821238"/>
              <a:ext cx="504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89225" y="5454650"/>
              <a:ext cx="496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3260726" y="5454651"/>
              <a:ext cx="3006725" cy="506413"/>
            </a:xfrm>
            <a:prstGeom prst="rect">
              <a:avLst/>
            </a:prstGeom>
            <a:noFill/>
          </p:spPr>
          <p:txBody>
            <a:bodyPr>
              <a:spAutoFit/>
            </a:bodyPr>
            <a:lstStyle/>
            <a:p>
              <a:pPr>
                <a:spcAft>
                  <a:spcPts val="2700"/>
                </a:spcAft>
                <a:defRPr/>
              </a:pPr>
              <a:r>
                <a:rPr lang="en-US" sz="2700" dirty="0">
                  <a:solidFill>
                    <a:schemeClr val="tx1">
                      <a:lumMod val="50000"/>
                      <a:lumOff val="50000"/>
                    </a:schemeClr>
                  </a:solidFill>
                  <a:latin typeface="Microsoft Sans Serif" panose="020B0604020202020204" pitchFamily="34" charset="0"/>
                  <a:ea typeface="ヒラギノ角ゴ ProN W3" charset="0"/>
                </a:rPr>
                <a:t>/in/way0utwest</a:t>
              </a:r>
            </a:p>
          </p:txBody>
        </p:sp>
      </p:grpSp>
      <p:pic>
        <p:nvPicPr>
          <p:cNvPr id="6" name="Picture 5" descr="A picture containing red, graphics, carmine, design&#10;&#10;Description automatically generated">
            <a:extLst>
              <a:ext uri="{FF2B5EF4-FFF2-40B4-BE49-F238E27FC236}">
                <a16:creationId xmlns:a16="http://schemas.microsoft.com/office/drawing/2014/main" id="{CD42F812-70CD-9A05-C63E-3D0EA23954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0465" y="4754320"/>
            <a:ext cx="6611070" cy="1584792"/>
          </a:xfrm>
          <a:prstGeom prst="rect">
            <a:avLst/>
          </a:prstGeom>
        </p:spPr>
      </p:pic>
    </p:spTree>
    <p:extLst>
      <p:ext uri="{BB962C8B-B14F-4D97-AF65-F5344CB8AC3E}">
        <p14:creationId xmlns:p14="http://schemas.microsoft.com/office/powerpoint/2010/main" val="4291394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Who am I?</a:t>
            </a:r>
          </a:p>
          <a:p>
            <a:endParaRPr lang="en-US" dirty="0"/>
          </a:p>
        </p:txBody>
      </p:sp>
    </p:spTree>
    <p:extLst>
      <p:ext uri="{BB962C8B-B14F-4D97-AF65-F5344CB8AC3E}">
        <p14:creationId xmlns:p14="http://schemas.microsoft.com/office/powerpoint/2010/main" val="718457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6760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a:bodyPr>
          <a:lstStyle/>
          <a:p>
            <a:pPr marL="0" indent="0">
              <a:buNone/>
            </a:pPr>
            <a:endParaRPr lang="en-US" sz="1800" dirty="0"/>
          </a:p>
          <a:p>
            <a:r>
              <a:rPr lang="en-US" sz="1800" dirty="0"/>
              <a:t>Software is eating the world - </a:t>
            </a:r>
            <a:r>
              <a:rPr lang="en-US" sz="1800" dirty="0">
                <a:hlinkClick r:id="rId2"/>
              </a:rPr>
              <a:t>https://a16z.com/2011/08/20/why-software-is-eating-the-world/</a:t>
            </a:r>
            <a:endParaRPr lang="en-US" sz="1800" dirty="0"/>
          </a:p>
          <a:p>
            <a:r>
              <a:rPr lang="en-US" sz="1800" dirty="0"/>
              <a:t>Farmers using SMS - </a:t>
            </a:r>
            <a:r>
              <a:rPr lang="en-US" sz="1800" dirty="0">
                <a:hlinkClick r:id="rId3"/>
              </a:rPr>
              <a:t>https://www.theguardian.com/global-development-professionals-network/2012/nov/27/farmers-mobile-phones-sms-agriculture</a:t>
            </a:r>
            <a:endParaRPr lang="en-US" sz="1800" dirty="0"/>
          </a:p>
          <a:p>
            <a:endParaRPr lang="en-US" sz="1800" dirty="0"/>
          </a:p>
        </p:txBody>
      </p:sp>
    </p:spTree>
    <p:extLst>
      <p:ext uri="{BB962C8B-B14F-4D97-AF65-F5344CB8AC3E}">
        <p14:creationId xmlns:p14="http://schemas.microsoft.com/office/powerpoint/2010/main" val="1430856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Images</a:t>
            </a:r>
          </a:p>
        </p:txBody>
      </p:sp>
      <p:sp>
        <p:nvSpPr>
          <p:cNvPr id="4" name="TextBox 3">
            <a:extLst>
              <a:ext uri="{FF2B5EF4-FFF2-40B4-BE49-F238E27FC236}">
                <a16:creationId xmlns:a16="http://schemas.microsoft.com/office/drawing/2014/main" id="{DEEB5E10-8E9A-80C4-7485-5D070419C4D2}"/>
              </a:ext>
            </a:extLst>
          </p:cNvPr>
          <p:cNvSpPr txBox="1"/>
          <p:nvPr/>
        </p:nvSpPr>
        <p:spPr>
          <a:xfrm>
            <a:off x="751114" y="1443841"/>
            <a:ext cx="10831286" cy="8402300"/>
          </a:xfrm>
          <a:prstGeom prst="rect">
            <a:avLst/>
          </a:prstGeom>
          <a:noFill/>
        </p:spPr>
        <p:txBody>
          <a:bodyPr wrap="square" rtlCol="0">
            <a:spAutoFit/>
          </a:bodyPr>
          <a:lstStyle/>
          <a:p>
            <a:pPr marL="285750" indent="-285750">
              <a:buFont typeface="Arial" panose="020B0604020202020204" pitchFamily="34" charset="0"/>
              <a:buChar char="•"/>
            </a:pPr>
            <a:r>
              <a:rPr lang="en-US" sz="1800" dirty="0"/>
              <a:t>Digital Transform - </a:t>
            </a:r>
            <a:r>
              <a:rPr lang="en-US" sz="1800" dirty="0">
                <a:hlinkClick r:id="rId2"/>
              </a:rPr>
              <a:t>https://www.cio.com/article/191171/january-2021-the-race-to-digital.html</a:t>
            </a:r>
            <a:endParaRPr lang="en-US" sz="1800" dirty="0"/>
          </a:p>
          <a:p>
            <a:pPr marL="285750" indent="-285750">
              <a:buFont typeface="Arial" panose="020B0604020202020204" pitchFamily="34" charset="0"/>
              <a:buChar char="•"/>
            </a:pPr>
            <a:r>
              <a:rPr lang="en-US" dirty="0"/>
              <a:t>Mozilla </a:t>
            </a:r>
            <a:r>
              <a:rPr lang="en-US" dirty="0" err="1"/>
              <a:t>Architecuture</a:t>
            </a:r>
            <a:r>
              <a:rPr lang="en-US" dirty="0"/>
              <a:t> - </a:t>
            </a:r>
            <a:r>
              <a:rPr lang="en-US" dirty="0">
                <a:hlinkClick r:id="rId3"/>
              </a:rPr>
              <a:t>https://www.chesnok.com/daily/2014/05/02/release-engineering-a-draft-of-an-architecture-diagram/</a:t>
            </a:r>
            <a:endParaRPr lang="en-US" dirty="0"/>
          </a:p>
          <a:p>
            <a:pPr marL="285750" indent="-285750">
              <a:buFont typeface="Arial" panose="020B0604020202020204" pitchFamily="34" charset="0"/>
              <a:buChar char="•"/>
            </a:pPr>
            <a:r>
              <a:rPr lang="pt-BR" dirty="0"/>
              <a:t>Azure IaaS Reference - </a:t>
            </a:r>
            <a:r>
              <a:rPr lang="pt-BR" dirty="0">
                <a:hlinkClick r:id="rId4"/>
              </a:rPr>
              <a:t>https://www.networkbachelor.com/azure-iaas-reference-architecture-a-quick-overview/</a:t>
            </a:r>
            <a:endParaRPr lang="pt-BR" dirty="0"/>
          </a:p>
          <a:p>
            <a:pPr marL="285750" indent="-285750">
              <a:buFont typeface="Arial" panose="020B0604020202020204" pitchFamily="34" charset="0"/>
              <a:buChar char="•"/>
            </a:pPr>
            <a:r>
              <a:rPr lang="en-US" dirty="0"/>
              <a:t>AWS - </a:t>
            </a:r>
            <a:r>
              <a:rPr lang="en-US" dirty="0">
                <a:hlinkClick r:id="rId5"/>
              </a:rPr>
              <a:t>https://medium.com/nerd-for-tech/aws-series-reference-architecture-1-web-application-type-1-2817c8dc09b</a:t>
            </a:r>
            <a:endParaRPr lang="en-US" dirty="0">
              <a:hlinkClick r:id="rId6"/>
            </a:endParaRPr>
          </a:p>
          <a:p>
            <a:pPr marL="285750" indent="-285750">
              <a:buFont typeface="Arial" panose="020B0604020202020204" pitchFamily="34" charset="0"/>
              <a:buChar char="•"/>
            </a:pPr>
            <a:r>
              <a:rPr lang="en-US" dirty="0"/>
              <a:t>Synapse Data Warehouse </a:t>
            </a:r>
            <a:r>
              <a:rPr lang="en-US" dirty="0">
                <a:hlinkClick r:id="rId6"/>
              </a:rPr>
              <a:t>- https://learn.microsoft.com/en-us/azure/architecture/example-scenario/dataplate2e/data-platform-end-to-end?tabs=portal</a:t>
            </a:r>
            <a:endParaRPr lang="en-US" dirty="0"/>
          </a:p>
          <a:p>
            <a:pPr marL="285750" indent="-285750">
              <a:buFont typeface="Arial" panose="020B0604020202020204" pitchFamily="34" charset="0"/>
              <a:buChar char="•"/>
            </a:pPr>
            <a:r>
              <a:rPr lang="en-US" dirty="0"/>
              <a:t>Profiles of the Future - </a:t>
            </a:r>
            <a:r>
              <a:rPr lang="en-US" dirty="0">
                <a:hlinkClick r:id="rId7"/>
              </a:rPr>
              <a:t>https://amzn.to/3AGJsou</a:t>
            </a:r>
            <a:endParaRPr lang="en-US" dirty="0"/>
          </a:p>
          <a:p>
            <a:pPr marL="285750" indent="-285750">
              <a:buFont typeface="Arial" panose="020B0604020202020204" pitchFamily="34" charset="0"/>
              <a:buChar char="•"/>
            </a:pPr>
            <a:r>
              <a:rPr lang="en-US" dirty="0">
                <a:hlinkClick r:id="rId8"/>
              </a:rPr>
              <a:t>https://www.mlive.com/business/mid-michigan/2011/01/coffee_shop_owner_utilizes_new.html</a:t>
            </a:r>
            <a:endParaRPr lang="en-US" dirty="0"/>
          </a:p>
          <a:p>
            <a:pPr marL="285750" indent="-285750">
              <a:buFont typeface="Arial" panose="020B0604020202020204" pitchFamily="34" charset="0"/>
              <a:buChar char="•"/>
            </a:pPr>
            <a:r>
              <a:rPr lang="en-US" dirty="0">
                <a:hlinkClick r:id="rId9"/>
              </a:rPr>
              <a:t>https://blog.torque360.co/5-problems-with-the-current-auto-repair-shop-software/</a:t>
            </a:r>
            <a:endParaRPr lang="en-US" dirty="0"/>
          </a:p>
          <a:p>
            <a:pPr marL="285750" indent="-285750">
              <a:buFont typeface="Arial" panose="020B0604020202020204" pitchFamily="34" charset="0"/>
              <a:buChar char="•"/>
            </a:pPr>
            <a:r>
              <a:rPr lang="en-US" dirty="0">
                <a:hlinkClick r:id="rId10"/>
              </a:rPr>
              <a:t>https://www.theguardian.com/global-development-professionals-network/2012/nov/27/farmers-mobile-phones-sms-agriculture</a:t>
            </a:r>
            <a:endParaRPr lang="en-US" dirty="0"/>
          </a:p>
          <a:p>
            <a:pPr marL="285750" indent="-285750">
              <a:buFont typeface="Arial" panose="020B0604020202020204" pitchFamily="34" charset="0"/>
              <a:buChar char="•"/>
            </a:pPr>
            <a:r>
              <a:rPr lang="en-US" dirty="0">
                <a:hlinkClick r:id="rId11"/>
              </a:rPr>
              <a:t>https://devops.com/different-organizations-different-devops-outcomes/</a:t>
            </a:r>
            <a:endParaRPr lang="en-US" dirty="0"/>
          </a:p>
          <a:p>
            <a:pPr marL="285750" indent="-285750">
              <a:buFont typeface="Arial" panose="020B0604020202020204" pitchFamily="34" charset="0"/>
              <a:buChar char="•"/>
            </a:pPr>
            <a:r>
              <a:rPr lang="en-US" dirty="0">
                <a:hlinkClick r:id="rId12"/>
              </a:rPr>
              <a:t>https://twitter.com/BMCCompuware/status/994600280342913024/photo/1</a:t>
            </a:r>
            <a:endParaRPr lang="en-US" dirty="0"/>
          </a:p>
          <a:p>
            <a:pPr marL="285750" indent="-285750">
              <a:buFont typeface="Arial" panose="020B0604020202020204" pitchFamily="34" charset="0"/>
              <a:buChar char="•"/>
            </a:pPr>
            <a:r>
              <a:rPr lang="en-US" dirty="0">
                <a:hlinkClick r:id="rId13"/>
              </a:rPr>
              <a:t>https://www.confluent.io/blog/sync-databases-and-remove-silos-with-kafka-cdc/</a:t>
            </a:r>
            <a:endParaRPr lang="en-US" dirty="0"/>
          </a:p>
          <a:p>
            <a:pPr marL="285750" indent="-285750">
              <a:buFont typeface="Arial" panose="020B0604020202020204" pitchFamily="34" charset="0"/>
              <a:buChar char="•"/>
            </a:pPr>
            <a:r>
              <a:rPr lang="en-US" dirty="0">
                <a:hlinkClick r:id="rId14"/>
              </a:rPr>
              <a:t>https://redis.io/</a:t>
            </a:r>
            <a:endParaRPr lang="en-US" dirty="0"/>
          </a:p>
          <a:p>
            <a:pPr marL="285750" indent="-285750">
              <a:buFont typeface="Arial" panose="020B0604020202020204" pitchFamily="34" charset="0"/>
              <a:buChar char="•"/>
            </a:pPr>
            <a:r>
              <a:rPr lang="en-US" dirty="0">
                <a:hlinkClick r:id="rId15"/>
              </a:rPr>
              <a:t>https://www.elastic.co/</a:t>
            </a:r>
            <a:endParaRPr lang="en-US" dirty="0"/>
          </a:p>
          <a:p>
            <a:pPr marL="285750" indent="-285750">
              <a:buFont typeface="Arial" panose="020B0604020202020204" pitchFamily="34" charset="0"/>
              <a:buChar char="•"/>
            </a:pPr>
            <a:r>
              <a:rPr lang="en-US" dirty="0">
                <a:hlinkClick r:id="rId16"/>
              </a:rPr>
              <a:t>https://michaeljswart.com/2018/01/100-percent-online-deployments-blue-green-deployment/</a:t>
            </a:r>
            <a:endParaRPr lang="en-US" dirty="0"/>
          </a:p>
          <a:p>
            <a:pPr marL="285750" indent="-285750">
              <a:buFont typeface="Arial" panose="020B0604020202020204" pitchFamily="34" charset="0"/>
              <a:buChar char="•"/>
            </a:pPr>
            <a:r>
              <a:rPr lang="en-US" dirty="0">
                <a:hlinkClick r:id="rId17"/>
              </a:rPr>
              <a:t>https://ebizcharge.com/blog/is-pci-compliance-mandatory/</a:t>
            </a:r>
            <a:endParaRPr lang="en-US" dirty="0"/>
          </a:p>
          <a:p>
            <a:pPr marL="285750" indent="-285750">
              <a:buFont typeface="Arial" panose="020B0604020202020204" pitchFamily="34" charset="0"/>
              <a:buChar char="•"/>
            </a:pPr>
            <a:r>
              <a:rPr lang="en-US" dirty="0">
                <a:hlinkClick r:id="rId18"/>
              </a:rPr>
              <a:t>https://www.netsolutions.com/insights/how-to-build-devops-culture/</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42716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4837</TotalTime>
  <Words>2074</Words>
  <Application>Microsoft Office PowerPoint</Application>
  <PresentationFormat>Widescreen</PresentationFormat>
  <Paragraphs>247</Paragraphs>
  <Slides>43</Slides>
  <Notes>33</Notes>
  <HiddenSlides>3</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BreveText-Book</vt:lpstr>
      <vt:lpstr>Roboto Regular</vt:lpstr>
      <vt:lpstr>Arial</vt:lpstr>
      <vt:lpstr>Calibri</vt:lpstr>
      <vt:lpstr>Calibri Light</vt:lpstr>
      <vt:lpstr>Microsoft Sans Serif</vt:lpstr>
      <vt:lpstr>Roboto Medium</vt:lpstr>
      <vt:lpstr>Office Theme</vt:lpstr>
      <vt:lpstr>Don’t forget the database</vt:lpstr>
      <vt:lpstr>In 2011 …</vt:lpstr>
      <vt:lpstr>Today …</vt:lpstr>
      <vt:lpstr>Everyone is using software</vt:lpstr>
      <vt:lpstr>In many industries</vt:lpstr>
      <vt:lpstr>No matter how remote</vt:lpstr>
      <vt:lpstr>The key to better software is DevOps</vt:lpstr>
      <vt:lpstr>However, it’s not easy</vt:lpstr>
      <vt:lpstr>DevOps is complex</vt:lpstr>
      <vt:lpstr>Applications have lots of moving parts</vt:lpstr>
      <vt:lpstr>Even reference architectures are busy</vt:lpstr>
      <vt:lpstr>Web apps have a lot of pieces in 2023</vt:lpstr>
      <vt:lpstr>The Cloud is really busy (and pricey)</vt:lpstr>
      <vt:lpstr>The data warehouse is often needed</vt:lpstr>
      <vt:lpstr>There’s a lot to learn</vt:lpstr>
      <vt:lpstr>Data is the new oil</vt:lpstr>
      <vt:lpstr>Database Downtime is expensive</vt:lpstr>
      <vt:lpstr>Don’t forget the database</vt:lpstr>
      <vt:lpstr>…treating DBAs like every other part of the value stream does increase performance …</vt:lpstr>
      <vt:lpstr>More complexity with multiple datastores</vt:lpstr>
      <vt:lpstr>Database deployments are complex</vt:lpstr>
      <vt:lpstr>Database deployments are complex</vt:lpstr>
      <vt:lpstr>“Any sufficiently advanced technology is indistinguishable from magic”</vt:lpstr>
      <vt:lpstr>Let’s make an online deployment</vt:lpstr>
      <vt:lpstr>Splitting a Name</vt:lpstr>
      <vt:lpstr>Like Magic</vt:lpstr>
      <vt:lpstr>We can respond to auditors</vt:lpstr>
      <vt:lpstr>Adding Not NULL Auditing Columns</vt:lpstr>
      <vt:lpstr>We can rename objects</vt:lpstr>
      <vt:lpstr>Renaming a Column</vt:lpstr>
      <vt:lpstr>We can even rev our API</vt:lpstr>
      <vt:lpstr>Changing our API</vt:lpstr>
      <vt:lpstr>We need Dev and Ops to work together</vt:lpstr>
      <vt:lpstr>There are lots of tools to help</vt:lpstr>
      <vt:lpstr>Culture is key</vt:lpstr>
      <vt:lpstr>With support from management</vt:lpstr>
      <vt:lpstr>You can become a world-class software team</vt:lpstr>
      <vt:lpstr>PowerPoint Presentation</vt:lpstr>
      <vt:lpstr>The End</vt:lpstr>
      <vt:lpstr>Agenda</vt:lpstr>
      <vt:lpstr>PowerPoint Presentation</vt:lpstr>
      <vt:lpstr>References</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Bringing DevOps to the Database</dc:title>
  <dc:creator>Steve Jones</dc:creator>
  <cp:lastModifiedBy>Steve Jones</cp:lastModifiedBy>
  <cp:revision>154</cp:revision>
  <dcterms:created xsi:type="dcterms:W3CDTF">2016-06-27T21:23:08Z</dcterms:created>
  <dcterms:modified xsi:type="dcterms:W3CDTF">2023-06-05T22:41:44Z</dcterms:modified>
</cp:coreProperties>
</file>