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2" r:id="rId1"/>
    <p:sldMasterId id="2147483694" r:id="rId2"/>
    <p:sldMasterId id="2147483709" r:id="rId3"/>
    <p:sldMasterId id="2147483721" r:id="rId4"/>
    <p:sldMasterId id="2147483760" r:id="rId5"/>
    <p:sldMasterId id="2147483772" r:id="rId6"/>
  </p:sldMasterIdLst>
  <p:notesMasterIdLst>
    <p:notesMasterId r:id="rId51"/>
  </p:notesMasterIdLst>
  <p:handoutMasterIdLst>
    <p:handoutMasterId r:id="rId52"/>
  </p:handoutMasterIdLst>
  <p:sldIdLst>
    <p:sldId id="256" r:id="rId7"/>
    <p:sldId id="260" r:id="rId8"/>
    <p:sldId id="388" r:id="rId9"/>
    <p:sldId id="352" r:id="rId10"/>
    <p:sldId id="303" r:id="rId11"/>
    <p:sldId id="285" r:id="rId12"/>
    <p:sldId id="389" r:id="rId13"/>
    <p:sldId id="390" r:id="rId14"/>
    <p:sldId id="373" r:id="rId15"/>
    <p:sldId id="392" r:id="rId16"/>
    <p:sldId id="354" r:id="rId17"/>
    <p:sldId id="355" r:id="rId18"/>
    <p:sldId id="391" r:id="rId19"/>
    <p:sldId id="376" r:id="rId20"/>
    <p:sldId id="375" r:id="rId21"/>
    <p:sldId id="374" r:id="rId22"/>
    <p:sldId id="358" r:id="rId23"/>
    <p:sldId id="359" r:id="rId24"/>
    <p:sldId id="371" r:id="rId25"/>
    <p:sldId id="360" r:id="rId26"/>
    <p:sldId id="372" r:id="rId27"/>
    <p:sldId id="378" r:id="rId28"/>
    <p:sldId id="379" r:id="rId29"/>
    <p:sldId id="356" r:id="rId30"/>
    <p:sldId id="357" r:id="rId31"/>
    <p:sldId id="353" r:id="rId32"/>
    <p:sldId id="377" r:id="rId33"/>
    <p:sldId id="361" r:id="rId34"/>
    <p:sldId id="362" r:id="rId35"/>
    <p:sldId id="383" r:id="rId36"/>
    <p:sldId id="363" r:id="rId37"/>
    <p:sldId id="380" r:id="rId38"/>
    <p:sldId id="364" r:id="rId39"/>
    <p:sldId id="365" r:id="rId40"/>
    <p:sldId id="384" r:id="rId41"/>
    <p:sldId id="366" r:id="rId42"/>
    <p:sldId id="381" r:id="rId43"/>
    <p:sldId id="367" r:id="rId44"/>
    <p:sldId id="368" r:id="rId45"/>
    <p:sldId id="369" r:id="rId46"/>
    <p:sldId id="370" r:id="rId47"/>
    <p:sldId id="304" r:id="rId48"/>
    <p:sldId id="387" r:id="rId49"/>
    <p:sldId id="382" r:id="rId5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">
          <p15:clr>
            <a:srgbClr val="A4A3A4"/>
          </p15:clr>
        </p15:guide>
        <p15:guide id="2" orient="horz" pos="2820">
          <p15:clr>
            <a:srgbClr val="A4A3A4"/>
          </p15:clr>
        </p15:guide>
        <p15:guide id="3" pos="2880">
          <p15:clr>
            <a:srgbClr val="A4A3A4"/>
          </p15:clr>
        </p15:guide>
        <p15:guide id="4" pos="561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FF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DBC2"/>
    <a:srgbClr val="2B928C"/>
    <a:srgbClr val="F77462"/>
    <a:srgbClr val="E4DD9C"/>
    <a:srgbClr val="A2D39C"/>
    <a:srgbClr val="EAF0AC"/>
    <a:srgbClr val="6179A8"/>
    <a:srgbClr val="8064A2"/>
    <a:srgbClr val="5EAFA6"/>
    <a:srgbClr val="5CB5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87" autoAdjust="0"/>
    <p:restoredTop sz="82070" autoAdjust="0"/>
  </p:normalViewPr>
  <p:slideViewPr>
    <p:cSldViewPr>
      <p:cViewPr varScale="1">
        <p:scale>
          <a:sx n="72" d="100"/>
          <a:sy n="72" d="100"/>
        </p:scale>
        <p:origin x="1240" y="48"/>
      </p:cViewPr>
      <p:guideLst>
        <p:guide orient="horz" pos="708"/>
        <p:guide orient="horz" pos="2820"/>
        <p:guide pos="2880"/>
        <p:guide pos="56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3134" y="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57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z="1300" b="1" dirty="0">
                <a:latin typeface="Arial" pitchFamily="34" charset="0"/>
                <a:cs typeface="Arial" pitchFamily="34" charset="0"/>
              </a:rPr>
              <a:t>Visual Studio Live! Las Vegas 2023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5626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4436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1"/>
            </a:lvl1pPr>
          </a:lstStyle>
          <a:p>
            <a:r>
              <a:rPr lang="en-US" dirty="0"/>
              <a:t>Visual Studio Live! Austin 2022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638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04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Setup:</a:t>
            </a:r>
          </a:p>
          <a:p>
            <a:pPr marL="171450" indent="-171450">
              <a:buFontTx/>
              <a:buChar char="-"/>
            </a:pPr>
            <a:r>
              <a:rPr lang="en-US" dirty="0"/>
              <a:t>SSMS (open folder), run 01, 02</a:t>
            </a:r>
          </a:p>
          <a:p>
            <a:pPr marL="171450" indent="-171450">
              <a:buFontTx/>
              <a:buChar char="-"/>
            </a:pPr>
            <a:r>
              <a:rPr lang="en-US" dirty="0"/>
              <a:t>VS – open app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027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Steve Bio</a:t>
            </a:r>
          </a:p>
        </p:txBody>
      </p:sp>
    </p:spTree>
    <p:extLst>
      <p:ext uri="{BB962C8B-B14F-4D97-AF65-F5344CB8AC3E}">
        <p14:creationId xmlns:p14="http://schemas.microsoft.com/office/powerpoint/2010/main" val="2520265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33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84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74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10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5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69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448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45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63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719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87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sual Studio Live! Redmond 2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8801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sual Studio Live! Washington, D.C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055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797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1071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3259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3766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3584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0065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675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3780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099418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336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84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742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102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52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695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4487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457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632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7199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877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336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842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742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102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52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695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4487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457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632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7199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877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3369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842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7427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102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52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695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4487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457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632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7199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877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471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352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581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462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310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3057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1931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06987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33659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372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39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38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51E94-D08C-431E-88FC-7EB62E529A1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33EB1-7740-4DF8-A084-DB4A629F7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2641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7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38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38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8F999-7A4E-6B4F-9FED-EF75B73AD04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38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80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.emf"/><Relationship Id="rId5" Type="http://schemas.openxmlformats.org/officeDocument/2006/relationships/image" Target="../media/image7.jpe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martinfowler.com/bliki/ParallelChange.html" TargetMode="Externa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way0utwest/ZeroDowntime" TargetMode="Externa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sql/relational-databases/system-stored-procedures/sp-rename-transact-sql?view=sql-server-ver16" TargetMode="External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1.jpeg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video game&#10;&#10;Description automatically generated">
            <a:extLst>
              <a:ext uri="{FF2B5EF4-FFF2-40B4-BE49-F238E27FC236}">
                <a16:creationId xmlns:a16="http://schemas.microsoft.com/office/drawing/2014/main" id="{F2A58D31-FD0B-9F62-DD33-2C8786D375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DDE8A7B-C96D-455C-801B-3D0EF8137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2" y="438150"/>
            <a:ext cx="7888287" cy="1676400"/>
          </a:xfrm>
        </p:spPr>
        <p:txBody>
          <a:bodyPr>
            <a:normAutofit/>
          </a:bodyPr>
          <a:lstStyle/>
          <a:p>
            <a:r>
              <a:rPr lang="en-US" sz="4400" i="0" dirty="0">
                <a:solidFill>
                  <a:schemeClr val="bg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Architecting Zero Downtime Database Deployments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E05582-69E4-477D-B866-E7E9DEE13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876550"/>
            <a:ext cx="7772400" cy="1125537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Steve Jones (he/him)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Editor, SQLServerCentral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Advocate, Redgate Software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President, SQL Saturday 501.c.3 charity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@way0utwest</a:t>
            </a:r>
          </a:p>
        </p:txBody>
      </p:sp>
    </p:spTree>
    <p:extLst>
      <p:ext uri="{BB962C8B-B14F-4D97-AF65-F5344CB8AC3E}">
        <p14:creationId xmlns:p14="http://schemas.microsoft.com/office/powerpoint/2010/main" val="3376803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Who am I?</a:t>
            </a:r>
          </a:p>
          <a:p>
            <a:r>
              <a:rPr lang="en-US" dirty="0"/>
              <a:t>Defining Zero Downtime for Databases</a:t>
            </a:r>
          </a:p>
          <a:p>
            <a:r>
              <a:rPr lang="en-US" dirty="0"/>
              <a:t>Architecting Changes</a:t>
            </a:r>
          </a:p>
          <a:p>
            <a:r>
              <a:rPr lang="en-US" dirty="0"/>
              <a:t>Adding Not Null Columns</a:t>
            </a:r>
          </a:p>
          <a:p>
            <a:r>
              <a:rPr lang="en-US" dirty="0"/>
              <a:t>Splitting a column</a:t>
            </a:r>
          </a:p>
          <a:p>
            <a:r>
              <a:rPr lang="en-US" dirty="0"/>
              <a:t>Rename a field</a:t>
            </a:r>
          </a:p>
          <a:p>
            <a:r>
              <a:rPr lang="en-US" dirty="0"/>
              <a:t>Changing a Procedure</a:t>
            </a:r>
          </a:p>
          <a:p>
            <a:r>
              <a:rPr lang="en-US" dirty="0"/>
              <a:t>Best Practices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457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3E58B4F7-C307-B7C3-2CA0-248226E1E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167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47E37AB-6206-4BB3-9F3B-2773DE4ED540}"/>
              </a:ext>
            </a:extLst>
          </p:cNvPr>
          <p:cNvSpPr txBox="1">
            <a:spLocks/>
          </p:cNvSpPr>
          <p:nvPr/>
        </p:nvSpPr>
        <p:spPr bwMode="auto">
          <a:xfrm>
            <a:off x="564266" y="2603622"/>
            <a:ext cx="3255380" cy="1421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rmAutofit lnSpcReduction="10000"/>
          </a:bodyPr>
          <a:lstStyle>
            <a:lvl1pPr algn="ct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6000" b="0" i="0" kern="1200">
                <a:solidFill>
                  <a:srgbClr val="373737"/>
                </a:solidFill>
                <a:latin typeface="Roboto Medium"/>
                <a:ea typeface="+mj-ea"/>
                <a:cs typeface="Roboto Medium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3300" dirty="0">
                <a:solidFill>
                  <a:schemeClr val="tx1"/>
                </a:solidFill>
              </a:rPr>
              <a:t>Steve Jones</a:t>
            </a:r>
          </a:p>
          <a:p>
            <a:r>
              <a:rPr lang="en-US" sz="1350" dirty="0"/>
              <a:t>Advocate, </a:t>
            </a:r>
            <a:r>
              <a:rPr lang="en-US" sz="1350" dirty="0">
                <a:cs typeface="Segoe UI"/>
              </a:rPr>
              <a:t>Redgate Software</a:t>
            </a:r>
          </a:p>
          <a:p>
            <a:r>
              <a:rPr lang="en-US" sz="1350" dirty="0">
                <a:cs typeface="Segoe UI"/>
              </a:rPr>
              <a:t>Editor, SQL Server Central</a:t>
            </a:r>
          </a:p>
          <a:p>
            <a:r>
              <a:rPr lang="en-US" sz="1300" dirty="0"/>
              <a:t>President, SQL Saturday 501.c.3 charity</a:t>
            </a:r>
            <a:endParaRPr lang="en-US" sz="2600" dirty="0">
              <a:cs typeface="Segoe UI"/>
            </a:endParaRPr>
          </a:p>
          <a:p>
            <a:r>
              <a:rPr lang="en-US" sz="1350" dirty="0">
                <a:cs typeface="Segoe UI"/>
              </a:rPr>
              <a:t>he/him</a:t>
            </a:r>
            <a:endParaRPr lang="en-US" sz="1350" dirty="0"/>
          </a:p>
        </p:txBody>
      </p:sp>
      <p:sp>
        <p:nvSpPr>
          <p:cNvPr id="4" name="Text Placeholder 149">
            <a:extLst>
              <a:ext uri="{FF2B5EF4-FFF2-40B4-BE49-F238E27FC236}">
                <a16:creationId xmlns:a16="http://schemas.microsoft.com/office/drawing/2014/main" id="{3012DDDD-F344-4BC5-8896-92CF7CD1AD1E}"/>
              </a:ext>
            </a:extLst>
          </p:cNvPr>
          <p:cNvSpPr txBox="1">
            <a:spLocks/>
          </p:cNvSpPr>
          <p:nvPr/>
        </p:nvSpPr>
        <p:spPr>
          <a:xfrm>
            <a:off x="4478927" y="522709"/>
            <a:ext cx="4314734" cy="525665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F9413A"/>
                </a:solidFill>
                <a:cs typeface="Segoe UI"/>
              </a:rPr>
              <a:t>33 years database experience</a:t>
            </a:r>
            <a:endParaRPr lang="en-US" sz="1800" dirty="0"/>
          </a:p>
        </p:txBody>
      </p:sp>
      <p:sp>
        <p:nvSpPr>
          <p:cNvPr id="5" name="Text Placeholder 151">
            <a:extLst>
              <a:ext uri="{FF2B5EF4-FFF2-40B4-BE49-F238E27FC236}">
                <a16:creationId xmlns:a16="http://schemas.microsoft.com/office/drawing/2014/main" id="{F057AD2E-FB3D-4224-8038-7ED604D98F66}"/>
              </a:ext>
            </a:extLst>
          </p:cNvPr>
          <p:cNvSpPr txBox="1">
            <a:spLocks/>
          </p:cNvSpPr>
          <p:nvPr/>
        </p:nvSpPr>
        <p:spPr>
          <a:xfrm>
            <a:off x="4478927" y="947182"/>
            <a:ext cx="3920077" cy="716984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cs typeface="Segoe UI"/>
              </a:rPr>
              <a:t>DBA, developer, manager, writer, speaker in a variety of companies and industries using SQL Server, Oracle, and other database platforms.</a:t>
            </a:r>
            <a:endParaRPr lang="en-US" sz="1200" dirty="0"/>
          </a:p>
        </p:txBody>
      </p:sp>
      <p:sp>
        <p:nvSpPr>
          <p:cNvPr id="6" name="Text Placeholder 152">
            <a:extLst>
              <a:ext uri="{FF2B5EF4-FFF2-40B4-BE49-F238E27FC236}">
                <a16:creationId xmlns:a16="http://schemas.microsoft.com/office/drawing/2014/main" id="{ED1C9DC0-BEA4-4338-9846-FBFA10647B4B}"/>
              </a:ext>
            </a:extLst>
          </p:cNvPr>
          <p:cNvSpPr txBox="1">
            <a:spLocks/>
          </p:cNvSpPr>
          <p:nvPr/>
        </p:nvSpPr>
        <p:spPr>
          <a:xfrm>
            <a:off x="4487988" y="1758572"/>
            <a:ext cx="4314938" cy="50645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F9413A"/>
                </a:solidFill>
                <a:cs typeface="Segoe UI"/>
              </a:rPr>
              <a:t>Founder, SQL Server Central</a:t>
            </a:r>
            <a:endParaRPr lang="en-US" sz="1800" dirty="0"/>
          </a:p>
        </p:txBody>
      </p:sp>
      <p:sp>
        <p:nvSpPr>
          <p:cNvPr id="9" name="Text Placeholder 153">
            <a:extLst>
              <a:ext uri="{FF2B5EF4-FFF2-40B4-BE49-F238E27FC236}">
                <a16:creationId xmlns:a16="http://schemas.microsoft.com/office/drawing/2014/main" id="{30DD00DD-CD0B-4A49-90F8-B5792C501F82}"/>
              </a:ext>
            </a:extLst>
          </p:cNvPr>
          <p:cNvSpPr txBox="1">
            <a:spLocks/>
          </p:cNvSpPr>
          <p:nvPr/>
        </p:nvSpPr>
        <p:spPr>
          <a:xfrm>
            <a:off x="4478927" y="2140340"/>
            <a:ext cx="4323999" cy="62191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Currently the editor in chief, with the goal of helping you learn to be a better data professional every day</a:t>
            </a:r>
          </a:p>
        </p:txBody>
      </p:sp>
      <p:sp>
        <p:nvSpPr>
          <p:cNvPr id="10" name="Text Placeholder 154">
            <a:extLst>
              <a:ext uri="{FF2B5EF4-FFF2-40B4-BE49-F238E27FC236}">
                <a16:creationId xmlns:a16="http://schemas.microsoft.com/office/drawing/2014/main" id="{CA944752-E9F6-46C7-9D77-9D80A23A138A}"/>
              </a:ext>
            </a:extLst>
          </p:cNvPr>
          <p:cNvSpPr txBox="1">
            <a:spLocks/>
          </p:cNvSpPr>
          <p:nvPr/>
        </p:nvSpPr>
        <p:spPr>
          <a:xfrm>
            <a:off x="4478926" y="2922145"/>
            <a:ext cx="4506302" cy="402545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rgbClr val="F9413A"/>
                </a:solidFill>
                <a:cs typeface="Segoe UI"/>
              </a:rPr>
              <a:t>16-year </a:t>
            </a:r>
            <a:r>
              <a:rPr lang="en-US" sz="1800" dirty="0">
                <a:solidFill>
                  <a:srgbClr val="F9413A"/>
                </a:solidFill>
                <a:cs typeface="Segoe UI"/>
              </a:rPr>
              <a:t>Microsoft Data Platform MVP</a:t>
            </a:r>
            <a:endParaRPr lang="en-US" sz="1800" dirty="0"/>
          </a:p>
        </p:txBody>
      </p:sp>
      <p:sp>
        <p:nvSpPr>
          <p:cNvPr id="11" name="Text Placeholder 155">
            <a:extLst>
              <a:ext uri="{FF2B5EF4-FFF2-40B4-BE49-F238E27FC236}">
                <a16:creationId xmlns:a16="http://schemas.microsoft.com/office/drawing/2014/main" id="{4EDAF301-2B5F-42B8-AAE2-227C675BEA50}"/>
              </a:ext>
            </a:extLst>
          </p:cNvPr>
          <p:cNvSpPr txBox="1">
            <a:spLocks/>
          </p:cNvSpPr>
          <p:nvPr/>
        </p:nvSpPr>
        <p:spPr>
          <a:xfrm>
            <a:off x="4478927" y="3313526"/>
            <a:ext cx="4100740" cy="59923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I have been honored to be recognized by Microsoft for the as a Data Platform MVP working with SQL Server</a:t>
            </a:r>
          </a:p>
        </p:txBody>
      </p:sp>
      <p:pic>
        <p:nvPicPr>
          <p:cNvPr id="12" name="Picture 21">
            <a:extLst>
              <a:ext uri="{FF2B5EF4-FFF2-40B4-BE49-F238E27FC236}">
                <a16:creationId xmlns:a16="http://schemas.microsoft.com/office/drawing/2014/main" id="{F3A1A574-DA12-4CB2-B326-BE2DD28E05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96" r="4196"/>
          <a:stretch/>
        </p:blipFill>
        <p:spPr>
          <a:xfrm>
            <a:off x="1353039" y="459392"/>
            <a:ext cx="1497610" cy="211708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9766143-851A-4CD0-976D-4A77765F3882}"/>
              </a:ext>
            </a:extLst>
          </p:cNvPr>
          <p:cNvSpPr/>
          <p:nvPr/>
        </p:nvSpPr>
        <p:spPr>
          <a:xfrm>
            <a:off x="2401513" y="4327251"/>
            <a:ext cx="1450181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514350">
              <a:spcAft>
                <a:spcPts val="2025"/>
              </a:spcAft>
              <a:defRPr/>
            </a:pPr>
            <a:r>
              <a:rPr lang="en-US" sz="1350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@way0utwest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78013E4-1C0A-4801-9ED8-57E9BAA66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990" y="4322489"/>
            <a:ext cx="344091" cy="26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61E07D-5877-4A55-9D32-72A7E3F8C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65" y="4315345"/>
            <a:ext cx="338138" cy="28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5D26557-B455-4171-8966-BC32F017E0FB}"/>
              </a:ext>
            </a:extLst>
          </p:cNvPr>
          <p:cNvSpPr txBox="1"/>
          <p:nvPr/>
        </p:nvSpPr>
        <p:spPr>
          <a:xfrm>
            <a:off x="635903" y="4318916"/>
            <a:ext cx="1401365" cy="3000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14350">
              <a:spcAft>
                <a:spcPts val="2025"/>
              </a:spcAft>
              <a:defRPr/>
            </a:pPr>
            <a:r>
              <a:rPr lang="en-US" sz="1350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/in/way0utwest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227EB80-D63B-4D8D-AE1C-F7DEF25DB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553" y="4328441"/>
            <a:ext cx="252413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D68C361-4D69-4553-9021-0F23DBED40E3}"/>
              </a:ext>
            </a:extLst>
          </p:cNvPr>
          <p:cNvSpPr/>
          <p:nvPr/>
        </p:nvSpPr>
        <p:spPr>
          <a:xfrm>
            <a:off x="4315447" y="4337655"/>
            <a:ext cx="23981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700"/>
              </a:spcAft>
            </a:pPr>
            <a:r>
              <a:rPr lang="en-US" sz="1200" dirty="0" err="1">
                <a:latin typeface="Roboto Regular" panose="02000000000000000000" pitchFamily="2" charset="0"/>
                <a:ea typeface="Roboto Regular" panose="02000000000000000000" pitchFamily="2" charset="0"/>
              </a:rPr>
              <a:t>sjones@sqlservercentral.com</a:t>
            </a:r>
            <a:endParaRPr lang="en-US" sz="1200" dirty="0">
              <a:latin typeface="Roboto Regular" panose="02000000000000000000" pitchFamily="2" charset="0"/>
              <a:ea typeface="Roboto Regular" panose="02000000000000000000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9F850D7-1ECB-4718-961C-88F17C0653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9645" y="4322489"/>
            <a:ext cx="284337" cy="23263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A07B795-9B5B-2C4C-E05B-F6B5F26CA598}"/>
              </a:ext>
            </a:extLst>
          </p:cNvPr>
          <p:cNvSpPr/>
          <p:nvPr/>
        </p:nvSpPr>
        <p:spPr>
          <a:xfrm>
            <a:off x="7696200" y="3912758"/>
            <a:ext cx="1401365" cy="11735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F0D552-7E96-4527-ACD6-8815BDD62BE0}"/>
              </a:ext>
            </a:extLst>
          </p:cNvPr>
          <p:cNvSpPr/>
          <p:nvPr/>
        </p:nvSpPr>
        <p:spPr>
          <a:xfrm>
            <a:off x="6884965" y="4327251"/>
            <a:ext cx="210026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514350">
              <a:spcAft>
                <a:spcPts val="2025"/>
              </a:spcAft>
              <a:defRPr/>
            </a:pPr>
            <a:r>
              <a:rPr lang="en-US" sz="1350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www.voiceofthedba.com</a:t>
            </a:r>
          </a:p>
        </p:txBody>
      </p:sp>
    </p:spTree>
    <p:extLst>
      <p:ext uri="{BB962C8B-B14F-4D97-AF65-F5344CB8AC3E}">
        <p14:creationId xmlns:p14="http://schemas.microsoft.com/office/powerpoint/2010/main" val="1528586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Defining Zero Downtime for Databases</a:t>
            </a:r>
          </a:p>
        </p:txBody>
      </p:sp>
    </p:spTree>
    <p:extLst>
      <p:ext uri="{BB962C8B-B14F-4D97-AF65-F5344CB8AC3E}">
        <p14:creationId xmlns:p14="http://schemas.microsoft.com/office/powerpoint/2010/main" val="1631803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 Downtime 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Not interrupting the customer (unnecessarily)</a:t>
            </a:r>
          </a:p>
          <a:p>
            <a:r>
              <a:rPr lang="en-US" dirty="0"/>
              <a:t>Not stopping business from running</a:t>
            </a:r>
          </a:p>
          <a:p>
            <a:r>
              <a:rPr lang="en-US" dirty="0"/>
              <a:t>Not stopping software from improving</a:t>
            </a:r>
          </a:p>
          <a:p>
            <a:pPr lvl="1"/>
            <a:r>
              <a:rPr lang="en-US" dirty="0"/>
              <a:t>Enhancements</a:t>
            </a:r>
          </a:p>
          <a:p>
            <a:pPr lvl="1"/>
            <a:r>
              <a:rPr lang="en-US" dirty="0"/>
              <a:t>Bug fixes</a:t>
            </a:r>
          </a:p>
          <a:p>
            <a:pPr lvl="1"/>
            <a:r>
              <a:rPr lang="en-US" dirty="0"/>
              <a:t>Maintenance</a:t>
            </a:r>
          </a:p>
          <a:p>
            <a:r>
              <a:rPr lang="en-US" dirty="0"/>
              <a:t>The appearance of 24/7 operation</a:t>
            </a:r>
          </a:p>
        </p:txBody>
      </p:sp>
    </p:spTree>
    <p:extLst>
      <p:ext uri="{BB962C8B-B14F-4D97-AF65-F5344CB8AC3E}">
        <p14:creationId xmlns:p14="http://schemas.microsoft.com/office/powerpoint/2010/main" val="2175922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8C460D-A5FC-2D4C-C691-34135C3D5B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Who Needs Zero Downtime?</a:t>
            </a:r>
          </a:p>
        </p:txBody>
      </p:sp>
    </p:spTree>
    <p:extLst>
      <p:ext uri="{BB962C8B-B14F-4D97-AF65-F5344CB8AC3E}">
        <p14:creationId xmlns:p14="http://schemas.microsoft.com/office/powerpoint/2010/main" val="3492133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8C460D-A5FC-2D4C-C691-34135C3D5B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Everyone</a:t>
            </a:r>
          </a:p>
        </p:txBody>
      </p:sp>
    </p:spTree>
    <p:extLst>
      <p:ext uri="{BB962C8B-B14F-4D97-AF65-F5344CB8AC3E}">
        <p14:creationId xmlns:p14="http://schemas.microsoft.com/office/powerpoint/2010/main" val="2525956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 Downtime is Important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We already have enough issues with customers</a:t>
            </a:r>
          </a:p>
          <a:p>
            <a:r>
              <a:rPr lang="en-US" dirty="0"/>
              <a:t>Technical Issues</a:t>
            </a:r>
          </a:p>
          <a:p>
            <a:pPr lvl="1"/>
            <a:r>
              <a:rPr lang="en-US" dirty="0"/>
              <a:t>Slow networks / broken connectivity</a:t>
            </a:r>
          </a:p>
          <a:p>
            <a:pPr lvl="1"/>
            <a:r>
              <a:rPr lang="en-US" dirty="0"/>
              <a:t>Software bugs</a:t>
            </a:r>
          </a:p>
          <a:p>
            <a:pPr lvl="1"/>
            <a:r>
              <a:rPr lang="en-US" dirty="0"/>
              <a:t>Database slowdowns</a:t>
            </a:r>
          </a:p>
          <a:p>
            <a:pPr lvl="1"/>
            <a:r>
              <a:rPr lang="en-US" dirty="0"/>
              <a:t>Machine failures</a:t>
            </a:r>
          </a:p>
          <a:p>
            <a:pPr lvl="1"/>
            <a:r>
              <a:rPr lang="en-US" dirty="0"/>
              <a:t>Design Complaints</a:t>
            </a:r>
          </a:p>
          <a:p>
            <a:r>
              <a:rPr lang="en-US" dirty="0"/>
              <a:t>If our competition has less issues, customers will churn</a:t>
            </a:r>
          </a:p>
        </p:txBody>
      </p:sp>
    </p:spTree>
    <p:extLst>
      <p:ext uri="{BB962C8B-B14F-4D97-AF65-F5344CB8AC3E}">
        <p14:creationId xmlns:p14="http://schemas.microsoft.com/office/powerpoint/2010/main" val="2532867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DevOps Needs Zero Downtime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</p:spPr>
        <p:txBody>
          <a:bodyPr>
            <a:normAutofit/>
          </a:bodyPr>
          <a:lstStyle/>
          <a:p>
            <a:r>
              <a:rPr lang="en-US" dirty="0"/>
              <a:t>If we want to move at DevOps speed</a:t>
            </a:r>
          </a:p>
          <a:p>
            <a:pPr lvl="1"/>
            <a:r>
              <a:rPr lang="en-US" dirty="0"/>
              <a:t>We can’t have the database be a bottleneck</a:t>
            </a:r>
          </a:p>
          <a:p>
            <a:pPr lvl="1"/>
            <a:r>
              <a:rPr lang="en-US" dirty="0"/>
              <a:t>We can’t have database deployments be extraordinary</a:t>
            </a:r>
          </a:p>
          <a:p>
            <a:pPr lvl="1"/>
            <a:r>
              <a:rPr lang="en-US" dirty="0"/>
              <a:t>We can’t require humans to make (all) changes</a:t>
            </a:r>
          </a:p>
          <a:p>
            <a:pPr lvl="1"/>
            <a:r>
              <a:rPr lang="en-US" dirty="0"/>
              <a:t>We need review and automation just like apps</a:t>
            </a:r>
          </a:p>
        </p:txBody>
      </p:sp>
    </p:spTree>
    <p:extLst>
      <p:ext uri="{BB962C8B-B14F-4D97-AF65-F5344CB8AC3E}">
        <p14:creationId xmlns:p14="http://schemas.microsoft.com/office/powerpoint/2010/main" val="3207849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Architecting Zero Downtime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Making better decisions</a:t>
            </a:r>
          </a:p>
        </p:txBody>
      </p:sp>
    </p:spTree>
    <p:extLst>
      <p:ext uri="{BB962C8B-B14F-4D97-AF65-F5344CB8AC3E}">
        <p14:creationId xmlns:p14="http://schemas.microsoft.com/office/powerpoint/2010/main" val="2270356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 Downtime is Complex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950"/>
            <a:ext cx="8458200" cy="3394075"/>
          </a:xfrm>
        </p:spPr>
        <p:txBody>
          <a:bodyPr>
            <a:normAutofit/>
          </a:bodyPr>
          <a:lstStyle/>
          <a:p>
            <a:r>
              <a:rPr lang="en-US" dirty="0"/>
              <a:t>More complex than software</a:t>
            </a:r>
          </a:p>
          <a:p>
            <a:r>
              <a:rPr lang="en-US" dirty="0"/>
              <a:t>Relational databases are stateful machines</a:t>
            </a:r>
          </a:p>
          <a:p>
            <a:r>
              <a:rPr lang="en-US" dirty="0"/>
              <a:t>Schema has to evolve</a:t>
            </a:r>
          </a:p>
          <a:p>
            <a:r>
              <a:rPr lang="en-US" dirty="0"/>
              <a:t>Zero downtime isn’t possible (almost always)</a:t>
            </a:r>
          </a:p>
          <a:p>
            <a:r>
              <a:rPr lang="en-US" dirty="0"/>
              <a:t>The goal is no interruptions to the client</a:t>
            </a:r>
          </a:p>
        </p:txBody>
      </p:sp>
    </p:spTree>
    <p:extLst>
      <p:ext uri="{BB962C8B-B14F-4D97-AF65-F5344CB8AC3E}">
        <p14:creationId xmlns:p14="http://schemas.microsoft.com/office/powerpoint/2010/main" val="4026846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for Zero Downtime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950"/>
            <a:ext cx="8458200" cy="339407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Use the </a:t>
            </a:r>
            <a:r>
              <a:rPr lang="en-GB" sz="28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  <a:hlinkClick r:id="rId2"/>
              </a:rPr>
              <a:t>Expand/Contract model</a:t>
            </a:r>
            <a:r>
              <a:rPr lang="en-GB" sz="28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 (Martin Fowler)</a:t>
            </a:r>
          </a:p>
          <a:p>
            <a:r>
              <a:rPr lang="en-US" dirty="0"/>
              <a:t>Trade space for time</a:t>
            </a:r>
          </a:p>
          <a:p>
            <a:pPr lvl="1"/>
            <a:r>
              <a:rPr lang="en-US" dirty="0"/>
              <a:t>Store copies or new/old objects</a:t>
            </a:r>
          </a:p>
          <a:p>
            <a:pPr lvl="1"/>
            <a:r>
              <a:rPr lang="en-US" dirty="0"/>
              <a:t>Recover space later – puts pressure on app </a:t>
            </a:r>
            <a:r>
              <a:rPr lang="en-US" dirty="0" err="1"/>
              <a:t>devs</a:t>
            </a:r>
            <a:endParaRPr lang="en-US" dirty="0"/>
          </a:p>
          <a:p>
            <a:r>
              <a:rPr lang="en-US" dirty="0"/>
              <a:t>Break up work</a:t>
            </a:r>
          </a:p>
          <a:p>
            <a:pPr lvl="1"/>
            <a:r>
              <a:rPr lang="en-US" dirty="0"/>
              <a:t>Ensure deployments are backwards compatible</a:t>
            </a:r>
          </a:p>
          <a:p>
            <a:pPr lvl="1"/>
            <a:r>
              <a:rPr lang="en-US" dirty="0"/>
              <a:t>If not, use multiple deployments</a:t>
            </a:r>
          </a:p>
          <a:p>
            <a:r>
              <a:rPr lang="en-US" dirty="0"/>
              <a:t>Blue/Green doesn’t work with databases</a:t>
            </a:r>
          </a:p>
        </p:txBody>
      </p:sp>
    </p:spTree>
    <p:extLst>
      <p:ext uri="{BB962C8B-B14F-4D97-AF65-F5344CB8AC3E}">
        <p14:creationId xmlns:p14="http://schemas.microsoft.com/office/powerpoint/2010/main" val="3837525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Good Development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949"/>
            <a:ext cx="8362950" cy="3813175"/>
          </a:xfrm>
        </p:spPr>
        <p:txBody>
          <a:bodyPr>
            <a:noAutofit/>
          </a:bodyPr>
          <a:lstStyle/>
          <a:p>
            <a:pPr marL="685800" lvl="1" indent="-342900">
              <a:buFont typeface="Courier New" panose="02070309020205020404" pitchFamily="49" charset="0"/>
              <a:buChar char="o"/>
            </a:pPr>
            <a:r>
              <a:rPr lang="en-US" i="0" dirty="0">
                <a:solidFill>
                  <a:srgbClr val="444444"/>
                </a:solidFill>
                <a:effectLst/>
                <a:ea typeface="Roboto Regular" panose="020B0604020202020204" charset="0"/>
                <a:cs typeface="Roboto Regular" panose="020B0604020202020204" charset="0"/>
              </a:rPr>
              <a:t>“Baby steps”: If a change is backward-incompatible, split it</a:t>
            </a:r>
            <a:endParaRPr lang="en-GB" dirty="0">
              <a:solidFill>
                <a:schemeClr val="bg2">
                  <a:lumMod val="10000"/>
                </a:schemeClr>
              </a:solidFill>
              <a:ea typeface="Roboto Regular" panose="02000000000000000000" pitchFamily="2" charset="0"/>
              <a:cs typeface="Roboto Regular" panose="02000000000000000000" pitchFamily="2" charset="0"/>
            </a:endParaRPr>
          </a:p>
          <a:p>
            <a:pPr marL="685800" lvl="1" indent="-342900"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Ensure the db can rev 1 version without the app</a:t>
            </a:r>
          </a:p>
          <a:p>
            <a:pPr marL="685800" lvl="1" indent="-342900"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Never add and delete dependent objects in the same deployment</a:t>
            </a:r>
          </a:p>
          <a:p>
            <a:pPr marL="685800" lvl="1" indent="-342900"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Be prepared to deploy multiple times:</a:t>
            </a:r>
          </a:p>
          <a:p>
            <a:pPr marL="1085850" lvl="2" indent="-342900"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Database, then app, then DB, then app</a:t>
            </a:r>
          </a:p>
          <a:p>
            <a:pPr marL="685800" lvl="1" indent="-342900"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Must be able to split out/reorder work</a:t>
            </a:r>
          </a:p>
        </p:txBody>
      </p:sp>
    </p:spTree>
    <p:extLst>
      <p:ext uri="{BB962C8B-B14F-4D97-AF65-F5344CB8AC3E}">
        <p14:creationId xmlns:p14="http://schemas.microsoft.com/office/powerpoint/2010/main" val="3226294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Demo App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597" y="1199995"/>
            <a:ext cx="8090807" cy="3774281"/>
          </a:xfrm>
        </p:spPr>
        <p:txBody>
          <a:bodyPr>
            <a:normAutofit/>
          </a:bodyPr>
          <a:lstStyle/>
          <a:p>
            <a:r>
              <a:rPr lang="en-US" sz="2400" dirty="0"/>
              <a:t>This code/app is on GitHub</a:t>
            </a:r>
          </a:p>
          <a:p>
            <a:r>
              <a:rPr lang="en-US" sz="2400" dirty="0">
                <a:hlinkClick r:id="rId2"/>
              </a:rPr>
              <a:t>https://github.com/way0utwest/ZeroDowntime</a:t>
            </a:r>
            <a:endParaRPr lang="en-US" sz="2400" dirty="0"/>
          </a:p>
          <a:p>
            <a:r>
              <a:rPr lang="en-US" sz="2400" dirty="0"/>
              <a:t>SQL Server database code</a:t>
            </a:r>
          </a:p>
          <a:p>
            <a:r>
              <a:rPr lang="en-US" sz="2400" dirty="0"/>
              <a:t>VS 2019 C# project</a:t>
            </a:r>
          </a:p>
          <a:p>
            <a:r>
              <a:rPr lang="en-US" sz="2400" dirty="0"/>
              <a:t>Flyway (optional) for deployments</a:t>
            </a:r>
          </a:p>
        </p:txBody>
      </p:sp>
    </p:spTree>
    <p:extLst>
      <p:ext uri="{BB962C8B-B14F-4D97-AF65-F5344CB8AC3E}">
        <p14:creationId xmlns:p14="http://schemas.microsoft.com/office/powerpoint/2010/main" val="3197868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General Database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lvl="1" indent="-34290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App always calls for columns by names (no SELECT * or 1,2,3 columns)</a:t>
            </a:r>
          </a:p>
          <a:p>
            <a:pPr marL="685800" lvl="1" indent="-34290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Feature flag all items dependent on database schema change</a:t>
            </a:r>
          </a:p>
          <a:p>
            <a:pPr marL="685800" lvl="1" indent="-34290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444444"/>
                </a:solidFill>
                <a:ea typeface="Roboto Regular" panose="020B0604020202020204" charset="0"/>
                <a:cs typeface="Roboto Regular" panose="020B0604020202020204" charset="0"/>
              </a:rPr>
              <a:t>“Baby steps”: If a change is backward-incompatible, split it into multiple backward-compatible steps.</a:t>
            </a:r>
          </a:p>
          <a:p>
            <a:pPr marL="685800" lvl="1" indent="-34290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Use triggers to keep new and old structures in sync</a:t>
            </a:r>
          </a:p>
          <a:p>
            <a:pPr marL="685800" lvl="1" indent="-34290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If in doubt, save copies of data until the deployment completes</a:t>
            </a:r>
          </a:p>
        </p:txBody>
      </p:sp>
    </p:spTree>
    <p:extLst>
      <p:ext uri="{BB962C8B-B14F-4D97-AF65-F5344CB8AC3E}">
        <p14:creationId xmlns:p14="http://schemas.microsoft.com/office/powerpoint/2010/main" val="445579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Splitting a column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Working towards normalization</a:t>
            </a:r>
          </a:p>
        </p:txBody>
      </p:sp>
    </p:spTree>
    <p:extLst>
      <p:ext uri="{BB962C8B-B14F-4D97-AF65-F5344CB8AC3E}">
        <p14:creationId xmlns:p14="http://schemas.microsoft.com/office/powerpoint/2010/main" val="2516143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Scenario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have a </a:t>
            </a:r>
            <a:r>
              <a:rPr lang="en-US" dirty="0" err="1"/>
              <a:t>CustomerName</a:t>
            </a:r>
            <a:r>
              <a:rPr lang="en-US" dirty="0"/>
              <a:t> column in </a:t>
            </a:r>
            <a:r>
              <a:rPr lang="en-US" dirty="0" err="1"/>
              <a:t>dbo.Customers</a:t>
            </a:r>
            <a:endParaRPr lang="en-US" dirty="0"/>
          </a:p>
          <a:p>
            <a:r>
              <a:rPr lang="en-US" dirty="0"/>
              <a:t>We want this split to two columns:</a:t>
            </a:r>
          </a:p>
          <a:p>
            <a:pPr lvl="1"/>
            <a:r>
              <a:rPr lang="en-US" dirty="0"/>
              <a:t>FirstName</a:t>
            </a:r>
          </a:p>
          <a:p>
            <a:pPr lvl="1"/>
            <a:r>
              <a:rPr lang="en-US" dirty="0" err="1"/>
              <a:t>LastName</a:t>
            </a:r>
            <a:endParaRPr lang="en-US" dirty="0"/>
          </a:p>
          <a:p>
            <a:r>
              <a:rPr lang="en-US" dirty="0"/>
              <a:t>A common occurrence when we realize we’ve modeled incorrectly</a:t>
            </a:r>
          </a:p>
          <a:p>
            <a:r>
              <a:rPr lang="en-US" dirty="0"/>
              <a:t>Multiple types of information are in one column</a:t>
            </a:r>
          </a:p>
          <a:p>
            <a:r>
              <a:rPr lang="en-US" dirty="0"/>
              <a:t>We are becoming more normalized</a:t>
            </a:r>
          </a:p>
        </p:txBody>
      </p:sp>
    </p:spTree>
    <p:extLst>
      <p:ext uri="{BB962C8B-B14F-4D97-AF65-F5344CB8AC3E}">
        <p14:creationId xmlns:p14="http://schemas.microsoft.com/office/powerpoint/2010/main" val="2265791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Typical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deploy this in one transaction:</a:t>
            </a:r>
          </a:p>
          <a:p>
            <a:pPr lvl="1"/>
            <a:r>
              <a:rPr lang="en-US" dirty="0"/>
              <a:t>Add columns to the table: FirstName and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UPDATE the columns by splitting the data in </a:t>
            </a:r>
            <a:r>
              <a:rPr lang="en-US" dirty="0" err="1"/>
              <a:t>CustomerName</a:t>
            </a:r>
            <a:endParaRPr lang="en-US" dirty="0"/>
          </a:p>
          <a:p>
            <a:pPr lvl="1"/>
            <a:r>
              <a:rPr lang="en-US" dirty="0"/>
              <a:t>Drop the </a:t>
            </a:r>
            <a:r>
              <a:rPr lang="en-US" dirty="0" err="1"/>
              <a:t>CustomerName</a:t>
            </a:r>
            <a:r>
              <a:rPr lang="en-US" dirty="0"/>
              <a:t> column</a:t>
            </a:r>
          </a:p>
          <a:p>
            <a:r>
              <a:rPr lang="en-US" dirty="0"/>
              <a:t>Challenges</a:t>
            </a:r>
          </a:p>
          <a:p>
            <a:pPr lvl="1"/>
            <a:r>
              <a:rPr lang="en-US" dirty="0"/>
              <a:t>We might have applications using </a:t>
            </a:r>
            <a:r>
              <a:rPr lang="en-US" dirty="0" err="1"/>
              <a:t>CustomerName</a:t>
            </a:r>
            <a:endParaRPr lang="en-US" dirty="0"/>
          </a:p>
          <a:p>
            <a:pPr lvl="1"/>
            <a:r>
              <a:rPr lang="en-US" dirty="0"/>
              <a:t>The UPDATE statement might block users while running</a:t>
            </a:r>
          </a:p>
          <a:p>
            <a:pPr lvl="1"/>
            <a:r>
              <a:rPr lang="en-US" dirty="0"/>
              <a:t>We will not split some data properly (</a:t>
            </a:r>
            <a:r>
              <a:rPr lang="en-US" b="0" i="0" dirty="0">
                <a:effectLst/>
              </a:rPr>
              <a:t>George </a:t>
            </a:r>
            <a:r>
              <a:rPr lang="en-US" i="0" dirty="0">
                <a:effectLst/>
              </a:rPr>
              <a:t>von Trapp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77561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Splitting a column</a:t>
            </a:r>
          </a:p>
        </p:txBody>
      </p:sp>
    </p:spTree>
    <p:extLst>
      <p:ext uri="{BB962C8B-B14F-4D97-AF65-F5344CB8AC3E}">
        <p14:creationId xmlns:p14="http://schemas.microsoft.com/office/powerpoint/2010/main" val="4158583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Zero Downtime Process: Splits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trade space for time</a:t>
            </a:r>
          </a:p>
          <a:p>
            <a:r>
              <a:rPr lang="en-US" dirty="0"/>
              <a:t>We use multiple deployments</a:t>
            </a:r>
          </a:p>
          <a:p>
            <a:pPr lvl="1"/>
            <a:r>
              <a:rPr lang="en-US" dirty="0"/>
              <a:t>1 - Add columns to the table: FirstName and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2 - UPDATE the columns by splitting the data in </a:t>
            </a:r>
            <a:r>
              <a:rPr lang="en-US" dirty="0" err="1"/>
              <a:t>CustomerName</a:t>
            </a:r>
            <a:endParaRPr lang="en-US" dirty="0"/>
          </a:p>
          <a:p>
            <a:pPr lvl="2"/>
            <a:r>
              <a:rPr lang="en-US" dirty="0"/>
              <a:t>2a – rename </a:t>
            </a:r>
            <a:r>
              <a:rPr lang="en-US" dirty="0" err="1"/>
              <a:t>CustomerName</a:t>
            </a:r>
            <a:endParaRPr lang="en-US" dirty="0"/>
          </a:p>
          <a:p>
            <a:pPr lvl="1"/>
            <a:r>
              <a:rPr lang="en-US" dirty="0"/>
              <a:t>3 - Drop the </a:t>
            </a:r>
            <a:r>
              <a:rPr lang="en-US" dirty="0" err="1"/>
              <a:t>CustomerName</a:t>
            </a:r>
            <a:r>
              <a:rPr lang="en-US" dirty="0"/>
              <a:t> column</a:t>
            </a:r>
          </a:p>
          <a:p>
            <a:r>
              <a:rPr lang="en-US" dirty="0"/>
              <a:t>Advantages</a:t>
            </a:r>
          </a:p>
          <a:p>
            <a:pPr lvl="1"/>
            <a:r>
              <a:rPr lang="en-US" dirty="0"/>
              <a:t>We can start this move independently of the application</a:t>
            </a:r>
          </a:p>
          <a:p>
            <a:pPr lvl="1"/>
            <a:r>
              <a:rPr lang="en-US" dirty="0"/>
              <a:t>We can batch the update if needed</a:t>
            </a:r>
          </a:p>
          <a:p>
            <a:pPr lvl="1"/>
            <a:r>
              <a:rPr lang="en-US" dirty="0"/>
              <a:t>We can delay the final step until ready</a:t>
            </a:r>
          </a:p>
        </p:txBody>
      </p:sp>
    </p:spTree>
    <p:extLst>
      <p:ext uri="{BB962C8B-B14F-4D97-AF65-F5344CB8AC3E}">
        <p14:creationId xmlns:p14="http://schemas.microsoft.com/office/powerpoint/2010/main" val="30857965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Splitting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process is similar for splitting tables</a:t>
            </a:r>
          </a:p>
          <a:p>
            <a:r>
              <a:rPr lang="en-US" sz="2800" dirty="0"/>
              <a:t>Add a new table, use triggers to sync data</a:t>
            </a:r>
          </a:p>
          <a:p>
            <a:pPr lvl="1"/>
            <a:r>
              <a:rPr lang="en-US" sz="2400" dirty="0"/>
              <a:t>Only columns being moved</a:t>
            </a:r>
          </a:p>
          <a:p>
            <a:r>
              <a:rPr lang="en-US" sz="2800" dirty="0"/>
              <a:t>Remove the columns from the original table later</a:t>
            </a:r>
          </a:p>
          <a:p>
            <a:r>
              <a:rPr lang="en-US" sz="2800" dirty="0"/>
              <a:t>Coordinate with apps to ensure feature toggles all flip</a:t>
            </a:r>
          </a:p>
        </p:txBody>
      </p:sp>
    </p:spTree>
    <p:extLst>
      <p:ext uri="{BB962C8B-B14F-4D97-AF65-F5344CB8AC3E}">
        <p14:creationId xmlns:p14="http://schemas.microsoft.com/office/powerpoint/2010/main" val="42540749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 merge is the reverse of a split</a:t>
            </a:r>
          </a:p>
          <a:p>
            <a:r>
              <a:rPr lang="en-US" sz="2800" dirty="0"/>
              <a:t>Can be table or column level</a:t>
            </a:r>
          </a:p>
          <a:p>
            <a:r>
              <a:rPr lang="en-US" sz="2800" dirty="0"/>
              <a:t>Similar process</a:t>
            </a:r>
          </a:p>
          <a:p>
            <a:pPr lvl="1"/>
            <a:r>
              <a:rPr lang="en-US" sz="2000" dirty="0"/>
              <a:t>New storage location</a:t>
            </a:r>
          </a:p>
          <a:p>
            <a:pPr lvl="1"/>
            <a:r>
              <a:rPr lang="en-US" sz="2000" dirty="0"/>
              <a:t>Merge data</a:t>
            </a:r>
          </a:p>
          <a:p>
            <a:pPr lvl="1"/>
            <a:r>
              <a:rPr lang="en-US" sz="2000" dirty="0"/>
              <a:t>If possible, keep the original values</a:t>
            </a:r>
          </a:p>
          <a:p>
            <a:pPr lvl="1"/>
            <a:r>
              <a:rPr lang="en-US" sz="2000" dirty="0"/>
              <a:t>Drops occur later</a:t>
            </a:r>
          </a:p>
        </p:txBody>
      </p:sp>
    </p:spTree>
    <p:extLst>
      <p:ext uri="{BB962C8B-B14F-4D97-AF65-F5344CB8AC3E}">
        <p14:creationId xmlns:p14="http://schemas.microsoft.com/office/powerpoint/2010/main" val="12492548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NOT NULL Columns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Tracking data changes</a:t>
            </a:r>
          </a:p>
        </p:txBody>
      </p:sp>
    </p:spTree>
    <p:extLst>
      <p:ext uri="{BB962C8B-B14F-4D97-AF65-F5344CB8AC3E}">
        <p14:creationId xmlns:p14="http://schemas.microsoft.com/office/powerpoint/2010/main" val="23639401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Scenario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Avoiding NULLs is often a good idea</a:t>
            </a:r>
          </a:p>
          <a:p>
            <a:r>
              <a:rPr lang="en-US" dirty="0"/>
              <a:t>We want to add a new column to a table that is NOT NULL</a:t>
            </a:r>
          </a:p>
          <a:p>
            <a:r>
              <a:rPr lang="en-US" dirty="0"/>
              <a:t>Two ways to do this (platform dependent):</a:t>
            </a:r>
          </a:p>
          <a:p>
            <a:r>
              <a:rPr lang="en-US" dirty="0"/>
              <a:t>Two-step process</a:t>
            </a:r>
          </a:p>
          <a:p>
            <a:pPr lvl="1"/>
            <a:r>
              <a:rPr lang="en-US" dirty="0"/>
              <a:t>Add a NOT NULL column with a default</a:t>
            </a:r>
          </a:p>
          <a:p>
            <a:pPr lvl="1"/>
            <a:r>
              <a:rPr lang="en-US" dirty="0"/>
              <a:t>Fix existing rows</a:t>
            </a:r>
          </a:p>
          <a:p>
            <a:r>
              <a:rPr lang="en-US" dirty="0"/>
              <a:t>Three-step process: </a:t>
            </a:r>
          </a:p>
          <a:p>
            <a:pPr lvl="1"/>
            <a:r>
              <a:rPr lang="en-US" dirty="0"/>
              <a:t>Add a NULL column</a:t>
            </a:r>
          </a:p>
          <a:p>
            <a:pPr lvl="1"/>
            <a:r>
              <a:rPr lang="en-US" dirty="0"/>
              <a:t>Update existing rows with some value</a:t>
            </a:r>
          </a:p>
          <a:p>
            <a:pPr lvl="1"/>
            <a:r>
              <a:rPr lang="en-US" dirty="0"/>
              <a:t>Change to NOT NULL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3897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Adding NOT NULL columns</a:t>
            </a:r>
          </a:p>
        </p:txBody>
      </p:sp>
    </p:spTree>
    <p:extLst>
      <p:ext uri="{BB962C8B-B14F-4D97-AF65-F5344CB8AC3E}">
        <p14:creationId xmlns:p14="http://schemas.microsoft.com/office/powerpoint/2010/main" val="33391215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Zero Downtime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Feature Flag the application</a:t>
            </a:r>
          </a:p>
          <a:p>
            <a:r>
              <a:rPr lang="en-US" sz="2800" dirty="0"/>
              <a:t>Use 2 or 3 Deployments</a:t>
            </a:r>
          </a:p>
          <a:p>
            <a:pPr lvl="1"/>
            <a:r>
              <a:rPr lang="en-US" sz="2400" dirty="0"/>
              <a:t>Add a NULL column</a:t>
            </a:r>
          </a:p>
          <a:p>
            <a:pPr lvl="1"/>
            <a:r>
              <a:rPr lang="en-US" sz="2400" dirty="0"/>
              <a:t>Update data/defaults</a:t>
            </a:r>
          </a:p>
          <a:p>
            <a:pPr lvl="1"/>
            <a:r>
              <a:rPr lang="en-US" sz="2400" dirty="0"/>
              <a:t>Change to NOT NULL</a:t>
            </a:r>
          </a:p>
          <a:p>
            <a:r>
              <a:rPr lang="en-US" sz="2800" dirty="0"/>
              <a:t>Make sure you understand how the app behaves with NULL/default/incomplete data</a:t>
            </a:r>
          </a:p>
        </p:txBody>
      </p:sp>
    </p:spTree>
    <p:extLst>
      <p:ext uri="{BB962C8B-B14F-4D97-AF65-F5344CB8AC3E}">
        <p14:creationId xmlns:p14="http://schemas.microsoft.com/office/powerpoint/2010/main" val="32188966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Renaming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Don’t do this, but if you must…</a:t>
            </a:r>
          </a:p>
        </p:txBody>
      </p:sp>
    </p:spTree>
    <p:extLst>
      <p:ext uri="{BB962C8B-B14F-4D97-AF65-F5344CB8AC3E}">
        <p14:creationId xmlns:p14="http://schemas.microsoft.com/office/powerpoint/2010/main" val="8834675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Scenario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Someone doesn’t like a column name</a:t>
            </a:r>
          </a:p>
          <a:p>
            <a:r>
              <a:rPr lang="en-US" sz="2800" dirty="0"/>
              <a:t>They want to change the name to something else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Currently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dbo.OrderHeader.OrderDate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Change to: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dbo.OrderHeader.OrderedbyDate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NOTE: You should NEVER need to do this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We have aliases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We an adjust ordering, naming, etc. in queries</a:t>
            </a:r>
          </a:p>
        </p:txBody>
      </p:sp>
    </p:spTree>
    <p:extLst>
      <p:ext uri="{BB962C8B-B14F-4D97-AF65-F5344CB8AC3E}">
        <p14:creationId xmlns:p14="http://schemas.microsoft.com/office/powerpoint/2010/main" val="22190100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Typical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Multiple options here (platform dependent):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Often, we use a rename procedure (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p_rename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We can use the swap variable process:</a:t>
            </a:r>
          </a:p>
          <a:p>
            <a:pPr lvl="1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Multi-step (add new, rename old, rename new, drop old)</a:t>
            </a:r>
          </a:p>
          <a:p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Challenges</a:t>
            </a:r>
          </a:p>
          <a:p>
            <a:pPr lvl="1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Updating all app calls challenging</a:t>
            </a:r>
          </a:p>
          <a:p>
            <a:pPr lvl="1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We might deploy and rollback many times</a:t>
            </a:r>
          </a:p>
        </p:txBody>
      </p:sp>
    </p:spTree>
    <p:extLst>
      <p:ext uri="{BB962C8B-B14F-4D97-AF65-F5344CB8AC3E}">
        <p14:creationId xmlns:p14="http://schemas.microsoft.com/office/powerpoint/2010/main" val="39958941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Renames</a:t>
            </a:r>
          </a:p>
        </p:txBody>
      </p:sp>
    </p:spTree>
    <p:extLst>
      <p:ext uri="{BB962C8B-B14F-4D97-AF65-F5344CB8AC3E}">
        <p14:creationId xmlns:p14="http://schemas.microsoft.com/office/powerpoint/2010/main" val="32073816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Zero Downtime Process: Renames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950"/>
            <a:ext cx="8229600" cy="3394075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If possible, a quick one-step is preferred</a:t>
            </a:r>
          </a:p>
          <a:p>
            <a:pPr lvl="1"/>
            <a:r>
              <a:rPr lang="en-US" dirty="0"/>
              <a:t>Coordination with app is hard</a:t>
            </a:r>
          </a:p>
          <a:p>
            <a:pPr lvl="1"/>
            <a:r>
              <a:rPr lang="en-US" dirty="0"/>
              <a:t>NOT Zero downtime usually</a:t>
            </a:r>
          </a:p>
          <a:p>
            <a:r>
              <a:rPr lang="en-US" dirty="0"/>
              <a:t>Use </a:t>
            </a:r>
            <a:r>
              <a:rPr lang="en-US" dirty="0" err="1">
                <a:hlinkClick r:id="rId2"/>
              </a:rPr>
              <a:t>sp_rename</a:t>
            </a:r>
            <a:r>
              <a:rPr lang="en-US" dirty="0"/>
              <a:t> in SQL Server/Azure/Synapse</a:t>
            </a:r>
          </a:p>
          <a:p>
            <a:pPr lvl="1"/>
            <a:r>
              <a:rPr lang="en-US" dirty="0"/>
              <a:t>Only if you are sure all apps can rev</a:t>
            </a:r>
          </a:p>
          <a:p>
            <a:pPr lvl="1"/>
            <a:r>
              <a:rPr lang="en-US" dirty="0"/>
              <a:t>Verify this in testing</a:t>
            </a:r>
          </a:p>
          <a:p>
            <a:pPr lvl="1"/>
            <a:r>
              <a:rPr lang="en-US" dirty="0"/>
              <a:t>Usually requires a deployment window so all apps can rev/toggle</a:t>
            </a:r>
          </a:p>
          <a:p>
            <a:r>
              <a:rPr lang="en-US" dirty="0"/>
              <a:t>Safer process is:</a:t>
            </a:r>
          </a:p>
          <a:p>
            <a:pPr lvl="1"/>
            <a:r>
              <a:rPr lang="en-US" dirty="0"/>
              <a:t>Adding a new column/view</a:t>
            </a:r>
          </a:p>
          <a:p>
            <a:pPr lvl="1"/>
            <a:r>
              <a:rPr lang="en-US" dirty="0"/>
              <a:t>Flip feature toggle in apps</a:t>
            </a:r>
          </a:p>
          <a:p>
            <a:pPr lvl="1"/>
            <a:r>
              <a:rPr lang="en-US" dirty="0"/>
              <a:t>Use </a:t>
            </a:r>
            <a:r>
              <a:rPr lang="en-US" dirty="0" err="1"/>
              <a:t>xEvents</a:t>
            </a:r>
            <a:r>
              <a:rPr lang="en-US" dirty="0"/>
              <a:t> to check access to the old name (maybe)</a:t>
            </a:r>
          </a:p>
          <a:p>
            <a:pPr lvl="1"/>
            <a:r>
              <a:rPr lang="en-US" dirty="0"/>
              <a:t>Search all code for the old name</a:t>
            </a:r>
          </a:p>
          <a:p>
            <a:pPr lvl="1"/>
            <a:r>
              <a:rPr lang="en-US" dirty="0"/>
              <a:t>Drop the new col/view and rename the old one later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5367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Changing a Procedure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Altering your API</a:t>
            </a:r>
          </a:p>
        </p:txBody>
      </p:sp>
    </p:spTree>
    <p:extLst>
      <p:ext uri="{BB962C8B-B14F-4D97-AF65-F5344CB8AC3E}">
        <p14:creationId xmlns:p14="http://schemas.microsoft.com/office/powerpoint/2010/main" val="11156808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Scenario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is a stored procedure in production</a:t>
            </a:r>
          </a:p>
          <a:p>
            <a:r>
              <a:rPr lang="en-US" dirty="0"/>
              <a:t>We need to add functionality</a:t>
            </a:r>
          </a:p>
          <a:p>
            <a:pPr lvl="1"/>
            <a:r>
              <a:rPr lang="en-US" dirty="0"/>
              <a:t>New parameters</a:t>
            </a:r>
          </a:p>
          <a:p>
            <a:pPr lvl="1"/>
            <a:r>
              <a:rPr lang="en-US" dirty="0"/>
              <a:t>Change logic</a:t>
            </a:r>
          </a:p>
        </p:txBody>
      </p:sp>
    </p:spTree>
    <p:extLst>
      <p:ext uri="{BB962C8B-B14F-4D97-AF65-F5344CB8AC3E}">
        <p14:creationId xmlns:p14="http://schemas.microsoft.com/office/powerpoint/2010/main" val="12478304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Typical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Update procedure code:</a:t>
            </a:r>
          </a:p>
          <a:p>
            <a:pPr lvl="1"/>
            <a:r>
              <a:rPr lang="en-US" dirty="0"/>
              <a:t>Add new parameters</a:t>
            </a:r>
          </a:p>
          <a:p>
            <a:pPr lvl="1"/>
            <a:r>
              <a:rPr lang="en-US" dirty="0"/>
              <a:t>Remove old parameters</a:t>
            </a:r>
          </a:p>
          <a:p>
            <a:pPr lvl="1"/>
            <a:r>
              <a:rPr lang="en-US" dirty="0"/>
              <a:t>Update proc logic</a:t>
            </a:r>
          </a:p>
          <a:p>
            <a:r>
              <a:rPr lang="en-US" dirty="0"/>
              <a:t>Challenges</a:t>
            </a:r>
          </a:p>
          <a:p>
            <a:pPr lvl="1"/>
            <a:r>
              <a:rPr lang="en-US" dirty="0"/>
              <a:t>Updating all app calls</a:t>
            </a:r>
          </a:p>
          <a:p>
            <a:pPr lvl="1"/>
            <a:r>
              <a:rPr lang="en-US" dirty="0"/>
              <a:t>Syncing with application deployment</a:t>
            </a:r>
          </a:p>
        </p:txBody>
      </p:sp>
    </p:spTree>
    <p:extLst>
      <p:ext uri="{BB962C8B-B14F-4D97-AF65-F5344CB8AC3E}">
        <p14:creationId xmlns:p14="http://schemas.microsoft.com/office/powerpoint/2010/main" val="149934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Enhancing a Stored Procedure</a:t>
            </a:r>
          </a:p>
        </p:txBody>
      </p:sp>
    </p:spTree>
    <p:extLst>
      <p:ext uri="{BB962C8B-B14F-4D97-AF65-F5344CB8AC3E}">
        <p14:creationId xmlns:p14="http://schemas.microsoft.com/office/powerpoint/2010/main" val="29020553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Zero Downtime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/>
              <a:t>Add parameters in one deployment, remove in another</a:t>
            </a:r>
          </a:p>
          <a:p>
            <a:r>
              <a:rPr lang="en-US" sz="2000" dirty="0"/>
              <a:t>Use defaults so old code works</a:t>
            </a:r>
          </a:p>
          <a:p>
            <a:pPr lvl="1"/>
            <a:r>
              <a:rPr lang="en-US" sz="1600" dirty="0"/>
              <a:t>Prefer old</a:t>
            </a:r>
          </a:p>
          <a:p>
            <a:pPr lvl="1"/>
            <a:r>
              <a:rPr lang="en-US" sz="1600" dirty="0"/>
              <a:t>Prefer new</a:t>
            </a:r>
          </a:p>
          <a:p>
            <a:pPr lvl="1"/>
            <a:r>
              <a:rPr lang="en-US" sz="1600" dirty="0"/>
              <a:t>New only</a:t>
            </a:r>
          </a:p>
          <a:p>
            <a:r>
              <a:rPr lang="en-US" sz="2000" dirty="0"/>
              <a:t>Verify logical functionality with/without default parameter</a:t>
            </a:r>
          </a:p>
          <a:p>
            <a:pPr lvl="1"/>
            <a:r>
              <a:rPr lang="en-US" sz="1600" dirty="0"/>
              <a:t>Without, must return same results are before the deployment</a:t>
            </a:r>
          </a:p>
          <a:p>
            <a:pPr lvl="1"/>
            <a:r>
              <a:rPr lang="en-US" sz="1600" dirty="0"/>
              <a:t>Use switching logic inside if necessary</a:t>
            </a:r>
          </a:p>
          <a:p>
            <a:pPr lvl="1"/>
            <a:r>
              <a:rPr lang="en-US" sz="1600" dirty="0"/>
              <a:t>Write tests!!!!</a:t>
            </a:r>
          </a:p>
          <a:p>
            <a:r>
              <a:rPr lang="en-US" sz="2000" dirty="0"/>
              <a:t>Log the calls without a parameter somewhere</a:t>
            </a:r>
          </a:p>
          <a:p>
            <a:pPr lvl="1"/>
            <a:r>
              <a:rPr lang="en-US" sz="1600" dirty="0"/>
              <a:t>This helps to determine when all clients have </a:t>
            </a:r>
            <a:r>
              <a:rPr lang="en-US" sz="1600" dirty="0" err="1"/>
              <a:t>rev’d</a:t>
            </a:r>
            <a:r>
              <a:rPr lang="en-US" sz="1600" dirty="0"/>
              <a:t>.</a:t>
            </a:r>
          </a:p>
          <a:p>
            <a:pPr lvl="1"/>
            <a:r>
              <a:rPr lang="en-US" sz="1600" dirty="0"/>
              <a:t>Provide feedback to app teams</a:t>
            </a:r>
          </a:p>
        </p:txBody>
      </p:sp>
    </p:spTree>
    <p:extLst>
      <p:ext uri="{BB962C8B-B14F-4D97-AF65-F5344CB8AC3E}">
        <p14:creationId xmlns:p14="http://schemas.microsoft.com/office/powerpoint/2010/main" val="23318374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things that work well</a:t>
            </a:r>
          </a:p>
        </p:txBody>
      </p:sp>
    </p:spTree>
    <p:extLst>
      <p:ext uri="{BB962C8B-B14F-4D97-AF65-F5344CB8AC3E}">
        <p14:creationId xmlns:p14="http://schemas.microsoft.com/office/powerpoint/2010/main" val="21453633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 for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Use Feature Toggles</a:t>
            </a:r>
          </a:p>
          <a:p>
            <a:r>
              <a:rPr lang="en-US" dirty="0"/>
              <a:t>Use column names</a:t>
            </a:r>
          </a:p>
          <a:p>
            <a:pPr lvl="1"/>
            <a:r>
              <a:rPr lang="en-US" dirty="0"/>
              <a:t>Result sets</a:t>
            </a:r>
          </a:p>
          <a:p>
            <a:pPr lvl="1"/>
            <a:r>
              <a:rPr lang="en-US" dirty="0"/>
              <a:t>SQL code</a:t>
            </a:r>
          </a:p>
          <a:p>
            <a:pPr lvl="1"/>
            <a:r>
              <a:rPr lang="en-US" dirty="0"/>
              <a:t>No numbers for columns</a:t>
            </a:r>
          </a:p>
          <a:p>
            <a:r>
              <a:rPr lang="en-US" dirty="0"/>
              <a:t>Ensure INSERTs use column lists</a:t>
            </a:r>
          </a:p>
          <a:p>
            <a:r>
              <a:rPr lang="en-US" dirty="0"/>
              <a:t>Parameterize stored procedures and functions</a:t>
            </a:r>
          </a:p>
          <a:p>
            <a:pPr lvl="1"/>
            <a:r>
              <a:rPr lang="en-US" dirty="0"/>
              <a:t>Or use named parameters in calls</a:t>
            </a:r>
          </a:p>
          <a:p>
            <a:r>
              <a:rPr lang="en-US" dirty="0"/>
              <a:t>No SELECT *</a:t>
            </a:r>
          </a:p>
          <a:p>
            <a:r>
              <a:rPr lang="en-US" dirty="0"/>
              <a:t>Use good error handling and log db errors for quick resolution</a:t>
            </a:r>
          </a:p>
        </p:txBody>
      </p:sp>
    </p:spTree>
    <p:extLst>
      <p:ext uri="{BB962C8B-B14F-4D97-AF65-F5344CB8AC3E}">
        <p14:creationId xmlns:p14="http://schemas.microsoft.com/office/powerpoint/2010/main" val="30661227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 for Database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Break deployments up into stages</a:t>
            </a:r>
          </a:p>
          <a:p>
            <a:r>
              <a:rPr lang="en-US" dirty="0"/>
              <a:t>Use defaults wherever possible</a:t>
            </a:r>
          </a:p>
          <a:p>
            <a:r>
              <a:rPr lang="en-US" dirty="0"/>
              <a:t>No SELECT * in code (views/procs/functions)</a:t>
            </a:r>
          </a:p>
          <a:p>
            <a:r>
              <a:rPr lang="en-US" dirty="0"/>
              <a:t>Use INSERT column lists (no INSERT..SELECT)</a:t>
            </a:r>
          </a:p>
          <a:p>
            <a:r>
              <a:rPr lang="en-US" dirty="0"/>
              <a:t>Only add parameters in procs </a:t>
            </a:r>
          </a:p>
          <a:p>
            <a:pPr lvl="1"/>
            <a:r>
              <a:rPr lang="en-US" dirty="0"/>
              <a:t>Use defaults</a:t>
            </a:r>
          </a:p>
          <a:p>
            <a:pPr lvl="1"/>
            <a:r>
              <a:rPr lang="en-US" dirty="0"/>
              <a:t>Removal is a separate deployment</a:t>
            </a:r>
          </a:p>
          <a:p>
            <a:r>
              <a:rPr lang="en-US" dirty="0"/>
              <a:t>Use parameter names in calls</a:t>
            </a:r>
          </a:p>
          <a:p>
            <a:r>
              <a:rPr lang="en-US" dirty="0"/>
              <a:t>Avoid renames (aliases, synonyms, views can help here)</a:t>
            </a:r>
          </a:p>
          <a:p>
            <a:r>
              <a:rPr lang="en-US" dirty="0"/>
              <a:t>Order of columns DOESN’T MATTER</a:t>
            </a:r>
          </a:p>
        </p:txBody>
      </p:sp>
    </p:spTree>
    <p:extLst>
      <p:ext uri="{BB962C8B-B14F-4D97-AF65-F5344CB8AC3E}">
        <p14:creationId xmlns:p14="http://schemas.microsoft.com/office/powerpoint/2010/main" val="1331291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 for Deployments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Never add and drop in the same deployment (for related objects)</a:t>
            </a:r>
          </a:p>
          <a:p>
            <a:r>
              <a:rPr lang="en-US" dirty="0"/>
              <a:t>Trade space for time, keeping copies of data for a period</a:t>
            </a:r>
          </a:p>
          <a:p>
            <a:r>
              <a:rPr lang="en-US" dirty="0"/>
              <a:t>Write the cleanup code with the enhancement code</a:t>
            </a:r>
          </a:p>
          <a:p>
            <a:pPr lvl="1"/>
            <a:r>
              <a:rPr lang="en-US" dirty="0"/>
              <a:t>Test this together with the enhancement</a:t>
            </a:r>
          </a:p>
          <a:p>
            <a:pPr lvl="1"/>
            <a:r>
              <a:rPr lang="en-US" dirty="0"/>
              <a:t>Make a </a:t>
            </a:r>
            <a:r>
              <a:rPr lang="en-US"/>
              <a:t>separate branch/PR </a:t>
            </a:r>
            <a:r>
              <a:rPr lang="en-US" dirty="0"/>
              <a:t>with a FUTURE DATE for deployment</a:t>
            </a:r>
          </a:p>
        </p:txBody>
      </p:sp>
    </p:spTree>
    <p:extLst>
      <p:ext uri="{BB962C8B-B14F-4D97-AF65-F5344CB8AC3E}">
        <p14:creationId xmlns:p14="http://schemas.microsoft.com/office/powerpoint/2010/main" val="37765326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Understand and apply the DevOps principles to the db</a:t>
            </a:r>
          </a:p>
          <a:p>
            <a:r>
              <a:rPr lang="en-US" dirty="0"/>
              <a:t>Learn what impacts your environment and what doesn’t</a:t>
            </a:r>
          </a:p>
          <a:p>
            <a:r>
              <a:rPr lang="en-US" dirty="0"/>
              <a:t>Use the impact analysis to decide where to split your deployments</a:t>
            </a:r>
          </a:p>
          <a:p>
            <a:r>
              <a:rPr lang="en-US" dirty="0"/>
              <a:t>Be patient, make changes across time</a:t>
            </a:r>
          </a:p>
          <a:p>
            <a:r>
              <a:rPr lang="en-US" dirty="0"/>
              <a:t>Never add and drop together</a:t>
            </a:r>
          </a:p>
          <a:p>
            <a:r>
              <a:rPr lang="en-US" dirty="0"/>
              <a:t>Feature toggles make it easier to separate db from app changes</a:t>
            </a:r>
          </a:p>
        </p:txBody>
      </p:sp>
    </p:spTree>
    <p:extLst>
      <p:ext uri="{BB962C8B-B14F-4D97-AF65-F5344CB8AC3E}">
        <p14:creationId xmlns:p14="http://schemas.microsoft.com/office/powerpoint/2010/main" val="5712880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cartoon animals in a forest&#10;&#10;Description automatically generated">
            <a:extLst>
              <a:ext uri="{FF2B5EF4-FFF2-40B4-BE49-F238E27FC236}">
                <a16:creationId xmlns:a16="http://schemas.microsoft.com/office/drawing/2014/main" id="{02E23FE2-F496-6F42-EBA2-BC8FD64D2B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6322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971800" y="1276350"/>
            <a:ext cx="4974432" cy="1945817"/>
            <a:chOff x="2689225" y="3398838"/>
            <a:chExt cx="6632576" cy="2594422"/>
          </a:xfrm>
        </p:grpSpPr>
        <p:sp>
          <p:nvSpPr>
            <p:cNvPr id="12" name="Rectangle 11"/>
            <p:cNvSpPr/>
            <p:nvPr/>
          </p:nvSpPr>
          <p:spPr>
            <a:xfrm>
              <a:off x="3260726" y="3398838"/>
              <a:ext cx="3973513" cy="53860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www.voiceofthedba.com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60726" y="4098925"/>
              <a:ext cx="6061075" cy="53860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sjones@sqlservercentral.com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260726" y="4783138"/>
              <a:ext cx="3560763" cy="53860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@way0utwest</a:t>
              </a:r>
            </a:p>
          </p:txBody>
        </p:sp>
        <p:pic>
          <p:nvPicPr>
            <p:cNvPr id="15" name="Picture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3429000"/>
              <a:ext cx="434975" cy="477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4194176"/>
              <a:ext cx="463550" cy="379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4821238"/>
              <a:ext cx="5048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5454650"/>
              <a:ext cx="496888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3260726" y="5454651"/>
              <a:ext cx="3006725" cy="5386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/in/way0utwest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139473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Visual Studio Live! Las Vegas 20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Visual Studio Live! Las Vegas 201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Visual Studio Live! Austin 201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1550</Words>
  <Application>Microsoft Office PowerPoint</Application>
  <PresentationFormat>On-screen Show (16:9)</PresentationFormat>
  <Paragraphs>271</Paragraphs>
  <Slides>44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44</vt:i4>
      </vt:variant>
    </vt:vector>
  </HeadingPairs>
  <TitlesOfParts>
    <vt:vector size="57" baseType="lpstr">
      <vt:lpstr>Roboto Regular</vt:lpstr>
      <vt:lpstr>Arial</vt:lpstr>
      <vt:lpstr>Calibri</vt:lpstr>
      <vt:lpstr>Calibri Light</vt:lpstr>
      <vt:lpstr>Courier New</vt:lpstr>
      <vt:lpstr>Microsoft Sans Serif</vt:lpstr>
      <vt:lpstr>Segoe UI</vt:lpstr>
      <vt:lpstr>Custom Design</vt:lpstr>
      <vt:lpstr>Visual Studio Live! Las Vegas 2017</vt:lpstr>
      <vt:lpstr>1_Custom Design</vt:lpstr>
      <vt:lpstr>Visual Studio Live! Las Vegas 2018</vt:lpstr>
      <vt:lpstr>Visual Studio Live! Austin 2018</vt:lpstr>
      <vt:lpstr>1_office theme</vt:lpstr>
      <vt:lpstr>Architecting Zero Downtime Database Deployments</vt:lpstr>
      <vt:lpstr>Agenda</vt:lpstr>
      <vt:lpstr>PowerPoint Presentation</vt:lpstr>
      <vt:lpstr>PowerPoint Presentation</vt:lpstr>
      <vt:lpstr>Defining Zero Downtime for Databases</vt:lpstr>
      <vt:lpstr>Zero Downtime is</vt:lpstr>
      <vt:lpstr>Who Needs Zero Downtime?</vt:lpstr>
      <vt:lpstr>Everyone</vt:lpstr>
      <vt:lpstr>Zero Downtime is Important</vt:lpstr>
      <vt:lpstr>DevOps Needs Zero Downtime</vt:lpstr>
      <vt:lpstr>Architecting Zero Downtime</vt:lpstr>
      <vt:lpstr>Zero Downtime is Complex</vt:lpstr>
      <vt:lpstr>Planning for Zero Downtime</vt:lpstr>
      <vt:lpstr>Use Good Development Practices</vt:lpstr>
      <vt:lpstr>Demo App</vt:lpstr>
      <vt:lpstr>General Database Guidelines</vt:lpstr>
      <vt:lpstr>Splitting a column</vt:lpstr>
      <vt:lpstr>The Scenario</vt:lpstr>
      <vt:lpstr>The Typical Process</vt:lpstr>
      <vt:lpstr>Demo</vt:lpstr>
      <vt:lpstr>The Zero Downtime Process: Splits</vt:lpstr>
      <vt:lpstr>Splitting Tables</vt:lpstr>
      <vt:lpstr>Merges</vt:lpstr>
      <vt:lpstr>Adding NOT NULL Columns</vt:lpstr>
      <vt:lpstr>The Scenario</vt:lpstr>
      <vt:lpstr>Demo</vt:lpstr>
      <vt:lpstr>The Zero Downtime Process</vt:lpstr>
      <vt:lpstr>Renaming</vt:lpstr>
      <vt:lpstr>The Scenario</vt:lpstr>
      <vt:lpstr>The Typical Process</vt:lpstr>
      <vt:lpstr>Demo</vt:lpstr>
      <vt:lpstr>The Zero Downtime Process: Renames</vt:lpstr>
      <vt:lpstr>Changing a Procedure</vt:lpstr>
      <vt:lpstr>The Scenario</vt:lpstr>
      <vt:lpstr>The Typical Process</vt:lpstr>
      <vt:lpstr>Demo</vt:lpstr>
      <vt:lpstr>The Zero Downtime Process</vt:lpstr>
      <vt:lpstr>Best Practices</vt:lpstr>
      <vt:lpstr>Best Practices for Applications</vt:lpstr>
      <vt:lpstr>Best Practices for Database Code</vt:lpstr>
      <vt:lpstr>Best Practices for Deployments</vt:lpstr>
      <vt:lpstr>Summary</vt:lpstr>
      <vt:lpstr>PowerPoint Presentation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2015-02-16T21:29:58Z</dcterms:created>
  <dcterms:modified xsi:type="dcterms:W3CDTF">2024-01-29T20:48:20Z</dcterms:modified>
</cp:coreProperties>
</file>