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27" r:id="rId2"/>
  </p:sldMasterIdLst>
  <p:notesMasterIdLst>
    <p:notesMasterId r:id="rId38"/>
  </p:notesMasterIdLst>
  <p:handoutMasterIdLst>
    <p:handoutMasterId r:id="rId39"/>
  </p:handoutMasterIdLst>
  <p:sldIdLst>
    <p:sldId id="256" r:id="rId3"/>
    <p:sldId id="259" r:id="rId4"/>
    <p:sldId id="272" r:id="rId5"/>
    <p:sldId id="440" r:id="rId6"/>
    <p:sldId id="435" r:id="rId7"/>
    <p:sldId id="447" r:id="rId8"/>
    <p:sldId id="451" r:id="rId9"/>
    <p:sldId id="305" r:id="rId10"/>
    <p:sldId id="466" r:id="rId11"/>
    <p:sldId id="452" r:id="rId12"/>
    <p:sldId id="463" r:id="rId13"/>
    <p:sldId id="464" r:id="rId14"/>
    <p:sldId id="467" r:id="rId15"/>
    <p:sldId id="468" r:id="rId16"/>
    <p:sldId id="465" r:id="rId17"/>
    <p:sldId id="436" r:id="rId18"/>
    <p:sldId id="443" r:id="rId19"/>
    <p:sldId id="448" r:id="rId20"/>
    <p:sldId id="437" r:id="rId21"/>
    <p:sldId id="444" r:id="rId22"/>
    <p:sldId id="454" r:id="rId23"/>
    <p:sldId id="455" r:id="rId24"/>
    <p:sldId id="438" r:id="rId25"/>
    <p:sldId id="456" r:id="rId26"/>
    <p:sldId id="453" r:id="rId27"/>
    <p:sldId id="445" r:id="rId28"/>
    <p:sldId id="458" r:id="rId29"/>
    <p:sldId id="459" r:id="rId30"/>
    <p:sldId id="439" r:id="rId31"/>
    <p:sldId id="457" r:id="rId32"/>
    <p:sldId id="460" r:id="rId33"/>
    <p:sldId id="461" r:id="rId34"/>
    <p:sldId id="462" r:id="rId35"/>
    <p:sldId id="446" r:id="rId36"/>
    <p:sldId id="382" r:id="rId37"/>
  </p:sldIdLst>
  <p:sldSz cx="121840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87483" autoAdjust="0"/>
  </p:normalViewPr>
  <p:slideViewPr>
    <p:cSldViewPr>
      <p:cViewPr varScale="1">
        <p:scale>
          <a:sx n="59" d="100"/>
          <a:sy n="59" d="100"/>
        </p:scale>
        <p:origin x="934" y="22"/>
      </p:cViewPr>
      <p:guideLst>
        <p:guide orient="horz" pos="2160"/>
        <p:guide pos="38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6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Jones" userId="339eb496d1a7d79a" providerId="LiveId" clId="{A1FCF411-175A-40D3-84B3-18A763FACA64}"/>
    <pc:docChg chg="delSld modSld delMainMaster">
      <pc:chgData name="Steve Jones" userId="339eb496d1a7d79a" providerId="LiveId" clId="{A1FCF411-175A-40D3-84B3-18A763FACA64}" dt="2024-06-25T21:12:32.690" v="32" actId="20577"/>
      <pc:docMkLst>
        <pc:docMk/>
      </pc:docMkLst>
      <pc:sldChg chg="modSp mod">
        <pc:chgData name="Steve Jones" userId="339eb496d1a7d79a" providerId="LiveId" clId="{A1FCF411-175A-40D3-84B3-18A763FACA64}" dt="2024-06-25T21:12:04.633" v="30" actId="1035"/>
        <pc:sldMkLst>
          <pc:docMk/>
          <pc:sldMk cId="0" sldId="305"/>
        </pc:sldMkLst>
        <pc:spChg chg="mod">
          <ac:chgData name="Steve Jones" userId="339eb496d1a7d79a" providerId="LiveId" clId="{A1FCF411-175A-40D3-84B3-18A763FACA64}" dt="2024-06-25T21:12:04.633" v="30" actId="1035"/>
          <ac:spMkLst>
            <pc:docMk/>
            <pc:sldMk cId="0" sldId="305"/>
            <ac:spMk id="107523" creationId="{364C3E1E-5136-48D7-8569-3FB294A492FB}"/>
          </ac:spMkLst>
        </pc:spChg>
      </pc:sldChg>
      <pc:sldChg chg="del">
        <pc:chgData name="Steve Jones" userId="339eb496d1a7d79a" providerId="LiveId" clId="{A1FCF411-175A-40D3-84B3-18A763FACA64}" dt="2024-06-25T21:06:43.700" v="0" actId="47"/>
        <pc:sldMkLst>
          <pc:docMk/>
          <pc:sldMk cId="358363592" sldId="373"/>
        </pc:sldMkLst>
      </pc:sldChg>
      <pc:sldChg chg="modSp mod">
        <pc:chgData name="Steve Jones" userId="339eb496d1a7d79a" providerId="LiveId" clId="{A1FCF411-175A-40D3-84B3-18A763FACA64}" dt="2024-06-25T21:07:00.648" v="14" actId="20577"/>
        <pc:sldMkLst>
          <pc:docMk/>
          <pc:sldMk cId="3346267700" sldId="440"/>
        </pc:sldMkLst>
        <pc:spChg chg="mod">
          <ac:chgData name="Steve Jones" userId="339eb496d1a7d79a" providerId="LiveId" clId="{A1FCF411-175A-40D3-84B3-18A763FACA64}" dt="2024-06-25T21:06:50.817" v="2" actId="6549"/>
          <ac:spMkLst>
            <pc:docMk/>
            <pc:sldMk cId="3346267700" sldId="440"/>
            <ac:spMk id="4" creationId="{3012DDDD-F344-4BC5-8896-92CF7CD1AD1E}"/>
          </ac:spMkLst>
        </pc:spChg>
        <pc:spChg chg="mod">
          <ac:chgData name="Steve Jones" userId="339eb496d1a7d79a" providerId="LiveId" clId="{A1FCF411-175A-40D3-84B3-18A763FACA64}" dt="2024-06-25T21:07:00.648" v="14" actId="20577"/>
          <ac:spMkLst>
            <pc:docMk/>
            <pc:sldMk cId="3346267700" sldId="440"/>
            <ac:spMk id="7" creationId="{247E37AB-6206-4BB3-9F3B-2773DE4ED540}"/>
          </ac:spMkLst>
        </pc:spChg>
        <pc:spChg chg="mod">
          <ac:chgData name="Steve Jones" userId="339eb496d1a7d79a" providerId="LiveId" clId="{A1FCF411-175A-40D3-84B3-18A763FACA64}" dt="2024-06-25T21:06:52.801" v="4" actId="20577"/>
          <ac:spMkLst>
            <pc:docMk/>
            <pc:sldMk cId="3346267700" sldId="440"/>
            <ac:spMk id="10" creationId="{CA944752-E9F6-46C7-9D77-9D80A23A138A}"/>
          </ac:spMkLst>
        </pc:spChg>
      </pc:sldChg>
      <pc:sldChg chg="modSp mod">
        <pc:chgData name="Steve Jones" userId="339eb496d1a7d79a" providerId="LiveId" clId="{A1FCF411-175A-40D3-84B3-18A763FACA64}" dt="2024-06-25T21:12:32.690" v="32" actId="20577"/>
        <pc:sldMkLst>
          <pc:docMk/>
          <pc:sldMk cId="89566621" sldId="463"/>
        </pc:sldMkLst>
        <pc:spChg chg="mod">
          <ac:chgData name="Steve Jones" userId="339eb496d1a7d79a" providerId="LiveId" clId="{A1FCF411-175A-40D3-84B3-18A763FACA64}" dt="2024-06-25T21:12:32.690" v="32" actId="20577"/>
          <ac:spMkLst>
            <pc:docMk/>
            <pc:sldMk cId="89566621" sldId="463"/>
            <ac:spMk id="2" creationId="{7BA9F64B-E6DD-4DC4-B18A-F86B34BDB6AA}"/>
          </ac:spMkLst>
        </pc:spChg>
      </pc:sldChg>
      <pc:sldChg chg="modSp mod">
        <pc:chgData name="Steve Jones" userId="339eb496d1a7d79a" providerId="LiveId" clId="{A1FCF411-175A-40D3-84B3-18A763FACA64}" dt="2024-06-25T21:11:39.006" v="23" actId="1036"/>
        <pc:sldMkLst>
          <pc:docMk/>
          <pc:sldMk cId="2777956209" sldId="466"/>
        </pc:sldMkLst>
        <pc:spChg chg="mod">
          <ac:chgData name="Steve Jones" userId="339eb496d1a7d79a" providerId="LiveId" clId="{A1FCF411-175A-40D3-84B3-18A763FACA64}" dt="2024-06-25T21:11:39.006" v="23" actId="1036"/>
          <ac:spMkLst>
            <pc:docMk/>
            <pc:sldMk cId="2777956209" sldId="466"/>
            <ac:spMk id="4" creationId="{597761CA-7095-3A17-1123-6D19B872980A}"/>
          </ac:spMkLst>
        </pc:spChg>
        <pc:spChg chg="mod">
          <ac:chgData name="Steve Jones" userId="339eb496d1a7d79a" providerId="LiveId" clId="{A1FCF411-175A-40D3-84B3-18A763FACA64}" dt="2024-06-25T21:11:32.332" v="16" actId="1076"/>
          <ac:spMkLst>
            <pc:docMk/>
            <pc:sldMk cId="2777956209" sldId="466"/>
            <ac:spMk id="107524" creationId="{90BF0C45-804C-41F0-8F3F-060478648F2D}"/>
          </ac:spMkLst>
        </pc:spChg>
      </pc:sldChg>
      <pc:sldMasterChg chg="del delSldLayout">
        <pc:chgData name="Steve Jones" userId="339eb496d1a7d79a" providerId="LiveId" clId="{A1FCF411-175A-40D3-84B3-18A763FACA64}" dt="2024-06-25T21:06:43.700" v="0" actId="47"/>
        <pc:sldMasterMkLst>
          <pc:docMk/>
          <pc:sldMasterMk cId="3382729172" sldId="2147483747"/>
        </pc:sldMasterMkLst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979698383" sldId="2147483748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1158894691" sldId="2147483749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2261392277" sldId="2147483750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649351430" sldId="2147483751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643783041" sldId="2147483752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3589135753" sldId="2147483753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2943307293" sldId="2147483754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3360928564" sldId="2147483755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855932729" sldId="2147483756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129898097" sldId="2147483757"/>
          </pc:sldLayoutMkLst>
        </pc:sldLayoutChg>
        <pc:sldLayoutChg chg="del">
          <pc:chgData name="Steve Jones" userId="339eb496d1a7d79a" providerId="LiveId" clId="{A1FCF411-175A-40D3-84B3-18A763FACA64}" dt="2024-06-25T21:06:43.700" v="0" actId="47"/>
          <pc:sldLayoutMkLst>
            <pc:docMk/>
            <pc:sldMasterMk cId="3382729172" sldId="2147483747"/>
            <pc:sldLayoutMk cId="2180658212" sldId="2147483758"/>
          </pc:sldLayoutMkLst>
        </pc:sldLayoutChg>
      </pc:sldMasterChg>
    </pc:docChg>
  </pc:docChgLst>
  <pc:docChgLst>
    <pc:chgData name="Steve Jones" userId="339eb496d1a7d79a" providerId="LiveId" clId="{E2344B21-7BAA-49C6-BF2F-EFA3F22E6686}"/>
    <pc:docChg chg="modSld">
      <pc:chgData name="Steve Jones" userId="339eb496d1a7d79a" providerId="LiveId" clId="{E2344B21-7BAA-49C6-BF2F-EFA3F22E6686}" dt="2024-06-29T11:45:07.625" v="5" actId="403"/>
      <pc:docMkLst>
        <pc:docMk/>
      </pc:docMkLst>
      <pc:sldChg chg="modSp mod">
        <pc:chgData name="Steve Jones" userId="339eb496d1a7d79a" providerId="LiveId" clId="{E2344B21-7BAA-49C6-BF2F-EFA3F22E6686}" dt="2024-06-29T11:45:07.625" v="5" actId="403"/>
        <pc:sldMkLst>
          <pc:docMk/>
          <pc:sldMk cId="0" sldId="256"/>
        </pc:sldMkLst>
        <pc:spChg chg="mod">
          <ac:chgData name="Steve Jones" userId="339eb496d1a7d79a" providerId="LiveId" clId="{E2344B21-7BAA-49C6-BF2F-EFA3F22E6686}" dt="2024-06-29T11:45:07.625" v="5" actId="403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5FDB1-901F-41B4-931C-72A821AA9823}" type="datetimeFigureOut">
              <a:rPr lang="en-US" smtClean="0"/>
              <a:t>6/29/2024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E5846-345B-4AEE-81BD-345D1A487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845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83FE-65DE-43A9-9A81-115515F5471C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B81E1-D1CF-456A-834B-29B6EF528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6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browser</a:t>
            </a:r>
          </a:p>
          <a:p>
            <a:r>
              <a:rPr lang="en-US" dirty="0"/>
              <a:t>- Voice of the dba blog schedule</a:t>
            </a:r>
          </a:p>
          <a:p>
            <a:r>
              <a:rPr lang="en-US" dirty="0"/>
              <a:t>Private browser open</a:t>
            </a:r>
          </a:p>
          <a:p>
            <a:pPr marL="171450" indent="-171450">
              <a:buFontTx/>
              <a:buChar char="-"/>
            </a:pPr>
            <a:r>
              <a:rPr lang="en-US" dirty="0"/>
              <a:t>wordpress.com</a:t>
            </a:r>
          </a:p>
          <a:p>
            <a:pPr marL="171450" indent="-171450">
              <a:buFontTx/>
              <a:buChar char="-"/>
            </a:pPr>
            <a:r>
              <a:rPr lang="en-US" dirty="0"/>
              <a:t>Wordpress.org</a:t>
            </a:r>
          </a:p>
          <a:p>
            <a:pPr marL="171450" indent="-171450">
              <a:buFontTx/>
              <a:buChar char="-"/>
            </a:pPr>
            <a:r>
              <a:rPr lang="en-US" dirty="0"/>
              <a:t>Portal.azure.com (way0utwest for t-</a:t>
            </a:r>
            <a:r>
              <a:rPr lang="en-US" dirty="0" err="1"/>
              <a:t>sqltuesday</a:t>
            </a:r>
            <a:r>
              <a:rPr lang="en-US" dirty="0"/>
              <a:t> </a:t>
            </a:r>
            <a:r>
              <a:rPr lang="en-US" dirty="0" err="1"/>
              <a:t>rg</a:t>
            </a:r>
            <a:r>
              <a:rPr lang="en-US" dirty="0"/>
              <a:t>)</a:t>
            </a:r>
          </a:p>
          <a:p>
            <a:pPr marL="171450" indent="-171450">
              <a:buFontTx/>
              <a:buChar char="-"/>
            </a:pPr>
            <a:r>
              <a:rPr lang="en-US" dirty="0"/>
              <a:t>Ghost</a:t>
            </a:r>
          </a:p>
          <a:p>
            <a:pPr marL="171450" indent="-171450">
              <a:buFontTx/>
              <a:buChar char="-"/>
            </a:pPr>
            <a:r>
              <a:rPr lang="en-US" dirty="0"/>
              <a:t>Voiceofthedba.com</a:t>
            </a:r>
          </a:p>
          <a:p>
            <a:pPr marL="171450" indent="-171450">
              <a:buFontTx/>
              <a:buChar char="-"/>
            </a:pPr>
            <a:r>
              <a:rPr lang="en-US" dirty="0"/>
              <a:t>Blogspot.com (sjones@dkranch.net)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tsqltuesday</a:t>
            </a: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Open Live Writer </a:t>
            </a:r>
          </a:p>
          <a:p>
            <a:pPr marL="171450" indent="-171450">
              <a:buFontTx/>
              <a:buChar char="-"/>
            </a:pPr>
            <a:r>
              <a:rPr lang="en-US" dirty="0"/>
              <a:t>Have draft post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78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steve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Grow your T shaped knowledge with blogging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11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tag cloud helps me to learn about myself and what I like. I do a lot of Redgate and T-SQL. I also have done a lot of coping tips and life blogging lately. Not much SSRS or SSIS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79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CF6D296D-7542-4DC1-8C0C-C9D9252F0D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CE69FBF3-8DE3-49FF-A85A-7C074DEFB9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FE93EC92-25DB-4FB7-BB0C-40F638FDA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12CBD0-712F-4976-BA0C-822E6EC677D6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CF6D296D-7542-4DC1-8C0C-C9D9252F0D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CE69FBF3-8DE3-49FF-A85A-7C074DEFB9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Stand out from the crowd, everyone else interviewing alongside you</a:t>
            </a:r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FE93EC92-25DB-4FB7-BB0C-40F638FDA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12CBD0-712F-4976-BA0C-822E6EC677D6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1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30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want to be able to pick the place you work, what you do, who you work for or with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1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recommend </a:t>
            </a:r>
            <a:r>
              <a:rPr lang="en-US" dirty="0" err="1"/>
              <a:t>Wordpress</a:t>
            </a:r>
            <a:r>
              <a:rPr lang="en-US" dirty="0"/>
              <a:t>. Custom domain not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89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Basically anything I do at work or related to my career is something I can write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72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what you’ve done, save for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16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people suggest topics.</a:t>
            </a:r>
          </a:p>
          <a:p>
            <a:r>
              <a:rPr lang="en-US" dirty="0"/>
              <a:t>Ask what they did last week at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30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to stop at 1-2 pages and separate longer items into multiple posts or part 1/2/3.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B81E1-D1CF-456A-834B-29B6EF5288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0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C32E2-1D60-4315-8432-08D63726F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008" y="1122363"/>
            <a:ext cx="9138047" cy="2387600"/>
          </a:xfrm>
        </p:spPr>
        <p:txBody>
          <a:bodyPr anchor="b"/>
          <a:lstStyle>
            <a:lvl1pPr algn="ctr">
              <a:defRPr sz="59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7D532-68F9-4AC3-A744-6A2C93CD9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008" y="3602038"/>
            <a:ext cx="9138047" cy="1655762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880" indent="0" algn="ctr">
              <a:buNone/>
              <a:defRPr sz="1999"/>
            </a:lvl2pPr>
            <a:lvl3pPr marL="913760" indent="0" algn="ctr">
              <a:buNone/>
              <a:defRPr sz="1799"/>
            </a:lvl3pPr>
            <a:lvl4pPr marL="1370640" indent="0" algn="ctr">
              <a:buNone/>
              <a:defRPr sz="1599"/>
            </a:lvl4pPr>
            <a:lvl5pPr marL="1827520" indent="0" algn="ctr">
              <a:buNone/>
              <a:defRPr sz="1599"/>
            </a:lvl5pPr>
            <a:lvl6pPr marL="2284400" indent="0" algn="ctr">
              <a:buNone/>
              <a:defRPr sz="1599"/>
            </a:lvl6pPr>
            <a:lvl7pPr marL="2741280" indent="0" algn="ctr">
              <a:buNone/>
              <a:defRPr sz="1599"/>
            </a:lvl7pPr>
            <a:lvl8pPr marL="3198160" indent="0" algn="ctr">
              <a:buNone/>
              <a:defRPr sz="1599"/>
            </a:lvl8pPr>
            <a:lvl9pPr marL="3655040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593BA-CB80-4CA2-9979-4B37467F5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5DAEF-46EB-4613-8D99-C961CC99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AA6A-FB26-4698-9AA7-7F8C7A44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13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1D08-F8AB-4DF0-823B-180E661F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EEC3C-25B8-4EC1-BB43-52DE67B54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5B76E-826A-4109-8E86-672A70ED9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BF749-C1BE-4FB9-9584-05EED7BF0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75151-A3E6-4645-B624-33CA08F01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6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1092C-EF4B-4C14-B222-412CC748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09" y="1709739"/>
            <a:ext cx="10508754" cy="2852737"/>
          </a:xfrm>
        </p:spPr>
        <p:txBody>
          <a:bodyPr anchor="b"/>
          <a:lstStyle>
            <a:lvl1pPr>
              <a:defRPr sz="59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E3ADA-7BB5-4222-9686-2894F6C25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309" y="4589464"/>
            <a:ext cx="10508754" cy="150018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>
                    <a:tint val="75000"/>
                  </a:schemeClr>
                </a:solidFill>
              </a:defRPr>
            </a:lvl1pPr>
            <a:lvl2pPr marL="45688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760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6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52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440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128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81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5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B55FA-847B-49C4-83BA-F962B481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A4EB2-5918-48D6-8CAB-BABD85B1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A2807-A209-4B33-808C-04FE6916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1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2BE5-38AB-4140-A47B-0E14D6AD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62C24-BE42-4FFF-9A49-A801BEFCE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654" y="1825625"/>
            <a:ext cx="517822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BF670-D4D4-4CD8-B977-7AB9AEE86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182" y="1825625"/>
            <a:ext cx="517822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F4F9C-E726-4E16-B95D-6F4D1631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CA574-64E7-47DA-AD09-D7615312C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CF8A1-7883-4F13-B15A-7DBD6C5C3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8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B8E44-6052-48FE-8697-44C79A7C6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41" y="365126"/>
            <a:ext cx="105087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1CF3B-AEF9-4259-8D03-E7CDCCC2A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42" y="1681163"/>
            <a:ext cx="5154429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880" indent="0">
              <a:buNone/>
              <a:defRPr sz="1999" b="1"/>
            </a:lvl2pPr>
            <a:lvl3pPr marL="913760" indent="0">
              <a:buNone/>
              <a:defRPr sz="1799" b="1"/>
            </a:lvl3pPr>
            <a:lvl4pPr marL="1370640" indent="0">
              <a:buNone/>
              <a:defRPr sz="1599" b="1"/>
            </a:lvl4pPr>
            <a:lvl5pPr marL="1827520" indent="0">
              <a:buNone/>
              <a:defRPr sz="1599" b="1"/>
            </a:lvl5pPr>
            <a:lvl6pPr marL="2284400" indent="0">
              <a:buNone/>
              <a:defRPr sz="1599" b="1"/>
            </a:lvl6pPr>
            <a:lvl7pPr marL="2741280" indent="0">
              <a:buNone/>
              <a:defRPr sz="1599" b="1"/>
            </a:lvl7pPr>
            <a:lvl8pPr marL="3198160" indent="0">
              <a:buNone/>
              <a:defRPr sz="1599" b="1"/>
            </a:lvl8pPr>
            <a:lvl9pPr marL="3655040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4AA70-D649-4F2C-A83E-F195F98B2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242" y="2505075"/>
            <a:ext cx="515442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09DEA-B631-41C1-A7A8-7C7B5320C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8182" y="1681163"/>
            <a:ext cx="5179814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880" indent="0">
              <a:buNone/>
              <a:defRPr sz="1999" b="1"/>
            </a:lvl2pPr>
            <a:lvl3pPr marL="913760" indent="0">
              <a:buNone/>
              <a:defRPr sz="1799" b="1"/>
            </a:lvl3pPr>
            <a:lvl4pPr marL="1370640" indent="0">
              <a:buNone/>
              <a:defRPr sz="1599" b="1"/>
            </a:lvl4pPr>
            <a:lvl5pPr marL="1827520" indent="0">
              <a:buNone/>
              <a:defRPr sz="1599" b="1"/>
            </a:lvl5pPr>
            <a:lvl6pPr marL="2284400" indent="0">
              <a:buNone/>
              <a:defRPr sz="1599" b="1"/>
            </a:lvl6pPr>
            <a:lvl7pPr marL="2741280" indent="0">
              <a:buNone/>
              <a:defRPr sz="1599" b="1"/>
            </a:lvl7pPr>
            <a:lvl8pPr marL="3198160" indent="0">
              <a:buNone/>
              <a:defRPr sz="1599" b="1"/>
            </a:lvl8pPr>
            <a:lvl9pPr marL="3655040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4630A6-A2EC-48A6-B105-1170E0137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8182" y="2505075"/>
            <a:ext cx="517981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9D8A02-5DA1-4EBF-A282-39DD0F6F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6C6FFD-C3FB-4520-B760-63BCCF10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0BEC68-D738-4199-90A9-493D1FAD3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FEE1C-E792-4086-B2C2-A449F9F2D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7303E6-9324-4A77-AF47-36261161C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1BE45F-8C34-43DF-9B76-42E6AF7F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5F12E8-6DA5-4D00-87E3-EA1692FF5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7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F1BA12-D7A8-4BC3-818A-E90CA9989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F15E8-7F31-44A9-8FAD-02A276DF0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A3102-C025-4551-82D1-ED7ABAFD9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D8851-D588-429F-B232-6D8269F6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42" y="457200"/>
            <a:ext cx="392967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A3EF-F546-4EDE-890B-72291E3B8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9814" y="987426"/>
            <a:ext cx="6168182" cy="4873625"/>
          </a:xfrm>
        </p:spPr>
        <p:txBody>
          <a:bodyPr/>
          <a:lstStyle>
            <a:lvl1pPr>
              <a:defRPr sz="3198"/>
            </a:lvl1pPr>
            <a:lvl2pPr>
              <a:defRPr sz="2798"/>
            </a:lvl2pPr>
            <a:lvl3pPr>
              <a:defRPr sz="2398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57666-FD13-465F-8FA8-1E670CDA6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242" y="2057400"/>
            <a:ext cx="392967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880" indent="0">
              <a:buNone/>
              <a:defRPr sz="1399"/>
            </a:lvl2pPr>
            <a:lvl3pPr marL="913760" indent="0">
              <a:buNone/>
              <a:defRPr sz="1199"/>
            </a:lvl3pPr>
            <a:lvl4pPr marL="1370640" indent="0">
              <a:buNone/>
              <a:defRPr sz="999"/>
            </a:lvl4pPr>
            <a:lvl5pPr marL="1827520" indent="0">
              <a:buNone/>
              <a:defRPr sz="999"/>
            </a:lvl5pPr>
            <a:lvl6pPr marL="2284400" indent="0">
              <a:buNone/>
              <a:defRPr sz="999"/>
            </a:lvl6pPr>
            <a:lvl7pPr marL="2741280" indent="0">
              <a:buNone/>
              <a:defRPr sz="999"/>
            </a:lvl7pPr>
            <a:lvl8pPr marL="3198160" indent="0">
              <a:buNone/>
              <a:defRPr sz="999"/>
            </a:lvl8pPr>
            <a:lvl9pPr marL="3655040" indent="0">
              <a:buNone/>
              <a:defRPr sz="9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E25CF5-CC65-4CC8-B1EC-73B94C51F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58048-292F-4A0F-882B-3052A3DEB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94059-7873-4A5A-BD22-FCE889A3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8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A1C3-F282-4588-9D83-E4773CA86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42" y="457200"/>
            <a:ext cx="3929677" cy="1600200"/>
          </a:xfrm>
        </p:spPr>
        <p:txBody>
          <a:bodyPr anchor="b"/>
          <a:lstStyle>
            <a:lvl1pPr>
              <a:defRPr sz="31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91685-13BE-4615-8D11-A764D20C2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79814" y="987426"/>
            <a:ext cx="6168182" cy="4873625"/>
          </a:xfrm>
        </p:spPr>
        <p:txBody>
          <a:bodyPr/>
          <a:lstStyle>
            <a:lvl1pPr marL="0" indent="0">
              <a:buNone/>
              <a:defRPr sz="3198"/>
            </a:lvl1pPr>
            <a:lvl2pPr marL="456880" indent="0">
              <a:buNone/>
              <a:defRPr sz="2798"/>
            </a:lvl2pPr>
            <a:lvl3pPr marL="913760" indent="0">
              <a:buNone/>
              <a:defRPr sz="2398"/>
            </a:lvl3pPr>
            <a:lvl4pPr marL="1370640" indent="0">
              <a:buNone/>
              <a:defRPr sz="1999"/>
            </a:lvl4pPr>
            <a:lvl5pPr marL="1827520" indent="0">
              <a:buNone/>
              <a:defRPr sz="1999"/>
            </a:lvl5pPr>
            <a:lvl6pPr marL="2284400" indent="0">
              <a:buNone/>
              <a:defRPr sz="1999"/>
            </a:lvl6pPr>
            <a:lvl7pPr marL="2741280" indent="0">
              <a:buNone/>
              <a:defRPr sz="1999"/>
            </a:lvl7pPr>
            <a:lvl8pPr marL="3198160" indent="0">
              <a:buNone/>
              <a:defRPr sz="1999"/>
            </a:lvl8pPr>
            <a:lvl9pPr marL="3655040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32BCE-38C8-4C3B-B2BA-899F18EC2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242" y="2057400"/>
            <a:ext cx="3929677" cy="3811588"/>
          </a:xfrm>
        </p:spPr>
        <p:txBody>
          <a:bodyPr/>
          <a:lstStyle>
            <a:lvl1pPr marL="0" indent="0">
              <a:buNone/>
              <a:defRPr sz="1599"/>
            </a:lvl1pPr>
            <a:lvl2pPr marL="456880" indent="0">
              <a:buNone/>
              <a:defRPr sz="1399"/>
            </a:lvl2pPr>
            <a:lvl3pPr marL="913760" indent="0">
              <a:buNone/>
              <a:defRPr sz="1199"/>
            </a:lvl3pPr>
            <a:lvl4pPr marL="1370640" indent="0">
              <a:buNone/>
              <a:defRPr sz="999"/>
            </a:lvl4pPr>
            <a:lvl5pPr marL="1827520" indent="0">
              <a:buNone/>
              <a:defRPr sz="999"/>
            </a:lvl5pPr>
            <a:lvl6pPr marL="2284400" indent="0">
              <a:buNone/>
              <a:defRPr sz="999"/>
            </a:lvl6pPr>
            <a:lvl7pPr marL="2741280" indent="0">
              <a:buNone/>
              <a:defRPr sz="999"/>
            </a:lvl7pPr>
            <a:lvl8pPr marL="3198160" indent="0">
              <a:buNone/>
              <a:defRPr sz="999"/>
            </a:lvl8pPr>
            <a:lvl9pPr marL="3655040" indent="0">
              <a:buNone/>
              <a:defRPr sz="9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E0547A-CAFE-4278-AAB9-78943CDF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0D4E4-5D57-4F4B-B349-22E606B1A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8BA1D-C04E-449B-85C8-5F73CC57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4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DB51-69D2-49F5-81E5-69E3623E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E954D3-E856-4F40-80C4-0DC2540B7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DA167-E8CD-4EAF-A585-39BA4DEEA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40427-B75D-44DB-A258-FB1D0FAB6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E3265-3222-4B13-8DC2-BFAC60A7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90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B5F603-0678-42F6-9298-134D8A05B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19220" y="365125"/>
            <a:ext cx="262718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9931E-596E-4C1C-8113-A02FCE955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654" y="365125"/>
            <a:ext cx="772926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DB581-2453-476F-9527-49D5AE6CB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43315-9AD3-4131-AAD1-43E43B524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F2FC4-9ECC-486A-A3C6-7A47C076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3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777" y="-1179512"/>
            <a:ext cx="4571789" cy="464711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31391" y="2109774"/>
            <a:ext cx="16241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Demo</a:t>
            </a:r>
            <a:endParaRPr lang="en-IN" sz="40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CAB9E4F-14D2-4DFB-9C40-ADE58A343016}"/>
              </a:ext>
            </a:extLst>
          </p:cNvPr>
          <p:cNvSpPr/>
          <p:nvPr userDrawn="1"/>
        </p:nvSpPr>
        <p:spPr>
          <a:xfrm>
            <a:off x="2635647" y="1107265"/>
            <a:ext cx="7234338" cy="4643470"/>
          </a:xfrm>
          <a:prstGeom prst="roundRect">
            <a:avLst>
              <a:gd name="adj" fmla="val 767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BE5EDFD-3613-487A-A5B8-6A5544058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6025" y="1250142"/>
            <a:ext cx="6853583" cy="1362075"/>
          </a:xfrm>
        </p:spPr>
        <p:txBody>
          <a:bodyPr anchor="b"/>
          <a:lstStyle>
            <a:lvl1pPr algn="l">
              <a:defRPr sz="40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375603-BB05-4AB9-9275-5B4582D16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6025" y="2750340"/>
            <a:ext cx="685358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04658C-A282-4FE5-92E2-9E44AB4A8E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75" y="5013176"/>
            <a:ext cx="2630602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0712" y="2549513"/>
            <a:ext cx="6377640" cy="114300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80712" y="548680"/>
            <a:ext cx="6377640" cy="1928825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EA2E3-29B1-423B-AFD0-F6A8D55420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83" y="5365977"/>
            <a:ext cx="3024336" cy="132766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0838EC5-30F9-4D40-B0E8-A96ED663E918}"/>
              </a:ext>
            </a:extLst>
          </p:cNvPr>
          <p:cNvSpPr/>
          <p:nvPr userDrawn="1"/>
        </p:nvSpPr>
        <p:spPr>
          <a:xfrm>
            <a:off x="10916567" y="3692522"/>
            <a:ext cx="1267496" cy="2904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32BE52-2604-45C0-85DD-55DC527E75CE}"/>
              </a:ext>
            </a:extLst>
          </p:cNvPr>
          <p:cNvSpPr/>
          <p:nvPr userDrawn="1"/>
        </p:nvSpPr>
        <p:spPr>
          <a:xfrm>
            <a:off x="11803351" y="6475269"/>
            <a:ext cx="380712" cy="382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DD7BAD-8E3F-4872-926E-72CC10D019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159" y="116632"/>
            <a:ext cx="665972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ding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6797" y="1700808"/>
            <a:ext cx="10908582" cy="452596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onsolas" pitchFamily="49" charset="0"/>
                <a:cs typeface="Consolas" pitchFamily="49" charset="0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onsolas" pitchFamily="49" charset="0"/>
                <a:cs typeface="Consolas" pitchFamily="49" charset="0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Consolas" pitchFamily="49" charset="0"/>
                <a:cs typeface="Consolas" pitchFamily="49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onsolas" pitchFamily="49" charset="0"/>
                <a:cs typeface="Consolas" pitchFamily="49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onsolas" pitchFamily="49" charset="0"/>
                <a:cs typeface="Consolas" pitchFamily="49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12F28-A8D4-4AB7-85D6-A966ABC3D8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75" y="5013176"/>
            <a:ext cx="2630602" cy="27089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7" y="116632"/>
            <a:ext cx="2084437" cy="208443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23311" y="2135734"/>
            <a:ext cx="1580882" cy="653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Video</a:t>
            </a:r>
            <a:endParaRPr lang="en-IN" sz="40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97CC515-ADEA-4A84-B896-188A8A8FDAD5}"/>
              </a:ext>
            </a:extLst>
          </p:cNvPr>
          <p:cNvSpPr/>
          <p:nvPr userDrawn="1"/>
        </p:nvSpPr>
        <p:spPr>
          <a:xfrm>
            <a:off x="2635647" y="1107265"/>
            <a:ext cx="7234338" cy="4643470"/>
          </a:xfrm>
          <a:prstGeom prst="roundRect">
            <a:avLst>
              <a:gd name="adj" fmla="val 767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C05A9A5-4A24-4F01-9CC7-65EC9F9E0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6025" y="1250142"/>
            <a:ext cx="6853583" cy="1362075"/>
          </a:xfrm>
        </p:spPr>
        <p:txBody>
          <a:bodyPr anchor="b"/>
          <a:lstStyle>
            <a:lvl1pPr algn="l">
              <a:defRPr sz="40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C38D958-4543-4ECC-A522-04AD63CFA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6025" y="2750340"/>
            <a:ext cx="6853583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9AACA0-3668-467A-9A74-9363A289CF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75" y="5013176"/>
            <a:ext cx="2630602" cy="27089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7C8796D-D15A-FAB2-AEEB-42B6CFE03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BB1F52-9EAE-E6A3-1CC9-F2D6F45D7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1111" r="41777"/>
          <a:stretch/>
        </p:blipFill>
        <p:spPr>
          <a:xfrm>
            <a:off x="2989687" y="7471961"/>
            <a:ext cx="2084895" cy="120812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847388-EF42-A5D8-550E-596C599A07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4898" r="62456"/>
          <a:stretch/>
        </p:blipFill>
        <p:spPr>
          <a:xfrm>
            <a:off x="230528" y="7478678"/>
            <a:ext cx="2759159" cy="120812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27E3C5-862D-E877-26EA-FBA27D99E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3757" r="17894"/>
          <a:stretch/>
        </p:blipFill>
        <p:spPr>
          <a:xfrm>
            <a:off x="5133726" y="7485399"/>
            <a:ext cx="2235718" cy="1208121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7609232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D97699B-8919-B1F6-A02D-EF2A566010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BB1F52-9EAE-E6A3-1CC9-F2D6F45D7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1111" r="41777"/>
          <a:stretch/>
        </p:blipFill>
        <p:spPr>
          <a:xfrm>
            <a:off x="2989687" y="7471961"/>
            <a:ext cx="2084895" cy="120812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847388-EF42-A5D8-550E-596C599A07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4898" r="62456"/>
          <a:stretch/>
        </p:blipFill>
        <p:spPr>
          <a:xfrm>
            <a:off x="230528" y="7478678"/>
            <a:ext cx="2759159" cy="120812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27E3C5-862D-E877-26EA-FBA27D99E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3757" r="17894"/>
          <a:stretch/>
        </p:blipFill>
        <p:spPr>
          <a:xfrm>
            <a:off x="5133726" y="7485399"/>
            <a:ext cx="2235718" cy="120812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27BA4C-DEBF-426B-E83D-27F124751B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787" b="5594"/>
          <a:stretch/>
        </p:blipFill>
        <p:spPr>
          <a:xfrm>
            <a:off x="0" y="1877628"/>
            <a:ext cx="12184063" cy="498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933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656" y="1122363"/>
            <a:ext cx="5064034" cy="2387600"/>
          </a:xfrm>
        </p:spPr>
        <p:txBody>
          <a:bodyPr anchor="b"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656" y="3602038"/>
            <a:ext cx="5064034" cy="1655762"/>
          </a:xfrm>
          <a:noFill/>
        </p:spPr>
        <p:txBody>
          <a:bodyPr>
            <a:normAutofit/>
          </a:bodyPr>
          <a:lstStyle>
            <a:lvl1pPr marL="0" indent="0" algn="l" defTabSz="913585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None/>
              <a:defRPr lang="en-US" sz="2398" kern="1200" dirty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 algn="ctr">
              <a:buNone/>
              <a:defRPr sz="1999"/>
            </a:lvl2pPr>
            <a:lvl3pPr marL="913585" indent="0" algn="ctr">
              <a:buNone/>
              <a:defRPr sz="1799"/>
            </a:lvl3pPr>
            <a:lvl4pPr marL="1370377" indent="0" algn="ctr">
              <a:buNone/>
              <a:defRPr sz="1599"/>
            </a:lvl4pPr>
            <a:lvl5pPr marL="1827169" indent="0" algn="ctr">
              <a:buNone/>
              <a:defRPr sz="1599"/>
            </a:lvl5pPr>
            <a:lvl6pPr marL="2283961" indent="0" algn="ctr">
              <a:buNone/>
              <a:defRPr sz="1599"/>
            </a:lvl6pPr>
            <a:lvl7pPr marL="2740754" indent="0" algn="ctr">
              <a:buNone/>
              <a:defRPr sz="1599"/>
            </a:lvl7pPr>
            <a:lvl8pPr marL="3197545" indent="0" algn="ctr">
              <a:buNone/>
              <a:defRPr sz="1599"/>
            </a:lvl8pPr>
            <a:lvl9pPr marL="365433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2324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309" y="1709740"/>
            <a:ext cx="10508754" cy="2852737"/>
          </a:xfrm>
        </p:spPr>
        <p:txBody>
          <a:bodyPr anchor="b">
            <a:normAutofit/>
          </a:bodyPr>
          <a:lstStyle>
            <a:lvl1pPr>
              <a:defRPr lang="en-US" sz="5878" kern="1200" dirty="0">
                <a:gradFill flip="none" rotWithShape="1">
                  <a:gsLst>
                    <a:gs pos="33000">
                      <a:schemeClr val="tx1"/>
                    </a:gs>
                    <a:gs pos="20000">
                      <a:schemeClr val="accent2">
                        <a:lumMod val="95000"/>
                        <a:lumOff val="5000"/>
                      </a:schemeClr>
                    </a:gs>
                    <a:gs pos="47000">
                      <a:schemeClr val="accent2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309" y="4589465"/>
            <a:ext cx="10508754" cy="150018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>
                    <a:tint val="75000"/>
                  </a:schemeClr>
                </a:solidFill>
              </a:defRPr>
            </a:lvl1pPr>
            <a:lvl2pPr marL="456792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585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37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6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96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7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54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33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331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E2E29-3FD9-49B8-E389-0A7050B08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7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50248-3348-C590-0A42-2036A0540B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45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207782-2CD5-3548-DBF4-558252493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654" y="1825625"/>
            <a:ext cx="5178227" cy="435133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8182" y="1825625"/>
            <a:ext cx="5178227" cy="435133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DAD962-3843-1473-3D46-88965D051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06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3DBF5B-E8EA-C454-F250-FFA3614860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241" y="365127"/>
            <a:ext cx="10508754" cy="1325563"/>
          </a:xfrm>
        </p:spPr>
        <p:txBody>
          <a:bodyPr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243" y="1681163"/>
            <a:ext cx="5154429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398" kern="1200" dirty="0" smtClean="0">
                <a:gradFill flip="none" rotWithShape="1">
                  <a:gsLst>
                    <a:gs pos="26000">
                      <a:schemeClr val="tx1"/>
                    </a:gs>
                    <a:gs pos="7000">
                      <a:schemeClr val="accent2">
                        <a:lumMod val="95000"/>
                        <a:lumOff val="5000"/>
                      </a:schemeClr>
                    </a:gs>
                    <a:gs pos="45000">
                      <a:schemeClr val="accent2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>
              <a:buNone/>
              <a:defRPr sz="1999" b="1"/>
            </a:lvl2pPr>
            <a:lvl3pPr marL="913585" indent="0">
              <a:buNone/>
              <a:defRPr sz="1799" b="1"/>
            </a:lvl3pPr>
            <a:lvl4pPr marL="1370377" indent="0">
              <a:buNone/>
              <a:defRPr sz="1599" b="1"/>
            </a:lvl4pPr>
            <a:lvl5pPr marL="1827169" indent="0">
              <a:buNone/>
              <a:defRPr sz="1599" b="1"/>
            </a:lvl5pPr>
            <a:lvl6pPr marL="2283961" indent="0">
              <a:buNone/>
              <a:defRPr sz="1599" b="1"/>
            </a:lvl6pPr>
            <a:lvl7pPr marL="2740754" indent="0">
              <a:buNone/>
              <a:defRPr sz="1599" b="1"/>
            </a:lvl7pPr>
            <a:lvl8pPr marL="3197545" indent="0">
              <a:buNone/>
              <a:defRPr sz="1599" b="1"/>
            </a:lvl8pPr>
            <a:lvl9pPr marL="3654337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243" y="2505075"/>
            <a:ext cx="5154429" cy="368458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8182" y="1681163"/>
            <a:ext cx="5179814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398" kern="1200" dirty="0" smtClean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>
              <a:buNone/>
              <a:defRPr sz="1999" b="1"/>
            </a:lvl2pPr>
            <a:lvl3pPr marL="913585" indent="0">
              <a:buNone/>
              <a:defRPr sz="1799" b="1"/>
            </a:lvl3pPr>
            <a:lvl4pPr marL="1370377" indent="0">
              <a:buNone/>
              <a:defRPr sz="1599" b="1"/>
            </a:lvl4pPr>
            <a:lvl5pPr marL="1827169" indent="0">
              <a:buNone/>
              <a:defRPr sz="1599" b="1"/>
            </a:lvl5pPr>
            <a:lvl6pPr marL="2283961" indent="0">
              <a:buNone/>
              <a:defRPr sz="1599" b="1"/>
            </a:lvl6pPr>
            <a:lvl7pPr marL="2740754" indent="0">
              <a:buNone/>
              <a:defRPr sz="1599" b="1"/>
            </a:lvl7pPr>
            <a:lvl8pPr marL="3197545" indent="0">
              <a:buNone/>
              <a:defRPr sz="1599" b="1"/>
            </a:lvl8pPr>
            <a:lvl9pPr marL="3654337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8182" y="2505075"/>
            <a:ext cx="5179814" cy="3684588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93AE00-2F54-C5CF-838D-5593B0293C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47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allout"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655" y="3078135"/>
            <a:ext cx="10508754" cy="701731"/>
          </a:xfrm>
          <a:effectLst/>
        </p:spPr>
        <p:txBody>
          <a:bodyPr>
            <a:sp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callout text</a:t>
            </a:r>
          </a:p>
        </p:txBody>
      </p:sp>
    </p:spTree>
    <p:extLst>
      <p:ext uri="{BB962C8B-B14F-4D97-AF65-F5344CB8AC3E}">
        <p14:creationId xmlns:p14="http://schemas.microsoft.com/office/powerpoint/2010/main" val="3161651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4447C3-0033-B97B-B80D-F66983BEE40F}"/>
              </a:ext>
            </a:extLst>
          </p:cNvPr>
          <p:cNvSpPr txBox="1"/>
          <p:nvPr/>
        </p:nvSpPr>
        <p:spPr>
          <a:xfrm>
            <a:off x="652719" y="2321005"/>
            <a:ext cx="11328277" cy="221599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3790" b="1" cap="none" spc="0">
                <a:ln w="12700">
                  <a:noFill/>
                  <a:prstDash val="solid"/>
                </a:ln>
                <a:gradFill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</a:gradFill>
                <a:effectLst/>
              </a:rPr>
              <a:t>Demo</a:t>
            </a:r>
            <a:endParaRPr lang="en-US" sz="13790">
              <a:ln>
                <a:noFill/>
              </a:ln>
              <a:gradFill>
                <a:gsLst>
                  <a:gs pos="24000">
                    <a:schemeClr val="tx1"/>
                  </a:gs>
                  <a:gs pos="0">
                    <a:schemeClr val="accent5">
                      <a:lumMod val="95000"/>
                      <a:lumOff val="5000"/>
                    </a:schemeClr>
                  </a:gs>
                  <a:gs pos="39000">
                    <a:schemeClr val="accent5"/>
                  </a:gs>
                </a:gsLst>
                <a:lin ang="2700000" scaled="1"/>
              </a:gradFill>
              <a:effectLst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0D2FF36-B7E0-7C0A-2BEA-81C3A8B9F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655" y="4536995"/>
            <a:ext cx="10505127" cy="1655762"/>
          </a:xfrm>
          <a:noFill/>
        </p:spPr>
        <p:txBody>
          <a:bodyPr>
            <a:normAutofit/>
          </a:bodyPr>
          <a:lstStyle>
            <a:lvl1pPr marL="0" indent="0" algn="l" defTabSz="913585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None/>
              <a:defRPr lang="en-US" sz="2398" kern="1200" dirty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 algn="ctr">
              <a:buNone/>
              <a:defRPr sz="1999"/>
            </a:lvl2pPr>
            <a:lvl3pPr marL="913585" indent="0" algn="ctr">
              <a:buNone/>
              <a:defRPr sz="1799"/>
            </a:lvl3pPr>
            <a:lvl4pPr marL="1370377" indent="0" algn="ctr">
              <a:buNone/>
              <a:defRPr sz="1599"/>
            </a:lvl4pPr>
            <a:lvl5pPr marL="1827169" indent="0" algn="ctr">
              <a:buNone/>
              <a:defRPr sz="1599"/>
            </a:lvl5pPr>
            <a:lvl6pPr marL="2283961" indent="0" algn="ctr">
              <a:buNone/>
              <a:defRPr sz="1599"/>
            </a:lvl6pPr>
            <a:lvl7pPr marL="2740754" indent="0" algn="ctr">
              <a:buNone/>
              <a:defRPr sz="1599"/>
            </a:lvl7pPr>
            <a:lvl8pPr marL="3197545" indent="0" algn="ctr">
              <a:buNone/>
              <a:defRPr sz="1599"/>
            </a:lvl8pPr>
            <a:lvl9pPr marL="365433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74062-4C5F-05A1-1132-214F425652E5}"/>
              </a:ext>
            </a:extLst>
          </p:cNvPr>
          <p:cNvSpPr txBox="1"/>
          <p:nvPr userDrawn="1"/>
        </p:nvSpPr>
        <p:spPr>
          <a:xfrm>
            <a:off x="652719" y="2321005"/>
            <a:ext cx="11328277" cy="221599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3790" b="1" cap="none" spc="0">
                <a:ln w="12700">
                  <a:noFill/>
                  <a:prstDash val="solid"/>
                </a:ln>
                <a:gradFill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</a:gradFill>
                <a:effectLst/>
              </a:rPr>
              <a:t>Demo</a:t>
            </a:r>
            <a:endParaRPr lang="en-US" sz="13790">
              <a:ln>
                <a:noFill/>
              </a:ln>
              <a:gradFill>
                <a:gsLst>
                  <a:gs pos="24000">
                    <a:schemeClr val="tx1"/>
                  </a:gs>
                  <a:gs pos="0">
                    <a:schemeClr val="accent5">
                      <a:lumMod val="95000"/>
                      <a:lumOff val="5000"/>
                    </a:schemeClr>
                  </a:gs>
                  <a:gs pos="39000">
                    <a:schemeClr val="accent5"/>
                  </a:gs>
                </a:gsLst>
                <a:lin ang="2700000" scaled="1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264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4448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654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46000">
                      <a:schemeClr val="accent5">
                        <a:lumMod val="95000"/>
                        <a:lumOff val="5000"/>
                      </a:schemeClr>
                    </a:gs>
                    <a:gs pos="100000">
                      <a:schemeClr val="accent5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3733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347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4447C3-0033-B97B-B80D-F66983BEE40F}"/>
              </a:ext>
            </a:extLst>
          </p:cNvPr>
          <p:cNvSpPr txBox="1"/>
          <p:nvPr/>
        </p:nvSpPr>
        <p:spPr>
          <a:xfrm>
            <a:off x="618237" y="2321005"/>
            <a:ext cx="11328277" cy="221599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3790" b="1" cap="none" spc="0">
                <a:ln w="12700">
                  <a:noFill/>
                  <a:prstDash val="solid"/>
                </a:ln>
                <a:gradFill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</a:gradFill>
                <a:effectLst/>
              </a:rPr>
              <a:t>Thank you</a:t>
            </a:r>
            <a:endParaRPr lang="en-US" sz="13790">
              <a:ln>
                <a:noFill/>
              </a:ln>
              <a:gradFill>
                <a:gsLst>
                  <a:gs pos="24000">
                    <a:schemeClr val="tx1"/>
                  </a:gs>
                  <a:gs pos="0">
                    <a:schemeClr val="accent5">
                      <a:lumMod val="95000"/>
                      <a:lumOff val="5000"/>
                    </a:schemeClr>
                  </a:gs>
                  <a:gs pos="39000">
                    <a:schemeClr val="accent5"/>
                  </a:gs>
                </a:gsLst>
                <a:lin ang="2700000" scaled="1"/>
              </a:gradFill>
              <a:effectLst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D0FCC72-FB1D-E813-CB2B-051BD36616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655" y="4536995"/>
            <a:ext cx="10505127" cy="1655762"/>
          </a:xfrm>
          <a:noFill/>
        </p:spPr>
        <p:txBody>
          <a:bodyPr>
            <a:normAutofit/>
          </a:bodyPr>
          <a:lstStyle>
            <a:lvl1pPr marL="0" indent="0" algn="l" defTabSz="913585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None/>
              <a:defRPr lang="en-US" sz="2398" kern="1200" dirty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 algn="ctr">
              <a:buNone/>
              <a:defRPr sz="1999"/>
            </a:lvl2pPr>
            <a:lvl3pPr marL="913585" indent="0" algn="ctr">
              <a:buNone/>
              <a:defRPr sz="1799"/>
            </a:lvl3pPr>
            <a:lvl4pPr marL="1370377" indent="0" algn="ctr">
              <a:buNone/>
              <a:defRPr sz="1599"/>
            </a:lvl4pPr>
            <a:lvl5pPr marL="1827169" indent="0" algn="ctr">
              <a:buNone/>
              <a:defRPr sz="1599"/>
            </a:lvl5pPr>
            <a:lvl6pPr marL="2283961" indent="0" algn="ctr">
              <a:buNone/>
              <a:defRPr sz="1599"/>
            </a:lvl6pPr>
            <a:lvl7pPr marL="2740754" indent="0" algn="ctr">
              <a:buNone/>
              <a:defRPr sz="1599"/>
            </a:lvl7pPr>
            <a:lvl8pPr marL="3197545" indent="0" algn="ctr">
              <a:buNone/>
              <a:defRPr sz="1599"/>
            </a:lvl8pPr>
            <a:lvl9pPr marL="365433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CEF451-E753-5868-9C70-5D30B8E94056}"/>
              </a:ext>
            </a:extLst>
          </p:cNvPr>
          <p:cNvSpPr txBox="1"/>
          <p:nvPr userDrawn="1"/>
        </p:nvSpPr>
        <p:spPr>
          <a:xfrm>
            <a:off x="618237" y="2321005"/>
            <a:ext cx="11328277" cy="221599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3790" b="1" cap="none" spc="0">
                <a:ln w="12700">
                  <a:noFill/>
                  <a:prstDash val="solid"/>
                </a:ln>
                <a:gradFill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</a:gradFill>
                <a:effectLst/>
              </a:rPr>
              <a:t>Thank you</a:t>
            </a:r>
            <a:endParaRPr lang="en-US" sz="13790">
              <a:ln>
                <a:noFill/>
              </a:ln>
              <a:gradFill>
                <a:gsLst>
                  <a:gs pos="24000">
                    <a:schemeClr val="tx1"/>
                  </a:gs>
                  <a:gs pos="0">
                    <a:schemeClr val="accent5">
                      <a:lumMod val="95000"/>
                      <a:lumOff val="5000"/>
                    </a:schemeClr>
                  </a:gs>
                  <a:gs pos="39000">
                    <a:schemeClr val="accent5"/>
                  </a:gs>
                </a:gsLst>
                <a:lin ang="2700000" scaled="1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4334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98B90AF-523B-7E64-B2CF-858AC27B57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063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67EBC46-F852-B955-B5AA-AE3990236459}"/>
              </a:ext>
            </a:extLst>
          </p:cNvPr>
          <p:cNvGrpSpPr/>
          <p:nvPr userDrawn="1"/>
        </p:nvGrpSpPr>
        <p:grpSpPr>
          <a:xfrm>
            <a:off x="0" y="5649880"/>
            <a:ext cx="12184063" cy="1208121"/>
            <a:chOff x="0" y="5649879"/>
            <a:chExt cx="12192000" cy="12081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E1ED3C0-6F91-309E-BD13-49F8A20AB2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854" r="-8854"/>
            <a:stretch/>
          </p:blipFill>
          <p:spPr>
            <a:xfrm>
              <a:off x="0" y="5649879"/>
              <a:ext cx="12192000" cy="1208121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9C96B05-99CA-582F-48E7-0D5EA8AA2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50187" y="5700679"/>
              <a:ext cx="2505425" cy="11145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444849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656" y="1122363"/>
            <a:ext cx="5064034" cy="2387600"/>
          </a:xfrm>
        </p:spPr>
        <p:txBody>
          <a:bodyPr anchor="b">
            <a:normAutofit/>
          </a:bodyPr>
          <a:lstStyle>
            <a:lvl1pPr algn="l" defTabSz="913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97" kern="1200" dirty="0">
                <a:gradFill flip="none" rotWithShape="1"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656" y="3602038"/>
            <a:ext cx="5064034" cy="1655762"/>
          </a:xfrm>
          <a:noFill/>
        </p:spPr>
        <p:txBody>
          <a:bodyPr>
            <a:normAutofit/>
          </a:bodyPr>
          <a:lstStyle>
            <a:lvl1pPr marL="0" indent="0" algn="l" defTabSz="913585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None/>
              <a:defRPr lang="en-US" sz="2398" kern="1200" dirty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 algn="ctr">
              <a:buNone/>
              <a:defRPr sz="1999"/>
            </a:lvl2pPr>
            <a:lvl3pPr marL="913585" indent="0" algn="ctr">
              <a:buNone/>
              <a:defRPr sz="1799"/>
            </a:lvl3pPr>
            <a:lvl4pPr marL="1370377" indent="0" algn="ctr">
              <a:buNone/>
              <a:defRPr sz="1599"/>
            </a:lvl4pPr>
            <a:lvl5pPr marL="1827169" indent="0" algn="ctr">
              <a:buNone/>
              <a:defRPr sz="1599"/>
            </a:lvl5pPr>
            <a:lvl6pPr marL="2283961" indent="0" algn="ctr">
              <a:buNone/>
              <a:defRPr sz="1599"/>
            </a:lvl6pPr>
            <a:lvl7pPr marL="2740754" indent="0" algn="ctr">
              <a:buNone/>
              <a:defRPr sz="1599"/>
            </a:lvl7pPr>
            <a:lvl8pPr marL="3197545" indent="0" algn="ctr">
              <a:buNone/>
              <a:defRPr sz="1599"/>
            </a:lvl8pPr>
            <a:lvl9pPr marL="365433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7874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4447C3-0033-B97B-B80D-F66983BEE40F}"/>
              </a:ext>
            </a:extLst>
          </p:cNvPr>
          <p:cNvSpPr txBox="1"/>
          <p:nvPr userDrawn="1"/>
        </p:nvSpPr>
        <p:spPr>
          <a:xfrm>
            <a:off x="652719" y="2321005"/>
            <a:ext cx="11328277" cy="221599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3790" b="1" cap="none" spc="0">
                <a:ln w="12700">
                  <a:noFill/>
                  <a:prstDash val="solid"/>
                </a:ln>
                <a:gradFill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</a:gradFill>
                <a:effectLst/>
              </a:rPr>
              <a:t>Demo</a:t>
            </a:r>
            <a:endParaRPr lang="en-US" sz="13790">
              <a:ln>
                <a:noFill/>
              </a:ln>
              <a:gradFill>
                <a:gsLst>
                  <a:gs pos="24000">
                    <a:schemeClr val="tx1"/>
                  </a:gs>
                  <a:gs pos="0">
                    <a:schemeClr val="accent5">
                      <a:lumMod val="95000"/>
                      <a:lumOff val="5000"/>
                    </a:schemeClr>
                  </a:gs>
                  <a:gs pos="39000">
                    <a:schemeClr val="accent5"/>
                  </a:gs>
                </a:gsLst>
                <a:lin ang="2700000" scaled="1"/>
              </a:gradFill>
              <a:effectLst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0D2FF36-B7E0-7C0A-2BEA-81C3A8B9F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655" y="4536995"/>
            <a:ext cx="10505127" cy="1655762"/>
          </a:xfrm>
          <a:noFill/>
        </p:spPr>
        <p:txBody>
          <a:bodyPr>
            <a:normAutofit/>
          </a:bodyPr>
          <a:lstStyle>
            <a:lvl1pPr marL="0" indent="0" algn="l" defTabSz="913585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None/>
              <a:defRPr lang="en-US" sz="2398" kern="1200" dirty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 algn="ctr">
              <a:buNone/>
              <a:defRPr sz="1999"/>
            </a:lvl2pPr>
            <a:lvl3pPr marL="913585" indent="0" algn="ctr">
              <a:buNone/>
              <a:defRPr sz="1799"/>
            </a:lvl3pPr>
            <a:lvl4pPr marL="1370377" indent="0" algn="ctr">
              <a:buNone/>
              <a:defRPr sz="1599"/>
            </a:lvl4pPr>
            <a:lvl5pPr marL="1827169" indent="0" algn="ctr">
              <a:buNone/>
              <a:defRPr sz="1599"/>
            </a:lvl5pPr>
            <a:lvl6pPr marL="2283961" indent="0" algn="ctr">
              <a:buNone/>
              <a:defRPr sz="1599"/>
            </a:lvl6pPr>
            <a:lvl7pPr marL="2740754" indent="0" algn="ctr">
              <a:buNone/>
              <a:defRPr sz="1599"/>
            </a:lvl7pPr>
            <a:lvl8pPr marL="3197545" indent="0" algn="ctr">
              <a:buNone/>
              <a:defRPr sz="1599"/>
            </a:lvl8pPr>
            <a:lvl9pPr marL="365433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693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1554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4447C3-0033-B97B-B80D-F66983BEE40F}"/>
              </a:ext>
            </a:extLst>
          </p:cNvPr>
          <p:cNvSpPr txBox="1"/>
          <p:nvPr userDrawn="1"/>
        </p:nvSpPr>
        <p:spPr>
          <a:xfrm>
            <a:off x="618237" y="2321005"/>
            <a:ext cx="11328277" cy="221599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3790" b="1" cap="none" spc="0">
                <a:ln w="12700">
                  <a:noFill/>
                  <a:prstDash val="solid"/>
                </a:ln>
                <a:gradFill>
                  <a:gsLst>
                    <a:gs pos="24000">
                      <a:schemeClr val="tx1"/>
                    </a:gs>
                    <a:gs pos="0">
                      <a:schemeClr val="accent5">
                        <a:lumMod val="95000"/>
                        <a:lumOff val="5000"/>
                      </a:schemeClr>
                    </a:gs>
                    <a:gs pos="39000">
                      <a:schemeClr val="accent5"/>
                    </a:gs>
                  </a:gsLst>
                  <a:lin ang="2700000" scaled="1"/>
                </a:gradFill>
                <a:effectLst/>
              </a:rPr>
              <a:t>Thank you</a:t>
            </a:r>
            <a:endParaRPr lang="en-US" sz="13790">
              <a:ln>
                <a:noFill/>
              </a:ln>
              <a:gradFill>
                <a:gsLst>
                  <a:gs pos="24000">
                    <a:schemeClr val="tx1"/>
                  </a:gs>
                  <a:gs pos="0">
                    <a:schemeClr val="accent5">
                      <a:lumMod val="95000"/>
                      <a:lumOff val="5000"/>
                    </a:schemeClr>
                  </a:gs>
                  <a:gs pos="39000">
                    <a:schemeClr val="accent5"/>
                  </a:gs>
                </a:gsLst>
                <a:lin ang="2700000" scaled="1"/>
              </a:gradFill>
              <a:effectLst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D0FCC72-FB1D-E813-CB2B-051BD36616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655" y="4536995"/>
            <a:ext cx="10505127" cy="1655762"/>
          </a:xfrm>
          <a:noFill/>
        </p:spPr>
        <p:txBody>
          <a:bodyPr>
            <a:normAutofit/>
          </a:bodyPr>
          <a:lstStyle>
            <a:lvl1pPr marL="0" indent="0" algn="l" defTabSz="913585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None/>
              <a:defRPr lang="en-US" sz="2398" kern="1200" dirty="0"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cs"/>
              </a:defRPr>
            </a:lvl1pPr>
            <a:lvl2pPr marL="456792" indent="0" algn="ctr">
              <a:buNone/>
              <a:defRPr sz="1999"/>
            </a:lvl2pPr>
            <a:lvl3pPr marL="913585" indent="0" algn="ctr">
              <a:buNone/>
              <a:defRPr sz="1799"/>
            </a:lvl3pPr>
            <a:lvl4pPr marL="1370377" indent="0" algn="ctr">
              <a:buNone/>
              <a:defRPr sz="1599"/>
            </a:lvl4pPr>
            <a:lvl5pPr marL="1827169" indent="0" algn="ctr">
              <a:buNone/>
              <a:defRPr sz="1599"/>
            </a:lvl5pPr>
            <a:lvl6pPr marL="2283961" indent="0" algn="ctr">
              <a:buNone/>
              <a:defRPr sz="1599"/>
            </a:lvl6pPr>
            <a:lvl7pPr marL="2740754" indent="0" algn="ctr">
              <a:buNone/>
              <a:defRPr sz="1599"/>
            </a:lvl7pPr>
            <a:lvl8pPr marL="3197545" indent="0" algn="ctr">
              <a:buNone/>
              <a:defRPr sz="1599"/>
            </a:lvl8pPr>
            <a:lvl9pPr marL="365433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9355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D16CEB-AF32-408A-9DF2-1F1CCDA5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55" y="365126"/>
            <a:ext cx="105087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2A1FF-84D5-43FB-AA22-377BB88CC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655" y="1825625"/>
            <a:ext cx="105087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463C9-040E-426D-883E-C88267D65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654" y="6356351"/>
            <a:ext cx="2741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63107-CC7A-454E-87D6-6B3870740FEE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0082F-7D06-47E4-8DB1-A3D6F6A88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5971" y="6356351"/>
            <a:ext cx="41121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A0FC9-DEC7-4074-8261-D8175B57E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995" y="6356351"/>
            <a:ext cx="2741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2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649" r:id="rId13"/>
    <p:sldLayoutId id="2147483663" r:id="rId14"/>
    <p:sldLayoutId id="2147483651" r:id="rId15"/>
  </p:sldLayoutIdLst>
  <p:txStyles>
    <p:titleStyle>
      <a:lvl1pPr algn="l" defTabSz="913760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40" indent="-228440" algn="l" defTabSz="91376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32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220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08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96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84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72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660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3480" indent="-228440" algn="l" defTabSz="9137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88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76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64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52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40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28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16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040" algn="l" defTabSz="91376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655" y="365127"/>
            <a:ext cx="105087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655" y="1825625"/>
            <a:ext cx="105087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660510-0231-37F2-DCB5-CB11FE8D4B7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423910" y="2842439"/>
            <a:ext cx="6843271" cy="116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65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</p:sldLayoutIdLst>
  <p:transition>
    <p:fade/>
  </p:transition>
  <p:txStyles>
    <p:titleStyle>
      <a:lvl1pPr algn="l" defTabSz="913585" rtl="0" eaLnBrk="1" latinLnBrk="0" hangingPunct="1">
        <a:lnSpc>
          <a:spcPct val="90000"/>
        </a:lnSpc>
        <a:spcBef>
          <a:spcPct val="0"/>
        </a:spcBef>
        <a:buNone/>
        <a:defRPr sz="43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6" indent="-228396" algn="l" defTabSz="913585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88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81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8773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565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358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150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941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733" indent="-228396" algn="l" defTabSz="9135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92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85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77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69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961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754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545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337" algn="l" defTabSz="913585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atlantic.com/newsletters/archive/2023/03/us-remote-work-impact-fertility-rate-babies/673301/" TargetMode="External"/><Relationship Id="rId2" Type="http://schemas.openxmlformats.org/officeDocument/2006/relationships/hyperlink" Target="https://www.reddit.com/r/cscareerquestions/comments/oosru6/i_went_to_the_office_for_the_first_time_i_fuck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oberthalf.com/blog/evaluating-job-candidates/how-to-hire-remote-workers-remotely" TargetMode="External"/><Relationship Id="rId4" Type="http://schemas.openxmlformats.org/officeDocument/2006/relationships/hyperlink" Target="https://time.com/6243148/working-from-home-is-the-trend-of-the-year-and-next-year-too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6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Blogging for the Tech Professional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20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Building a brand for yourself</a:t>
            </a:r>
          </a:p>
        </p:txBody>
      </p:sp>
      <p:sp>
        <p:nvSpPr>
          <p:cNvPr id="4" name="Subtitle 5"/>
          <p:cNvSpPr txBox="1">
            <a:spLocks/>
          </p:cNvSpPr>
          <p:nvPr/>
        </p:nvSpPr>
        <p:spPr>
          <a:xfrm>
            <a:off x="4388347" y="4621975"/>
            <a:ext cx="3407062" cy="16075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2400" kern="1200">
                <a:solidFill>
                  <a:schemeClr val="accent6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lnSpc>
                <a:spcPts val="2500"/>
              </a:lnSpc>
              <a:spcBef>
                <a:spcPts val="200"/>
              </a:spcBef>
              <a:spcAft>
                <a:spcPts val="200"/>
              </a:spcAft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42913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Steve Jones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Advocate, Redgate Software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Founder/Editor, SQLServerCentral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Why Blog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Setting up a Blog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Picking Topics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Writing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Scheduling and Promotion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1335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751865" y="3471468"/>
            <a:ext cx="4337680" cy="189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0" rIns="91380" bIns="4569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3760"/>
            <a:r>
              <a:rPr lang="en-US" sz="4397" dirty="0">
                <a:solidFill>
                  <a:prstClr val="black"/>
                </a:solidFill>
              </a:rPr>
              <a:t>Steve Jones</a:t>
            </a:r>
          </a:p>
          <a:p>
            <a:pPr defTabSz="913760"/>
            <a:r>
              <a:rPr lang="en-US" sz="1799" dirty="0"/>
              <a:t>Advocate/Architect, </a:t>
            </a:r>
            <a:r>
              <a:rPr lang="en-US" sz="1799" dirty="0">
                <a:cs typeface="Segoe UI"/>
              </a:rPr>
              <a:t>Redgate Software</a:t>
            </a:r>
          </a:p>
          <a:p>
            <a:pPr defTabSz="913760"/>
            <a:r>
              <a:rPr lang="en-US" sz="1799" dirty="0">
                <a:cs typeface="Segoe UI"/>
              </a:rPr>
              <a:t>Founder/Editor, SQLServerCentral</a:t>
            </a:r>
          </a:p>
          <a:p>
            <a:pPr defTabSz="913760"/>
            <a:r>
              <a:rPr lang="en-US" sz="1799" dirty="0">
                <a:cs typeface="Segoe UI"/>
              </a:rPr>
              <a:t>he/him</a:t>
            </a:r>
            <a:endParaRPr lang="en-US" sz="1799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5968014" y="698724"/>
            <a:ext cx="5749234" cy="700431"/>
          </a:xfrm>
          <a:prstGeom prst="rect">
            <a:avLst/>
          </a:prstGeom>
        </p:spPr>
        <p:txBody>
          <a:bodyPr vert="horz" lIns="91380" tIns="45690" rIns="91380" bIns="456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0">
              <a:spcBef>
                <a:spcPts val="999"/>
              </a:spcBef>
              <a:buNone/>
            </a:pPr>
            <a:r>
              <a:rPr lang="en-US" sz="2398" dirty="0">
                <a:solidFill>
                  <a:srgbClr val="F9413A"/>
                </a:solidFill>
                <a:cs typeface="Segoe UI"/>
              </a:rPr>
              <a:t>33 years SQL Server data experience</a:t>
            </a:r>
            <a:endParaRPr lang="en-US" sz="2398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5968014" y="1264319"/>
            <a:ext cx="5223366" cy="955357"/>
          </a:xfrm>
          <a:prstGeom prst="rect">
            <a:avLst/>
          </a:prstGeom>
        </p:spPr>
        <p:txBody>
          <a:bodyPr vert="horz" lIns="91380" tIns="45690" rIns="91380" bIns="456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0">
              <a:spcBef>
                <a:spcPts val="999"/>
              </a:spcBef>
              <a:buNone/>
            </a:pPr>
            <a:r>
              <a:rPr lang="en-US" sz="1599" dirty="0">
                <a:cs typeface="Segoe UI"/>
              </a:rPr>
              <a:t>DBA, developer, manager, writer, speaker in a variety of companies and industries</a:t>
            </a:r>
            <a:endParaRPr lang="en-US" sz="1599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5980088" y="2345469"/>
            <a:ext cx="5749505" cy="674839"/>
          </a:xfrm>
          <a:prstGeom prst="rect">
            <a:avLst/>
          </a:prstGeom>
        </p:spPr>
        <p:txBody>
          <a:bodyPr vert="horz" lIns="91380" tIns="45690" rIns="91380" bIns="456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0">
              <a:spcBef>
                <a:spcPts val="999"/>
              </a:spcBef>
              <a:buNone/>
            </a:pPr>
            <a:r>
              <a:rPr lang="en-US" sz="2398" dirty="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2398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5968014" y="2854161"/>
            <a:ext cx="5761579" cy="828681"/>
          </a:xfrm>
          <a:prstGeom prst="rect">
            <a:avLst/>
          </a:prstGeom>
        </p:spPr>
        <p:txBody>
          <a:bodyPr vert="horz" lIns="91380" tIns="45690" rIns="91380" bIns="456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0">
              <a:spcBef>
                <a:spcPts val="999"/>
              </a:spcBef>
              <a:buNone/>
            </a:pPr>
            <a:r>
              <a:rPr lang="en-US" sz="1599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5968014" y="3895888"/>
            <a:ext cx="6004490" cy="536378"/>
          </a:xfrm>
          <a:prstGeom prst="rect">
            <a:avLst/>
          </a:prstGeom>
        </p:spPr>
        <p:txBody>
          <a:bodyPr vert="horz" lIns="91380" tIns="45690" rIns="91380" bIns="456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0">
              <a:spcBef>
                <a:spcPts val="999"/>
              </a:spcBef>
              <a:buNone/>
            </a:pPr>
            <a:r>
              <a:rPr lang="en-US" sz="2398" dirty="0">
                <a:solidFill>
                  <a:srgbClr val="F9413A"/>
                </a:solidFill>
                <a:cs typeface="Segoe UI"/>
              </a:rPr>
              <a:t>16-year Microsoft Data Platform MVP</a:t>
            </a:r>
            <a:endParaRPr lang="en-US" sz="2398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5968014" y="4417391"/>
            <a:ext cx="5464093" cy="798456"/>
          </a:xfrm>
          <a:prstGeom prst="rect">
            <a:avLst/>
          </a:prstGeom>
        </p:spPr>
        <p:txBody>
          <a:bodyPr vert="horz" lIns="91380" tIns="45690" rIns="91380" bIns="456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0">
              <a:spcBef>
                <a:spcPts val="999"/>
              </a:spcBef>
              <a:buNone/>
            </a:pPr>
            <a:r>
              <a:rPr lang="en-US" sz="1599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802877" y="614356"/>
            <a:ext cx="1995513" cy="28209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3199932" y="5768145"/>
            <a:ext cx="1932316" cy="36964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320">
              <a:spcAft>
                <a:spcPts val="2698"/>
              </a:spcAft>
              <a:defRPr/>
            </a:pPr>
            <a:r>
              <a:rPr lang="en-US" sz="1799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886" y="5761799"/>
            <a:ext cx="458489" cy="35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62" y="5752279"/>
            <a:ext cx="450556" cy="38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847318" y="5757039"/>
            <a:ext cx="1867271" cy="3696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320">
              <a:spcAft>
                <a:spcPts val="2698"/>
              </a:spcAft>
              <a:defRPr/>
            </a:pPr>
            <a:r>
              <a:rPr lang="en-US" sz="1799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9173977" y="5768145"/>
            <a:ext cx="2798527" cy="36964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320">
              <a:spcAft>
                <a:spcPts val="2698"/>
              </a:spcAft>
              <a:defRPr/>
            </a:pPr>
            <a:r>
              <a:rPr lang="en-US" sz="1799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46" y="5769730"/>
            <a:ext cx="336331" cy="36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5750183" y="5782006"/>
            <a:ext cx="3195450" cy="338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0">
              <a:spcAft>
                <a:spcPts val="3597"/>
              </a:spcAft>
            </a:pPr>
            <a:r>
              <a:rPr lang="en-US" sz="1599" dirty="0" err="1">
                <a:solidFill>
                  <a:prstClr val="black"/>
                </a:solidFill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599" dirty="0">
              <a:solidFill>
                <a:prstClr val="black"/>
              </a:solidFill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6063" y="5761799"/>
            <a:ext cx="378869" cy="3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6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bother blogging?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 few reasons to spend more time on another task</a:t>
            </a:r>
          </a:p>
        </p:txBody>
      </p:sp>
    </p:spTree>
    <p:extLst>
      <p:ext uri="{BB962C8B-B14F-4D97-AF65-F5344CB8AC3E}">
        <p14:creationId xmlns:p14="http://schemas.microsoft.com/office/powerpoint/2010/main" val="111436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83C3C-D588-4B94-9239-BC70DB8B7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E9B24-B481-4187-9E56-B94D9667B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Explaining things forces you to learn*</a:t>
            </a:r>
          </a:p>
          <a:p>
            <a:r>
              <a:rPr lang="en-US" dirty="0"/>
              <a:t>Writing improves communication skills*</a:t>
            </a:r>
          </a:p>
          <a:p>
            <a:r>
              <a:rPr lang="en-US" dirty="0"/>
              <a:t>Searching for topics broadens knowledge</a:t>
            </a:r>
          </a:p>
          <a:p>
            <a:r>
              <a:rPr lang="en-US" dirty="0"/>
              <a:t>Digging into topics deepens knowledge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* If you get/take feedback</a:t>
            </a: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27545114-EE61-451E-A1BA-3B948E6AC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191" y="1772816"/>
            <a:ext cx="4183037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4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My Career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 use a tag cloud</a:t>
            </a:r>
          </a:p>
          <a:p>
            <a:r>
              <a:rPr lang="en-IN" dirty="0"/>
              <a:t>Over time, I can see what I’ve worked on</a:t>
            </a:r>
          </a:p>
          <a:p>
            <a:r>
              <a:rPr lang="en-IN" dirty="0"/>
              <a:t>I also see what I’ve learned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340B155-A34B-40D1-95E7-9545D357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99" y="208702"/>
            <a:ext cx="2179349" cy="644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43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242ACD88-95FC-4351-91F8-46B4D59B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Blog Survey</a:t>
            </a:r>
          </a:p>
        </p:txBody>
      </p:sp>
      <p:sp>
        <p:nvSpPr>
          <p:cNvPr id="107523" name="Content Placeholder 2">
            <a:extLst>
              <a:ext uri="{FF2B5EF4-FFF2-40B4-BE49-F238E27FC236}">
                <a16:creationId xmlns:a16="http://schemas.microsoft.com/office/drawing/2014/main" id="{364C3E1E-5136-48D7-8569-3FB294A49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0657" y="1916832"/>
            <a:ext cx="12184063" cy="4076130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US" altLang="en-US" sz="3200" dirty="0"/>
              <a:t>Who has a technical blog?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marL="0" indent="0" algn="ctr" eaLnBrk="1" hangingPunct="1">
              <a:buNone/>
            </a:pPr>
            <a:r>
              <a:rPr lang="en-US" altLang="en-US" sz="3200" dirty="0"/>
              <a:t>Who reads technical blogs regularly?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242ACD88-95FC-4351-91F8-46B4D59B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Blog Survey</a:t>
            </a:r>
          </a:p>
        </p:txBody>
      </p:sp>
      <p:sp>
        <p:nvSpPr>
          <p:cNvPr id="107524" name="TextBox 3">
            <a:extLst>
              <a:ext uri="{FF2B5EF4-FFF2-40B4-BE49-F238E27FC236}">
                <a16:creationId xmlns:a16="http://schemas.microsoft.com/office/drawing/2014/main" id="{90BF0C45-804C-41F0-8F3F-060478648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439" y="3612966"/>
            <a:ext cx="1043895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en-US" sz="6000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6000" dirty="0"/>
              <a:t>You stand out from a resume with your blog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7761CA-7095-3A17-1123-6D19B872980A}"/>
              </a:ext>
            </a:extLst>
          </p:cNvPr>
          <p:cNvSpPr txBox="1">
            <a:spLocks/>
          </p:cNvSpPr>
          <p:nvPr/>
        </p:nvSpPr>
        <p:spPr>
          <a:xfrm>
            <a:off x="0" y="1945158"/>
            <a:ext cx="12184063" cy="4076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440" indent="-228440" algn="l" defTabSz="913760" rtl="0" eaLnBrk="1" latinLnBrk="0" hangingPunct="1">
              <a:lnSpc>
                <a:spcPct val="90000"/>
              </a:lnSpc>
              <a:spcBef>
                <a:spcPts val="999"/>
              </a:spcBef>
              <a:buFont typeface="Arial" panose="020B0604020202020204" pitchFamily="34" charset="0"/>
              <a:buChar char="•"/>
              <a:defRPr sz="2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32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20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08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596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284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72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60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480" indent="-228440" algn="l" defTabSz="91376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3200" dirty="0"/>
              <a:t>Who has a technical blog?</a:t>
            </a:r>
          </a:p>
          <a:p>
            <a:pPr marL="0" indent="0" algn="ctr">
              <a:buNone/>
            </a:pPr>
            <a:r>
              <a:rPr lang="en-US" altLang="en-US" sz="3200" dirty="0"/>
              <a:t>10% of people</a:t>
            </a:r>
          </a:p>
          <a:p>
            <a:pPr marL="0" indent="0" algn="ctr">
              <a:buNone/>
            </a:pPr>
            <a:r>
              <a:rPr lang="en-US" altLang="en-US" sz="3200" dirty="0"/>
              <a:t>Who reads technical blogs regularly?</a:t>
            </a:r>
          </a:p>
          <a:p>
            <a:pPr marL="0" indent="0" algn="ctr">
              <a:buNone/>
            </a:pPr>
            <a:r>
              <a:rPr lang="en-US" altLang="en-US" sz="3200" dirty="0"/>
              <a:t>80% of people</a:t>
            </a:r>
          </a:p>
        </p:txBody>
      </p:sp>
    </p:spTree>
    <p:extLst>
      <p:ext uri="{BB962C8B-B14F-4D97-AF65-F5344CB8AC3E}">
        <p14:creationId xmlns:p14="http://schemas.microsoft.com/office/powerpoint/2010/main" val="27779562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Benefits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Interviewers perform due diligence </a:t>
            </a:r>
          </a:p>
          <a:p>
            <a:pPr lvl="1"/>
            <a:r>
              <a:rPr lang="en-IN" dirty="0"/>
              <a:t>80+% of employees look you up</a:t>
            </a:r>
          </a:p>
          <a:p>
            <a:pPr lvl="1"/>
            <a:r>
              <a:rPr lang="en-IN" dirty="0"/>
              <a:t>They want to evaluate you before contact</a:t>
            </a:r>
          </a:p>
          <a:p>
            <a:r>
              <a:rPr lang="en-IN" dirty="0"/>
              <a:t>You (slightly) control the interview</a:t>
            </a:r>
          </a:p>
          <a:p>
            <a:pPr lvl="1"/>
            <a:r>
              <a:rPr lang="en-IN" dirty="0"/>
              <a:t>People are lazy</a:t>
            </a:r>
          </a:p>
          <a:p>
            <a:pPr lvl="1"/>
            <a:r>
              <a:rPr lang="en-IN" dirty="0"/>
              <a:t>They click on your links</a:t>
            </a:r>
          </a:p>
          <a:p>
            <a:r>
              <a:rPr lang="en-IN" dirty="0"/>
              <a:t>Proof of knowledge/skill</a:t>
            </a:r>
          </a:p>
          <a:p>
            <a:pPr lvl="1"/>
            <a:r>
              <a:rPr lang="en-IN" dirty="0"/>
              <a:t>Over time</a:t>
            </a:r>
          </a:p>
          <a:p>
            <a:r>
              <a:rPr lang="en-IN" dirty="0"/>
              <a:t>You learn about yourself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9821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F64B-E6DD-4DC4-B18A-F86B34BDB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Reasons </a:t>
            </a:r>
            <a:r>
              <a:rPr lang="en-US" dirty="0"/>
              <a:t>for blogging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0AD1-152E-45E0-8599-FDAA25EEE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655" y="1825624"/>
            <a:ext cx="10508754" cy="4555703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1A1A1B"/>
                </a:solidFill>
                <a:effectLst/>
                <a:latin typeface="IBMPlexSans"/>
                <a:hlinkClick r:id="rId2"/>
              </a:rPr>
              <a:t>I went to the office for the first time. I </a:t>
            </a:r>
            <a:r>
              <a:rPr lang="en-US" dirty="0">
                <a:solidFill>
                  <a:srgbClr val="1A1A1B"/>
                </a:solidFill>
                <a:latin typeface="IBMPlexSans"/>
                <a:hlinkClick r:id="rId2"/>
              </a:rPr>
              <a:t>f</a:t>
            </a:r>
            <a:r>
              <a:rPr lang="en-US" b="0" i="0" dirty="0">
                <a:solidFill>
                  <a:srgbClr val="1A1A1B"/>
                </a:solidFill>
                <a:effectLst/>
                <a:latin typeface="IBMPlexSans"/>
                <a:hlinkClick r:id="rId2"/>
              </a:rPr>
              <a:t>**king hated it.</a:t>
            </a:r>
            <a:r>
              <a:rPr lang="en-US" b="0" i="0" dirty="0">
                <a:solidFill>
                  <a:srgbClr val="1A1A1B"/>
                </a:solidFill>
                <a:effectLst/>
                <a:latin typeface="IBMPlexSans"/>
              </a:rPr>
              <a:t> (reddit)</a:t>
            </a:r>
          </a:p>
          <a:p>
            <a:r>
              <a:rPr lang="en-US" dirty="0">
                <a:solidFill>
                  <a:srgbClr val="1A1A1B"/>
                </a:solidFill>
                <a:latin typeface="IBMPlexSans"/>
              </a:rPr>
              <a:t>There is going to be a shakeup in how companies work.</a:t>
            </a:r>
          </a:p>
          <a:p>
            <a:r>
              <a:rPr lang="en-US" b="0" i="0" dirty="0">
                <a:solidFill>
                  <a:srgbClr val="1A1A1B"/>
                </a:solidFill>
                <a:effectLst/>
                <a:latin typeface="IBMPlexSans"/>
              </a:rPr>
              <a:t>Offices, WFH, hybrid, no one knows.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GaramondPro"/>
                <a:hlinkClick r:id="rId3"/>
              </a:rPr>
              <a:t>The Surprising Effects of Remote Work</a:t>
            </a:r>
            <a:endParaRPr lang="en-US" b="0" i="0" dirty="0">
              <a:solidFill>
                <a:srgbClr val="000000"/>
              </a:solidFill>
              <a:effectLst/>
              <a:latin typeface="AGaramondPro"/>
            </a:endParaRPr>
          </a:p>
          <a:p>
            <a:r>
              <a:rPr lang="en-US" b="0" i="0" dirty="0">
                <a:effectLst/>
                <a:latin typeface="Zilla Slab" pitchFamily="2" charset="0"/>
                <a:hlinkClick r:id="rId4"/>
              </a:rPr>
              <a:t>Working From Home Is the Trend of the Year—And Next Year Too</a:t>
            </a:r>
            <a:endParaRPr lang="en-US" b="0" i="0" dirty="0">
              <a:effectLst/>
              <a:latin typeface="Zilla Slab" pitchFamily="2" charset="0"/>
            </a:endParaRPr>
          </a:p>
          <a:p>
            <a:r>
              <a:rPr lang="en-US" b="0" i="0" dirty="0">
                <a:solidFill>
                  <a:srgbClr val="382E2C"/>
                </a:solidFill>
                <a:effectLst/>
                <a:latin typeface="RH Futura Book"/>
                <a:hlinkClick r:id="rId5"/>
              </a:rPr>
              <a:t>How to Hire Remote Workers, Remotely</a:t>
            </a:r>
            <a:endParaRPr lang="en-US" b="0" i="0" dirty="0">
              <a:solidFill>
                <a:srgbClr val="382E2C"/>
              </a:solidFill>
              <a:effectLst/>
              <a:latin typeface="RH Futura Book"/>
            </a:endParaRPr>
          </a:p>
          <a:p>
            <a:pPr lvl="1"/>
            <a:r>
              <a:rPr lang="en-US" dirty="0">
                <a:solidFill>
                  <a:srgbClr val="1A1A1B"/>
                </a:solidFill>
                <a:latin typeface="Zilla Slab" pitchFamily="2" charset="0"/>
              </a:rPr>
              <a:t>“…</a:t>
            </a:r>
            <a:r>
              <a:rPr lang="en-US" b="0" i="0" dirty="0">
                <a:solidFill>
                  <a:srgbClr val="382E2C"/>
                </a:solidFill>
                <a:effectLst/>
                <a:latin typeface="RH Futura Book"/>
              </a:rPr>
              <a:t>look for candidates with initiative</a:t>
            </a:r>
            <a:r>
              <a:rPr lang="en-US" dirty="0">
                <a:solidFill>
                  <a:srgbClr val="1A1A1B"/>
                </a:solidFill>
                <a:latin typeface="Zilla Slab" pitchFamily="2" charset="0"/>
              </a:rPr>
              <a:t>”</a:t>
            </a:r>
          </a:p>
          <a:p>
            <a:pPr lvl="1"/>
            <a:r>
              <a:rPr lang="en-US" b="0" i="0" dirty="0">
                <a:solidFill>
                  <a:srgbClr val="1A1A1B"/>
                </a:solidFill>
                <a:effectLst/>
                <a:latin typeface="Zilla Slab" pitchFamily="2" charset="0"/>
              </a:rPr>
              <a:t>“…</a:t>
            </a:r>
            <a:r>
              <a:rPr lang="en-US" b="0" i="0" dirty="0">
                <a:solidFill>
                  <a:srgbClr val="382E2C"/>
                </a:solidFill>
                <a:effectLst/>
                <a:latin typeface="RH Futura Book"/>
              </a:rPr>
              <a:t>employees should also be inclined to troubleshoot issues on their own</a:t>
            </a:r>
            <a:r>
              <a:rPr lang="en-US" b="0" i="0" dirty="0">
                <a:solidFill>
                  <a:srgbClr val="1A1A1B"/>
                </a:solidFill>
                <a:effectLst/>
                <a:latin typeface="Zilla Slab" pitchFamily="2" charset="0"/>
              </a:rPr>
              <a:t>”</a:t>
            </a:r>
          </a:p>
          <a:p>
            <a:pPr lvl="1"/>
            <a:r>
              <a:rPr lang="en-US" dirty="0">
                <a:solidFill>
                  <a:srgbClr val="1A1A1B"/>
                </a:solidFill>
                <a:latin typeface="Zilla Slab" pitchFamily="2" charset="0"/>
              </a:rPr>
              <a:t>“…</a:t>
            </a:r>
            <a:r>
              <a:rPr lang="en-US" b="0" i="0" dirty="0">
                <a:solidFill>
                  <a:srgbClr val="382E2C"/>
                </a:solidFill>
                <a:effectLst/>
                <a:latin typeface="RH Futura Book"/>
              </a:rPr>
              <a:t> look for candidates who can speak clearly, write unambiguously and listen attentively</a:t>
            </a:r>
            <a:r>
              <a:rPr lang="en-US" dirty="0">
                <a:solidFill>
                  <a:srgbClr val="1A1A1B"/>
                </a:solidFill>
                <a:latin typeface="Zilla Slab" pitchFamily="2" charset="0"/>
              </a:rPr>
              <a:t>”</a:t>
            </a:r>
            <a:endParaRPr lang="en-US" b="0" i="0" dirty="0">
              <a:solidFill>
                <a:srgbClr val="1A1A1B"/>
              </a:solidFill>
              <a:effectLst/>
              <a:latin typeface="IBMPlexSans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6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2F76B53-5741-4BD0-77A9-FA308BB1F2B6}"/>
              </a:ext>
            </a:extLst>
          </p:cNvPr>
          <p:cNvSpPr txBox="1">
            <a:spLocks/>
          </p:cNvSpPr>
          <p:nvPr/>
        </p:nvSpPr>
        <p:spPr>
          <a:xfrm>
            <a:off x="837655" y="365126"/>
            <a:ext cx="105087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3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My #1 Reason for blogging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57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F64B-E6DD-4DC4-B18A-F86B34BDB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007" y="2746896"/>
            <a:ext cx="9138047" cy="1089075"/>
          </a:xfrm>
        </p:spPr>
        <p:txBody>
          <a:bodyPr>
            <a:normAutofit fontScale="90000"/>
          </a:bodyPr>
          <a:lstStyle/>
          <a:p>
            <a:r>
              <a:rPr lang="en-US" sz="8000" b="1" dirty="0"/>
              <a:t>Choice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F76B53-5741-4BD0-77A9-FA308BB1F2B6}"/>
              </a:ext>
            </a:extLst>
          </p:cNvPr>
          <p:cNvSpPr txBox="1">
            <a:spLocks/>
          </p:cNvSpPr>
          <p:nvPr/>
        </p:nvSpPr>
        <p:spPr>
          <a:xfrm>
            <a:off x="837655" y="365126"/>
            <a:ext cx="105087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3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My #1 Reason for blogging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5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F64B-E6DD-4DC4-B18A-F86B34BDB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007" y="2746896"/>
            <a:ext cx="9138047" cy="1089075"/>
          </a:xfrm>
        </p:spPr>
        <p:txBody>
          <a:bodyPr>
            <a:normAutofit fontScale="90000"/>
          </a:bodyPr>
          <a:lstStyle/>
          <a:p>
            <a:r>
              <a:rPr lang="en-US" sz="8000" b="1" dirty="0"/>
              <a:t>Choice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AF64EF7-0588-459B-8E62-2BF3D5EAC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008" y="4826174"/>
            <a:ext cx="9138047" cy="763066"/>
          </a:xfrm>
        </p:spPr>
        <p:txBody>
          <a:bodyPr>
            <a:normAutofit/>
          </a:bodyPr>
          <a:lstStyle/>
          <a:p>
            <a:r>
              <a:rPr lang="en-US" sz="3600" dirty="0"/>
              <a:t>Choose your job, your employer, your location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F76B53-5741-4BD0-77A9-FA308BB1F2B6}"/>
              </a:ext>
            </a:extLst>
          </p:cNvPr>
          <p:cNvSpPr txBox="1">
            <a:spLocks/>
          </p:cNvSpPr>
          <p:nvPr/>
        </p:nvSpPr>
        <p:spPr>
          <a:xfrm>
            <a:off x="837655" y="365126"/>
            <a:ext cx="1050875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3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My #1 Reason for blogging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9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623" y="280374"/>
            <a:ext cx="11431346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614D95-882B-449F-8236-795B7039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95" y="433545"/>
            <a:ext cx="1113260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5300">
                <a:solidFill>
                  <a:srgbClr val="FFFFFF"/>
                </a:solidFill>
              </a:rPr>
              <a:t>Brent Ozar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28626" y="1522292"/>
            <a:ext cx="7767339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text, person, person, outdoor&#10;&#10;Description automatically generated">
            <a:extLst>
              <a:ext uri="{FF2B5EF4-FFF2-40B4-BE49-F238E27FC236}">
                <a16:creationId xmlns:a16="http://schemas.microsoft.com/office/drawing/2014/main" id="{6CD94C88-A294-4A03-8D28-BB391CB33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15" y="2426818"/>
            <a:ext cx="3997637" cy="399763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2296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241FDD1-B412-40F8-A76E-64D7F1E86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04" y="2426819"/>
            <a:ext cx="5237720" cy="2010294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6EE8704-F182-4194-9E7E-8D95249DE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486" y="4941168"/>
            <a:ext cx="4965755" cy="114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a blog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B31AE2C-A531-4884-A73C-275EC5BC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309" y="4589464"/>
            <a:ext cx="10508754" cy="1500187"/>
          </a:xfrm>
        </p:spPr>
        <p:txBody>
          <a:bodyPr/>
          <a:lstStyle/>
          <a:p>
            <a:r>
              <a:rPr lang="en-IN" dirty="0"/>
              <a:t>Where and how do I get started</a:t>
            </a:r>
          </a:p>
        </p:txBody>
      </p:sp>
    </p:spTree>
    <p:extLst>
      <p:ext uri="{BB962C8B-B14F-4D97-AF65-F5344CB8AC3E}">
        <p14:creationId xmlns:p14="http://schemas.microsoft.com/office/powerpoint/2010/main" val="1622640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Blogging Platforms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800" dirty="0" err="1"/>
              <a:t>Wordpress</a:t>
            </a:r>
            <a:endParaRPr lang="en-IN" sz="2800" dirty="0"/>
          </a:p>
          <a:p>
            <a:r>
              <a:rPr lang="en-IN" sz="2800" dirty="0"/>
              <a:t>Blogger/Blogspot</a:t>
            </a:r>
          </a:p>
          <a:p>
            <a:r>
              <a:rPr lang="en-IN" sz="2800" dirty="0"/>
              <a:t>Tumblr</a:t>
            </a:r>
          </a:p>
          <a:p>
            <a:r>
              <a:rPr lang="en-IN" sz="2800" dirty="0"/>
              <a:t>LinkedIn</a:t>
            </a:r>
          </a:p>
          <a:p>
            <a:r>
              <a:rPr lang="en-IN" sz="2800" dirty="0"/>
              <a:t>Medium/</a:t>
            </a:r>
            <a:r>
              <a:rPr lang="en-IN" sz="2800" dirty="0" err="1"/>
              <a:t>Substack</a:t>
            </a:r>
            <a:endParaRPr lang="en-IN" sz="2800" dirty="0"/>
          </a:p>
          <a:p>
            <a:r>
              <a:rPr lang="en-IN" sz="2800" dirty="0"/>
              <a:t>Ghost</a:t>
            </a:r>
          </a:p>
          <a:p>
            <a:r>
              <a:rPr lang="en-IN" sz="2800" dirty="0"/>
              <a:t>Drupal</a:t>
            </a:r>
          </a:p>
          <a:p>
            <a:r>
              <a:rPr lang="en-IN" sz="2800" dirty="0"/>
              <a:t>Jekyll</a:t>
            </a:r>
          </a:p>
          <a:p>
            <a:r>
              <a:rPr lang="en-IN" sz="2800" dirty="0" err="1"/>
              <a:t>MoveableType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74154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Wordpress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Seems to be the most popular platform for now</a:t>
            </a:r>
          </a:p>
          <a:p>
            <a:r>
              <a:rPr lang="en-IN" sz="2800" dirty="0"/>
              <a:t>Lots of plugins/add-ons</a:t>
            </a:r>
          </a:p>
          <a:p>
            <a:r>
              <a:rPr lang="en-IN" sz="2800" dirty="0"/>
              <a:t>Easy to export/import</a:t>
            </a:r>
          </a:p>
          <a:p>
            <a:r>
              <a:rPr lang="en-IN" sz="2800" dirty="0"/>
              <a:t>Wordpress.com is where I host</a:t>
            </a:r>
          </a:p>
          <a:p>
            <a:r>
              <a:rPr lang="en-IN" sz="2800" dirty="0"/>
              <a:t>You can pick any place that provides hosting (the software is free)</a:t>
            </a:r>
          </a:p>
          <a:p>
            <a:pPr lvl="1"/>
            <a:r>
              <a:rPr lang="en-IN" dirty="0"/>
              <a:t>Requires MySQL by default</a:t>
            </a:r>
          </a:p>
          <a:p>
            <a:pPr lvl="1"/>
            <a:r>
              <a:rPr lang="en-IN" dirty="0"/>
              <a:t>Project Nami uses SQL Server</a:t>
            </a:r>
          </a:p>
        </p:txBody>
      </p:sp>
    </p:spTree>
    <p:extLst>
      <p:ext uri="{BB962C8B-B14F-4D97-AF65-F5344CB8AC3E}">
        <p14:creationId xmlns:p14="http://schemas.microsoft.com/office/powerpoint/2010/main" val="3953499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Picking Topics</a:t>
            </a:r>
            <a:endParaRPr lang="en-IN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BC77FDE-49FA-495C-8F71-174076C7A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309" y="4589464"/>
            <a:ext cx="10508754" cy="1500187"/>
          </a:xfrm>
        </p:spPr>
        <p:txBody>
          <a:bodyPr/>
          <a:lstStyle/>
          <a:p>
            <a:r>
              <a:rPr lang="en-US" dirty="0"/>
              <a:t>“I can’t think of what to write about.”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Really?</a:t>
            </a:r>
          </a:p>
        </p:txBody>
      </p:sp>
    </p:spTree>
    <p:extLst>
      <p:ext uri="{BB962C8B-B14F-4D97-AF65-F5344CB8AC3E}">
        <p14:creationId xmlns:p14="http://schemas.microsoft.com/office/powerpoint/2010/main" val="209385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write about what I 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3800" dirty="0"/>
              <a:t>Learn</a:t>
            </a:r>
          </a:p>
          <a:p>
            <a:pPr>
              <a:defRPr/>
            </a:pPr>
            <a:r>
              <a:rPr lang="en-US" altLang="en-US" sz="3800" dirty="0"/>
              <a:t>Know</a:t>
            </a:r>
          </a:p>
          <a:p>
            <a:pPr>
              <a:defRPr/>
            </a:pPr>
            <a:r>
              <a:rPr lang="en-US" altLang="en-US" sz="3800" dirty="0"/>
              <a:t>Solve</a:t>
            </a:r>
          </a:p>
          <a:p>
            <a:pPr>
              <a:defRPr/>
            </a:pPr>
            <a:r>
              <a:rPr lang="en-US" altLang="en-US" sz="3800" dirty="0"/>
              <a:t>Do</a:t>
            </a:r>
          </a:p>
          <a:p>
            <a:pPr>
              <a:defRPr/>
            </a:pPr>
            <a:r>
              <a:rPr lang="en-US" altLang="en-US" sz="3800" dirty="0"/>
              <a:t>Think</a:t>
            </a:r>
          </a:p>
        </p:txBody>
      </p:sp>
    </p:spTree>
    <p:extLst>
      <p:ext uri="{BB962C8B-B14F-4D97-AF65-F5344CB8AC3E}">
        <p14:creationId xmlns:p14="http://schemas.microsoft.com/office/powerpoint/2010/main" val="2877824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Whenever you solve something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3800" dirty="0"/>
              <a:t>Make a note</a:t>
            </a:r>
          </a:p>
          <a:p>
            <a:pPr>
              <a:defRPr/>
            </a:pPr>
            <a:r>
              <a:rPr lang="en-US" altLang="en-US" sz="3800" dirty="0"/>
              <a:t>Sketch why/how/what you did with a few details</a:t>
            </a:r>
          </a:p>
          <a:p>
            <a:pPr>
              <a:defRPr/>
            </a:pPr>
            <a:r>
              <a:rPr lang="en-US" altLang="en-US" sz="3800" dirty="0"/>
              <a:t>Think about teaching yourself a day ago</a:t>
            </a:r>
          </a:p>
          <a:p>
            <a:pPr>
              <a:defRPr/>
            </a:pPr>
            <a:r>
              <a:rPr lang="en-US" altLang="en-US" sz="3800" dirty="0"/>
              <a:t>Write a short set of steps</a:t>
            </a:r>
          </a:p>
          <a:p>
            <a:pPr>
              <a:defRPr/>
            </a:pPr>
            <a:r>
              <a:rPr lang="en-US" altLang="en-US" sz="3800" dirty="0"/>
              <a:t>Capture code/screenshots</a:t>
            </a:r>
          </a:p>
        </p:txBody>
      </p:sp>
    </p:spTree>
    <p:extLst>
      <p:ext uri="{BB962C8B-B14F-4D97-AF65-F5344CB8AC3E}">
        <p14:creationId xmlns:p14="http://schemas.microsoft.com/office/powerpoint/2010/main" val="637860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05FC90-9295-4E58-8790-67F090519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this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91A68D-C90C-42F2-9CD7-7026B1EEC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How do I pick what to write on?</a:t>
            </a:r>
          </a:p>
        </p:txBody>
      </p:sp>
    </p:spTree>
    <p:extLst>
      <p:ext uri="{BB962C8B-B14F-4D97-AF65-F5344CB8AC3E}">
        <p14:creationId xmlns:p14="http://schemas.microsoft.com/office/powerpoint/2010/main" val="2758649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Skills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Communication is very important</a:t>
            </a:r>
          </a:p>
        </p:txBody>
      </p:sp>
    </p:spTree>
    <p:extLst>
      <p:ext uri="{BB962C8B-B14F-4D97-AF65-F5344CB8AC3E}">
        <p14:creationId xmlns:p14="http://schemas.microsoft.com/office/powerpoint/2010/main" val="1384558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31D4B-467A-42DE-BAAF-30605E6CD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essay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4DE80-D741-4C70-8BAD-363C456B6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Use the 5-paragraph style</a:t>
            </a:r>
          </a:p>
          <a:p>
            <a:pPr lvl="1"/>
            <a:r>
              <a:rPr lang="en-US" sz="3600" dirty="0"/>
              <a:t>Tell me what you will teach me</a:t>
            </a:r>
          </a:p>
          <a:p>
            <a:pPr lvl="1"/>
            <a:r>
              <a:rPr lang="en-US" sz="3600" dirty="0"/>
              <a:t>Tell me the details (3 paragraphs)</a:t>
            </a:r>
          </a:p>
          <a:p>
            <a:pPr lvl="1"/>
            <a:r>
              <a:rPr lang="en-US" sz="3600" dirty="0"/>
              <a:t>Tell me what you taught me</a:t>
            </a:r>
          </a:p>
          <a:p>
            <a:r>
              <a:rPr lang="en-US" sz="4000" dirty="0"/>
              <a:t>Can be shorter or longer</a:t>
            </a:r>
          </a:p>
        </p:txBody>
      </p:sp>
    </p:spTree>
    <p:extLst>
      <p:ext uri="{BB962C8B-B14F-4D97-AF65-F5344CB8AC3E}">
        <p14:creationId xmlns:p14="http://schemas.microsoft.com/office/powerpoint/2010/main" val="2915208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3800" dirty="0"/>
              <a:t>Aim for 1-2 pages</a:t>
            </a:r>
          </a:p>
          <a:p>
            <a:pPr>
              <a:defRPr/>
            </a:pPr>
            <a:r>
              <a:rPr lang="en-US" altLang="en-US" sz="3800" dirty="0"/>
              <a:t>Write a topic sentence and refer to this</a:t>
            </a:r>
          </a:p>
          <a:p>
            <a:pPr>
              <a:defRPr/>
            </a:pPr>
            <a:r>
              <a:rPr lang="en-US" altLang="en-US" sz="3800" dirty="0"/>
              <a:t>Longer topics, break up into separate posts</a:t>
            </a:r>
          </a:p>
          <a:p>
            <a:pPr>
              <a:defRPr/>
            </a:pPr>
            <a:r>
              <a:rPr lang="en-US" altLang="en-US" sz="3800" dirty="0"/>
              <a:t>Link posts together</a:t>
            </a:r>
          </a:p>
          <a:p>
            <a:pPr marL="0" indent="0">
              <a:buNone/>
              <a:defRPr/>
            </a:pPr>
            <a:endParaRPr lang="en-US" altLang="en-US" sz="3800" dirty="0"/>
          </a:p>
        </p:txBody>
      </p:sp>
    </p:spTree>
    <p:extLst>
      <p:ext uri="{BB962C8B-B14F-4D97-AF65-F5344CB8AC3E}">
        <p14:creationId xmlns:p14="http://schemas.microsoft.com/office/powerpoint/2010/main" val="1623311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Good Language Skills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Work on your Spelling/grammar</a:t>
            </a:r>
          </a:p>
          <a:p>
            <a:r>
              <a:rPr lang="en-IN" sz="3200" dirty="0"/>
              <a:t>Use resources from past schooling</a:t>
            </a:r>
          </a:p>
          <a:p>
            <a:r>
              <a:rPr lang="en-IN" sz="3200" dirty="0"/>
              <a:t>Get feedback from friends</a:t>
            </a:r>
            <a:r>
              <a:rPr lang="en-IN" sz="3200"/>
              <a:t>/family</a:t>
            </a:r>
            <a:endParaRPr lang="en-IN" sz="3200" dirty="0"/>
          </a:p>
          <a:p>
            <a:r>
              <a:rPr lang="en-IN" sz="3200" dirty="0"/>
              <a:t>Even non-technical people can recognize good writing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699284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it simple and consistent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800" dirty="0"/>
              <a:t>Use headings</a:t>
            </a:r>
          </a:p>
          <a:p>
            <a:pPr lvl="1"/>
            <a:r>
              <a:rPr lang="en-IN" dirty="0"/>
              <a:t>Don’t put two headings together</a:t>
            </a:r>
          </a:p>
          <a:p>
            <a:pPr lvl="1"/>
            <a:r>
              <a:rPr lang="en-IN" dirty="0"/>
              <a:t>Always have a description after a heading</a:t>
            </a:r>
          </a:p>
          <a:p>
            <a:r>
              <a:rPr lang="en-IN" dirty="0"/>
              <a:t>Format</a:t>
            </a:r>
          </a:p>
          <a:p>
            <a:pPr lvl="1"/>
            <a:r>
              <a:rPr lang="en-IN" dirty="0"/>
              <a:t>Format code</a:t>
            </a:r>
          </a:p>
          <a:p>
            <a:pPr lvl="1"/>
            <a:r>
              <a:rPr lang="en-IN" dirty="0"/>
              <a:t>Limit bold/italics/block quotes/etc.</a:t>
            </a:r>
          </a:p>
          <a:p>
            <a:r>
              <a:rPr lang="en-IN" dirty="0"/>
              <a:t>Paragraphs</a:t>
            </a:r>
          </a:p>
          <a:p>
            <a:pPr lvl="1"/>
            <a:r>
              <a:rPr lang="en-IN" dirty="0"/>
              <a:t>Don’t be choppy</a:t>
            </a:r>
          </a:p>
          <a:p>
            <a:pPr lvl="1"/>
            <a:r>
              <a:rPr lang="en-IN" dirty="0"/>
              <a:t>Change when the main thought changes</a:t>
            </a:r>
          </a:p>
          <a:p>
            <a:r>
              <a:rPr lang="en-IN" dirty="0"/>
              <a:t>Images/Code</a:t>
            </a:r>
          </a:p>
          <a:p>
            <a:pPr lvl="1"/>
            <a:r>
              <a:rPr lang="en-IN" dirty="0"/>
              <a:t>Don’t rely on comments</a:t>
            </a:r>
          </a:p>
          <a:p>
            <a:pPr lvl="1"/>
            <a:r>
              <a:rPr lang="en-IN" dirty="0"/>
              <a:t>Refer to the image in text</a:t>
            </a:r>
          </a:p>
        </p:txBody>
      </p:sp>
    </p:spTree>
    <p:extLst>
      <p:ext uri="{BB962C8B-B14F-4D97-AF65-F5344CB8AC3E}">
        <p14:creationId xmlns:p14="http://schemas.microsoft.com/office/powerpoint/2010/main" val="3259432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Things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800" dirty="0"/>
              <a:t>Define acronyms</a:t>
            </a:r>
          </a:p>
          <a:p>
            <a:pPr lvl="1"/>
            <a:r>
              <a:rPr lang="en-IN" dirty="0"/>
              <a:t>RPO (Recovery Point Objective)</a:t>
            </a:r>
          </a:p>
          <a:p>
            <a:pPr lvl="1"/>
            <a:r>
              <a:rPr lang="en-IN" dirty="0"/>
              <a:t>Availability Group (AG)</a:t>
            </a:r>
          </a:p>
          <a:p>
            <a:r>
              <a:rPr lang="en-IN" dirty="0"/>
              <a:t>Pick Boring Headlines</a:t>
            </a:r>
          </a:p>
          <a:p>
            <a:pPr lvl="1"/>
            <a:r>
              <a:rPr lang="en-IN" dirty="0"/>
              <a:t>Don’t be too cute or funny, this doesn’t always translate</a:t>
            </a:r>
          </a:p>
          <a:p>
            <a:pPr lvl="1"/>
            <a:r>
              <a:rPr lang="en-IN" dirty="0"/>
              <a:t>SEO prefers specific headlines</a:t>
            </a:r>
          </a:p>
          <a:p>
            <a:r>
              <a:rPr lang="en-IN" dirty="0"/>
              <a:t>Give credit (don’t plagiarize)</a:t>
            </a:r>
          </a:p>
          <a:p>
            <a:pPr lvl="1"/>
            <a:r>
              <a:rPr lang="en-IN" dirty="0"/>
              <a:t>Link to resources you use</a:t>
            </a:r>
          </a:p>
          <a:p>
            <a:pPr lvl="1"/>
            <a:r>
              <a:rPr lang="en-IN" dirty="0"/>
              <a:t>Don’t copy more than a para and always cite the source</a:t>
            </a:r>
          </a:p>
          <a:p>
            <a:pPr lvl="1"/>
            <a:r>
              <a:rPr lang="en-IN" dirty="0"/>
              <a:t>This includes MS docs</a:t>
            </a:r>
          </a:p>
          <a:p>
            <a:r>
              <a:rPr lang="en-IN" sz="2800" dirty="0"/>
              <a:t>Use tags/categories</a:t>
            </a:r>
          </a:p>
        </p:txBody>
      </p:sp>
    </p:spTree>
    <p:extLst>
      <p:ext uri="{BB962C8B-B14F-4D97-AF65-F5344CB8AC3E}">
        <p14:creationId xmlns:p14="http://schemas.microsoft.com/office/powerpoint/2010/main" val="13416764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and Promotion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Helping others find you</a:t>
            </a:r>
          </a:p>
        </p:txBody>
      </p:sp>
    </p:spTree>
    <p:extLst>
      <p:ext uri="{BB962C8B-B14F-4D97-AF65-F5344CB8AC3E}">
        <p14:creationId xmlns:p14="http://schemas.microsoft.com/office/powerpoint/2010/main" val="3564611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consistent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Schedule posts in advance, this isn’t news</a:t>
            </a:r>
          </a:p>
          <a:p>
            <a:r>
              <a:rPr lang="en-IN" sz="3200" dirty="0"/>
              <a:t>Stopping/starting/gaps look funny to recruiters</a:t>
            </a:r>
          </a:p>
          <a:p>
            <a:pPr lvl="1"/>
            <a:r>
              <a:rPr lang="en-IN" sz="2800" dirty="0"/>
              <a:t>I leave travel/vacation notes on my blog.</a:t>
            </a:r>
          </a:p>
          <a:p>
            <a:r>
              <a:rPr lang="en-IN" sz="3200" dirty="0"/>
              <a:t>1 post/month or more is good. Less looks funny</a:t>
            </a:r>
          </a:p>
          <a:p>
            <a:r>
              <a:rPr lang="en-IN" sz="3200" dirty="0"/>
              <a:t>Better to start slow and then increase as you have time</a:t>
            </a:r>
          </a:p>
          <a:p>
            <a:r>
              <a:rPr lang="en-IN" sz="3200" dirty="0"/>
              <a:t>Don’t worry if you aren’t perfect here</a:t>
            </a:r>
          </a:p>
          <a:p>
            <a:r>
              <a:rPr lang="en-IN" sz="3200" dirty="0"/>
              <a:t>Keep showing improvement</a:t>
            </a:r>
          </a:p>
          <a:p>
            <a:pPr marL="0" indent="0">
              <a:buNone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668176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Write offline on a consistent basis</a:t>
            </a:r>
          </a:p>
          <a:p>
            <a:r>
              <a:rPr lang="en-IN" sz="3200" dirty="0"/>
              <a:t>Pick a good time(s) every week to keep working</a:t>
            </a:r>
          </a:p>
          <a:p>
            <a:pPr lvl="1"/>
            <a:r>
              <a:rPr lang="en-IN" sz="2800" dirty="0"/>
              <a:t>Once a week, twice, whatever</a:t>
            </a:r>
          </a:p>
          <a:p>
            <a:pPr lvl="1"/>
            <a:r>
              <a:rPr lang="en-IN" sz="2800" dirty="0"/>
              <a:t>Set a meeting for yourself</a:t>
            </a:r>
          </a:p>
          <a:p>
            <a:r>
              <a:rPr lang="en-IN" sz="3200" dirty="0"/>
              <a:t>Hold the posts until you have 10</a:t>
            </a:r>
          </a:p>
          <a:p>
            <a:r>
              <a:rPr lang="en-IN" sz="3200" dirty="0"/>
              <a:t>That gives you a pace</a:t>
            </a:r>
          </a:p>
          <a:p>
            <a:r>
              <a:rPr lang="en-IN" sz="3200" dirty="0"/>
              <a:t>Schedule those 10, and keep writing</a:t>
            </a:r>
          </a:p>
        </p:txBody>
      </p:sp>
    </p:spTree>
    <p:extLst>
      <p:ext uri="{BB962C8B-B14F-4D97-AF65-F5344CB8AC3E}">
        <p14:creationId xmlns:p14="http://schemas.microsoft.com/office/powerpoint/2010/main" val="4212283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Promoting Yourself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800" dirty="0"/>
              <a:t>Link your social media accounts</a:t>
            </a:r>
          </a:p>
          <a:p>
            <a:pPr lvl="1"/>
            <a:r>
              <a:rPr lang="en-IN" sz="2600" dirty="0"/>
              <a:t>Twitter</a:t>
            </a:r>
          </a:p>
          <a:p>
            <a:pPr lvl="1"/>
            <a:r>
              <a:rPr lang="en-IN" sz="2600" dirty="0"/>
              <a:t>Facebook</a:t>
            </a:r>
          </a:p>
          <a:p>
            <a:pPr lvl="1"/>
            <a:r>
              <a:rPr lang="en-IN" sz="2600" dirty="0"/>
              <a:t>LinkedIn</a:t>
            </a:r>
          </a:p>
          <a:p>
            <a:pPr lvl="1"/>
            <a:r>
              <a:rPr lang="en-IN" sz="2600" dirty="0"/>
              <a:t>Etc.</a:t>
            </a:r>
          </a:p>
          <a:p>
            <a:r>
              <a:rPr lang="en-IN" sz="2800" dirty="0"/>
              <a:t>Add your blog URL to your CV</a:t>
            </a:r>
          </a:p>
          <a:p>
            <a:r>
              <a:rPr lang="en-IN" sz="2800" dirty="0"/>
              <a:t>Hashtags can be used in the title</a:t>
            </a:r>
          </a:p>
          <a:p>
            <a:r>
              <a:rPr lang="en-IN" sz="2800" dirty="0"/>
              <a:t>Link posts in a series if appropriate</a:t>
            </a:r>
          </a:p>
          <a:p>
            <a:r>
              <a:rPr lang="en-IN" sz="2800" dirty="0"/>
              <a:t>If you write about specific projects/topics, maybe link to posts/categories</a:t>
            </a:r>
          </a:p>
        </p:txBody>
      </p:sp>
    </p:spTree>
    <p:extLst>
      <p:ext uri="{BB962C8B-B14F-4D97-AF65-F5344CB8AC3E}">
        <p14:creationId xmlns:p14="http://schemas.microsoft.com/office/powerpoint/2010/main" val="1270809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5767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Brand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/>
              <a:t>A blog is a good way to document your career</a:t>
            </a:r>
          </a:p>
          <a:p>
            <a:pPr lvl="1"/>
            <a:r>
              <a:rPr lang="en-IN" sz="2400" dirty="0"/>
              <a:t>For yourself</a:t>
            </a:r>
          </a:p>
          <a:p>
            <a:pPr lvl="1"/>
            <a:r>
              <a:rPr lang="en-IN" sz="2400" dirty="0"/>
              <a:t>For your review</a:t>
            </a:r>
          </a:p>
          <a:p>
            <a:r>
              <a:rPr lang="en-IN" sz="2800" dirty="0"/>
              <a:t>You can showcase your skills and abilities</a:t>
            </a:r>
          </a:p>
          <a:p>
            <a:r>
              <a:rPr lang="en-IN" sz="2800" dirty="0"/>
              <a:t>This gives some weight to your CV</a:t>
            </a:r>
          </a:p>
          <a:p>
            <a:r>
              <a:rPr lang="en-IN" sz="2800" dirty="0"/>
              <a:t>Over time, this chronicles who you are</a:t>
            </a:r>
          </a:p>
          <a:p>
            <a:r>
              <a:rPr lang="en-IN" sz="2800" dirty="0"/>
              <a:t>Writing builds better communication skills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7012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The</a:t>
            </a:r>
            <a:r>
              <a:rPr lang="en-US" sz="5400" dirty="0"/>
              <a:t>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959820" y="1702924"/>
            <a:ext cx="6628258" cy="2561986"/>
            <a:chOff x="2689225" y="3398838"/>
            <a:chExt cx="6632576" cy="2563654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0784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698"/>
                </a:spcAft>
                <a:defRPr/>
              </a:pPr>
              <a:r>
                <a:rPr lang="en-US" sz="26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4"/>
              <a:ext cx="6061075" cy="50784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698"/>
                </a:spcAft>
                <a:defRPr/>
              </a:pPr>
              <a:r>
                <a:rPr lang="en-US" sz="26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0784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698"/>
                </a:spcAft>
                <a:defRPr/>
              </a:pPr>
              <a:r>
                <a:rPr lang="en-US" sz="26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078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698"/>
                </a:spcAft>
                <a:defRPr/>
              </a:pPr>
              <a:r>
                <a:rPr lang="en-US" sz="269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2210 Denver Dev Day - 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">
      <a:majorFont>
        <a:latin typeface="Segoe UI 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0 Denver Dev Day - Template" id="{9925F673-3A33-4DD4-A0AF-87FFCC24DBE2}" vid="{CE8079CA-9009-45B6-8E7B-FB964F104D1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38424</TotalTime>
  <Words>1243</Words>
  <Application>Microsoft Office PowerPoint</Application>
  <PresentationFormat>Custom</PresentationFormat>
  <Paragraphs>236</Paragraphs>
  <Slides>35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AGaramondPro</vt:lpstr>
      <vt:lpstr>IBMPlexSans</vt:lpstr>
      <vt:lpstr>RH Futura Book</vt:lpstr>
      <vt:lpstr>Roboto Regular</vt:lpstr>
      <vt:lpstr>Segoe UI </vt:lpstr>
      <vt:lpstr>Arial</vt:lpstr>
      <vt:lpstr>Calibri</vt:lpstr>
      <vt:lpstr>Calibri Light</vt:lpstr>
      <vt:lpstr>Consolas</vt:lpstr>
      <vt:lpstr>Microsoft Sans Serif</vt:lpstr>
      <vt:lpstr>Segoe UI</vt:lpstr>
      <vt:lpstr>Segoe UI Light</vt:lpstr>
      <vt:lpstr>Zilla Slab</vt:lpstr>
      <vt:lpstr>Office Theme</vt:lpstr>
      <vt:lpstr>202210 Denver Dev Day - Template</vt:lpstr>
      <vt:lpstr>Blogging for the Tech Professional</vt:lpstr>
      <vt:lpstr>Agenda</vt:lpstr>
      <vt:lpstr>PowerPoint Presentation</vt:lpstr>
      <vt:lpstr>PowerPoint Presentation</vt:lpstr>
      <vt:lpstr>Why bother blogging?</vt:lpstr>
      <vt:lpstr>Self-Improvement</vt:lpstr>
      <vt:lpstr>Document My Career</vt:lpstr>
      <vt:lpstr>Blog Survey</vt:lpstr>
      <vt:lpstr>Blog Survey</vt:lpstr>
      <vt:lpstr>Career Benefits</vt:lpstr>
      <vt:lpstr>Reasons for blogging</vt:lpstr>
      <vt:lpstr>PowerPoint Presentation</vt:lpstr>
      <vt:lpstr>Choice</vt:lpstr>
      <vt:lpstr>Choice</vt:lpstr>
      <vt:lpstr>Brent Ozar</vt:lpstr>
      <vt:lpstr>Setting up a blog</vt:lpstr>
      <vt:lpstr>Lots of Blogging Platforms</vt:lpstr>
      <vt:lpstr>Wordpress</vt:lpstr>
      <vt:lpstr>Picking Topics</vt:lpstr>
      <vt:lpstr>I write about what I …</vt:lpstr>
      <vt:lpstr>Whenever you solve something</vt:lpstr>
      <vt:lpstr>Let’s do this</vt:lpstr>
      <vt:lpstr>Writing Skills</vt:lpstr>
      <vt:lpstr>Think essay</vt:lpstr>
      <vt:lpstr>Focus</vt:lpstr>
      <vt:lpstr>Build Good Language Skills</vt:lpstr>
      <vt:lpstr>Keep it simple and consistent</vt:lpstr>
      <vt:lpstr>Little Things</vt:lpstr>
      <vt:lpstr>Scheduling and Promotion</vt:lpstr>
      <vt:lpstr>Be consistent</vt:lpstr>
      <vt:lpstr>Getting Started</vt:lpstr>
      <vt:lpstr>Promoting Yourself</vt:lpstr>
      <vt:lpstr>Summary</vt:lpstr>
      <vt:lpstr>Building a Brand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user_1</dc:creator>
  <cp:lastModifiedBy>Steve Jones</cp:lastModifiedBy>
  <cp:revision>170</cp:revision>
  <dcterms:created xsi:type="dcterms:W3CDTF">2015-07-09T13:59:10Z</dcterms:created>
  <dcterms:modified xsi:type="dcterms:W3CDTF">2024-06-29T11:45:12Z</dcterms:modified>
</cp:coreProperties>
</file>