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44"/>
  </p:notesMasterIdLst>
  <p:sldIdLst>
    <p:sldId id="256" r:id="rId2"/>
    <p:sldId id="258" r:id="rId3"/>
    <p:sldId id="357" r:id="rId4"/>
    <p:sldId id="358" r:id="rId5"/>
    <p:sldId id="360" r:id="rId6"/>
    <p:sldId id="359" r:id="rId7"/>
    <p:sldId id="361" r:id="rId8"/>
    <p:sldId id="362" r:id="rId9"/>
    <p:sldId id="364" r:id="rId10"/>
    <p:sldId id="303" r:id="rId11"/>
    <p:sldId id="285" r:id="rId12"/>
    <p:sldId id="365" r:id="rId13"/>
    <p:sldId id="366" r:id="rId14"/>
    <p:sldId id="367" r:id="rId15"/>
    <p:sldId id="385" r:id="rId16"/>
    <p:sldId id="354" r:id="rId17"/>
    <p:sldId id="379" r:id="rId18"/>
    <p:sldId id="355" r:id="rId19"/>
    <p:sldId id="380" r:id="rId20"/>
    <p:sldId id="381" r:id="rId21"/>
    <p:sldId id="386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378" r:id="rId30"/>
    <p:sldId id="369" r:id="rId31"/>
    <p:sldId id="370" r:id="rId32"/>
    <p:sldId id="368" r:id="rId33"/>
    <p:sldId id="391" r:id="rId34"/>
    <p:sldId id="382" r:id="rId35"/>
    <p:sldId id="383" r:id="rId36"/>
    <p:sldId id="387" r:id="rId37"/>
    <p:sldId id="388" r:id="rId38"/>
    <p:sldId id="389" r:id="rId39"/>
    <p:sldId id="390" r:id="rId40"/>
    <p:sldId id="384" r:id="rId41"/>
    <p:sldId id="304" r:id="rId42"/>
    <p:sldId id="26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90949FD-6D9A-447D-9B50-2B2F252BA355}">
          <p14:sldIdLst>
            <p14:sldId id="256"/>
            <p14:sldId id="258"/>
          </p14:sldIdLst>
        </p14:section>
        <p14:section name="Introduction" id="{1A1144C6-220F-4DA8-A049-6F75B5FC2C01}">
          <p14:sldIdLst>
            <p14:sldId id="357"/>
          </p14:sldIdLst>
        </p14:section>
        <p14:section name="My Schedule" id="{26ECCF5F-535F-469A-9BA9-A60733C97EDD}">
          <p14:sldIdLst>
            <p14:sldId id="358"/>
            <p14:sldId id="360"/>
            <p14:sldId id="359"/>
            <p14:sldId id="361"/>
            <p14:sldId id="362"/>
            <p14:sldId id="364"/>
          </p14:sldIdLst>
        </p14:section>
        <p14:section name="Challenges" id="{FCD39DB8-2758-4F23-8324-CD932955BA3E}">
          <p14:sldIdLst>
            <p14:sldId id="303"/>
            <p14:sldId id="285"/>
            <p14:sldId id="365"/>
            <p14:sldId id="366"/>
            <p14:sldId id="367"/>
            <p14:sldId id="385"/>
          </p14:sldIdLst>
        </p14:section>
        <p14:section name="Goals" id="{6CADA69F-EF6D-4EE1-B899-47CD59C44F4D}">
          <p14:sldIdLst>
            <p14:sldId id="354"/>
            <p14:sldId id="379"/>
            <p14:sldId id="355"/>
            <p14:sldId id="380"/>
            <p14:sldId id="381"/>
            <p14:sldId id="386"/>
          </p14:sldIdLst>
        </p14:section>
        <p14:section name="Optional Things" id="{E4F50717-C3D3-4882-997D-E912627456D8}">
          <p14:sldIdLst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</p14:sldIdLst>
        </p14:section>
        <p14:section name="Finding Balance" id="{38B5060E-3889-4B38-92C2-A46CE04132E5}">
          <p14:sldIdLst>
            <p14:sldId id="369"/>
            <p14:sldId id="370"/>
            <p14:sldId id="368"/>
            <p14:sldId id="391"/>
            <p14:sldId id="382"/>
            <p14:sldId id="383"/>
            <p14:sldId id="387"/>
            <p14:sldId id="388"/>
            <p14:sldId id="389"/>
            <p14:sldId id="390"/>
            <p14:sldId id="384"/>
          </p14:sldIdLst>
        </p14:section>
        <p14:section name="Summary" id="{60D86F3A-81CD-4549-AAC1-65ABE3D098D9}">
          <p14:sldIdLst>
            <p14:sldId id="304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889B68-499D-450B-8540-D9DF263BD5F6}" v="10" dt="2026-03-10T18:54:33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88863" autoAdjust="0"/>
  </p:normalViewPr>
  <p:slideViewPr>
    <p:cSldViewPr snapToGrid="0">
      <p:cViewPr varScale="1">
        <p:scale>
          <a:sx n="100" d="100"/>
          <a:sy n="100" d="100"/>
        </p:scale>
        <p:origin x="432" y="90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Jones" userId="339eb496d1a7d79a" providerId="LiveId" clId="{2D6F4AD0-7F47-406B-97D0-D257076D1AF7}"/>
    <pc:docChg chg="custSel modSld">
      <pc:chgData name="Steve Jones" userId="339eb496d1a7d79a" providerId="LiveId" clId="{2D6F4AD0-7F47-406B-97D0-D257076D1AF7}" dt="2026-03-10T18:56:18.235" v="2058" actId="20577"/>
      <pc:docMkLst>
        <pc:docMk/>
      </pc:docMkLst>
      <pc:sldChg chg="modNotesTx">
        <pc:chgData name="Steve Jones" userId="339eb496d1a7d79a" providerId="LiveId" clId="{2D6F4AD0-7F47-406B-97D0-D257076D1AF7}" dt="2026-03-10T18:44:49.415" v="495" actId="20577"/>
        <pc:sldMkLst>
          <pc:docMk/>
          <pc:sldMk cId="2175922764" sldId="285"/>
        </pc:sldMkLst>
      </pc:sldChg>
      <pc:sldChg chg="modSp mod addAnim delAnim modAnim modNotesTx">
        <pc:chgData name="Steve Jones" userId="339eb496d1a7d79a" providerId="LiveId" clId="{2D6F4AD0-7F47-406B-97D0-D257076D1AF7}" dt="2026-03-10T18:56:18.235" v="2058" actId="20577"/>
        <pc:sldMkLst>
          <pc:docMk/>
          <pc:sldMk cId="1679478730" sldId="355"/>
        </pc:sldMkLst>
        <pc:spChg chg="mod">
          <ac:chgData name="Steve Jones" userId="339eb496d1a7d79a" providerId="LiveId" clId="{2D6F4AD0-7F47-406B-97D0-D257076D1AF7}" dt="2026-03-10T18:54:35.146" v="1732" actId="1076"/>
          <ac:spMkLst>
            <pc:docMk/>
            <pc:sldMk cId="1679478730" sldId="355"/>
            <ac:spMk id="4" creationId="{CC3DF2F6-3170-DD26-6F60-FE98D9EBF585}"/>
          </ac:spMkLst>
        </pc:spChg>
        <pc:spChg chg="mod">
          <ac:chgData name="Steve Jones" userId="339eb496d1a7d79a" providerId="LiveId" clId="{2D6F4AD0-7F47-406B-97D0-D257076D1AF7}" dt="2026-03-10T18:53:38.814" v="1723" actId="207"/>
          <ac:spMkLst>
            <pc:docMk/>
            <pc:sldMk cId="1679478730" sldId="355"/>
            <ac:spMk id="5" creationId="{98E2D11C-46E2-8832-5FB2-B3B2272489F2}"/>
          </ac:spMkLst>
        </pc:spChg>
      </pc:sldChg>
      <pc:sldChg chg="modSp mod">
        <pc:chgData name="Steve Jones" userId="339eb496d1a7d79a" providerId="LiveId" clId="{2D6F4AD0-7F47-406B-97D0-D257076D1AF7}" dt="2026-03-10T18:38:48.326" v="3" actId="20577"/>
        <pc:sldMkLst>
          <pc:docMk/>
          <pc:sldMk cId="135132492" sldId="357"/>
        </pc:sldMkLst>
        <pc:spChg chg="mod">
          <ac:chgData name="Steve Jones" userId="339eb496d1a7d79a" providerId="LiveId" clId="{2D6F4AD0-7F47-406B-97D0-D257076D1AF7}" dt="2026-03-10T18:38:45.695" v="1" actId="6549"/>
          <ac:spMkLst>
            <pc:docMk/>
            <pc:sldMk cId="135132492" sldId="357"/>
            <ac:spMk id="4" creationId="{3012DDDD-F344-4BC5-8896-92CF7CD1AD1E}"/>
          </ac:spMkLst>
        </pc:spChg>
        <pc:spChg chg="mod">
          <ac:chgData name="Steve Jones" userId="339eb496d1a7d79a" providerId="LiveId" clId="{2D6F4AD0-7F47-406B-97D0-D257076D1AF7}" dt="2026-03-10T18:38:48.326" v="3" actId="20577"/>
          <ac:spMkLst>
            <pc:docMk/>
            <pc:sldMk cId="135132492" sldId="357"/>
            <ac:spMk id="10" creationId="{CA944752-E9F6-46C7-9D77-9D80A23A138A}"/>
          </ac:spMkLst>
        </pc:spChg>
      </pc:sldChg>
      <pc:sldChg chg="modSp mod modNotesTx">
        <pc:chgData name="Steve Jones" userId="339eb496d1a7d79a" providerId="LiveId" clId="{2D6F4AD0-7F47-406B-97D0-D257076D1AF7}" dt="2026-03-10T18:42:12.085" v="202" actId="20577"/>
        <pc:sldMkLst>
          <pc:docMk/>
          <pc:sldMk cId="845565636" sldId="359"/>
        </pc:sldMkLst>
        <pc:spChg chg="ord">
          <ac:chgData name="Steve Jones" userId="339eb496d1a7d79a" providerId="LiveId" clId="{2D6F4AD0-7F47-406B-97D0-D257076D1AF7}" dt="2026-03-10T18:41:40.470" v="129" actId="166"/>
          <ac:spMkLst>
            <pc:docMk/>
            <pc:sldMk cId="845565636" sldId="359"/>
            <ac:spMk id="4" creationId="{9EC8BC70-EB4E-1965-74C9-DE05B5954F37}"/>
          </ac:spMkLst>
        </pc:spChg>
        <pc:spChg chg="mod">
          <ac:chgData name="Steve Jones" userId="339eb496d1a7d79a" providerId="LiveId" clId="{2D6F4AD0-7F47-406B-97D0-D257076D1AF7}" dt="2026-03-10T18:41:35.164" v="128" actId="12"/>
          <ac:spMkLst>
            <pc:docMk/>
            <pc:sldMk cId="845565636" sldId="359"/>
            <ac:spMk id="5" creationId="{6F8CEED0-7520-3D1E-70D7-5721515D057F}"/>
          </ac:spMkLst>
        </pc:spChg>
      </pc:sldChg>
      <pc:sldChg chg="modNotesTx">
        <pc:chgData name="Steve Jones" userId="339eb496d1a7d79a" providerId="LiveId" clId="{2D6F4AD0-7F47-406B-97D0-D257076D1AF7}" dt="2026-03-10T18:42:17.191" v="216" actId="20577"/>
        <pc:sldMkLst>
          <pc:docMk/>
          <pc:sldMk cId="2549788582" sldId="360"/>
        </pc:sldMkLst>
      </pc:sldChg>
      <pc:sldChg chg="modNotesTx">
        <pc:chgData name="Steve Jones" userId="339eb496d1a7d79a" providerId="LiveId" clId="{2D6F4AD0-7F47-406B-97D0-D257076D1AF7}" dt="2026-03-10T18:42:59.111" v="320" actId="20577"/>
        <pc:sldMkLst>
          <pc:docMk/>
          <pc:sldMk cId="40675536" sldId="361"/>
        </pc:sldMkLst>
      </pc:sldChg>
      <pc:sldChg chg="modNotesTx">
        <pc:chgData name="Steve Jones" userId="339eb496d1a7d79a" providerId="LiveId" clId="{2D6F4AD0-7F47-406B-97D0-D257076D1AF7}" dt="2026-03-10T18:46:03.655" v="872" actId="20577"/>
        <pc:sldMkLst>
          <pc:docMk/>
          <pc:sldMk cId="452374841" sldId="365"/>
        </pc:sldMkLst>
      </pc:sldChg>
      <pc:sldChg chg="modNotesTx">
        <pc:chgData name="Steve Jones" userId="339eb496d1a7d79a" providerId="LiveId" clId="{2D6F4AD0-7F47-406B-97D0-D257076D1AF7}" dt="2026-03-10T18:47:00.421" v="1076" actId="20577"/>
        <pc:sldMkLst>
          <pc:docMk/>
          <pc:sldMk cId="4108371815" sldId="366"/>
        </pc:sldMkLst>
      </pc:sldChg>
      <pc:sldChg chg="modNotesTx">
        <pc:chgData name="Steve Jones" userId="339eb496d1a7d79a" providerId="LiveId" clId="{2D6F4AD0-7F47-406B-97D0-D257076D1AF7}" dt="2026-03-10T18:49:46.744" v="1476" actId="20577"/>
        <pc:sldMkLst>
          <pc:docMk/>
          <pc:sldMk cId="2670056149" sldId="379"/>
        </pc:sldMkLst>
      </pc:sldChg>
      <pc:sldChg chg="modNotesTx">
        <pc:chgData name="Steve Jones" userId="339eb496d1a7d79a" providerId="LiveId" clId="{2D6F4AD0-7F47-406B-97D0-D257076D1AF7}" dt="2026-03-10T18:47:26.530" v="1134" actId="20577"/>
        <pc:sldMkLst>
          <pc:docMk/>
          <pc:sldMk cId="2562670706" sldId="3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33EB-FF7C-45EC-BFAA-1A7EBA34447C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98C35-2CA1-4787-8D16-AA5DAAEE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Keeping up with the demands of work and life can be tough, especially with a family. </a:t>
            </a:r>
            <a:r>
              <a:rPr lang="en-US"/>
              <a:t>Come learn some tips and techniques for coping with the demands you face while also finding ways to grow your career as a technologist.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04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challenges of a busy life</a:t>
            </a:r>
          </a:p>
          <a:p>
            <a:pPr marL="171450" indent="-171450">
              <a:buFontTx/>
              <a:buChar char="-"/>
            </a:pPr>
            <a:r>
              <a:rPr lang="en-US" dirty="0"/>
              <a:t>Finding direction with goals</a:t>
            </a:r>
          </a:p>
          <a:p>
            <a:pPr marL="171450" indent="-171450">
              <a:buFontTx/>
              <a:buChar char="-"/>
            </a:pPr>
            <a:r>
              <a:rPr lang="en-US" dirty="0"/>
              <a:t>Tips for getting better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Set aside time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Revisit your goals periodically, not too often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Consciously Measure progress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Find balance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62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Steve Bio</a:t>
            </a:r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23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internship and then a full time gig. Large utility</a:t>
            </a:r>
          </a:p>
          <a:p>
            <a:r>
              <a:rPr lang="en-US" dirty="0"/>
              <a:t>Long commute </a:t>
            </a:r>
          </a:p>
          <a:p>
            <a:r>
              <a:rPr lang="en-US" dirty="0"/>
              <a:t>Trying to grow my career and learn as much as I could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12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 commute, small company</a:t>
            </a:r>
          </a:p>
          <a:p>
            <a:r>
              <a:rPr lang="en-US" dirty="0"/>
              <a:t>Managing 2 staff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Startup in Denver, trying to create success</a:t>
            </a:r>
          </a:p>
          <a:p>
            <a:r>
              <a:rPr lang="en-US" dirty="0"/>
              <a:t>Inherited a poor setup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03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69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things I’ve heard in my career </a:t>
            </a:r>
          </a:p>
          <a:p>
            <a:r>
              <a:rPr lang="en-US" dirty="0"/>
              <a:t>From myself or others</a:t>
            </a:r>
          </a:p>
          <a:p>
            <a:r>
              <a:rPr lang="en-US" dirty="0"/>
              <a:t>We are constantly challenged to do more</a:t>
            </a:r>
          </a:p>
          <a:p>
            <a:r>
              <a:rPr lang="en-US" dirty="0"/>
              <a:t>This can explicit or implicit. Be careful of the latter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20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world keeps growing and changing around us</a:t>
            </a:r>
          </a:p>
          <a:p>
            <a:r>
              <a:rPr lang="en-US" dirty="0"/>
              <a:t>DevOps can be great, but it creates a lot of challenges for us</a:t>
            </a:r>
          </a:p>
          <a:p>
            <a:r>
              <a:rPr lang="en-US" dirty="0"/>
              <a:t>Our jobs are often ill-defined (we’re technologists) and are expected to know computers</a:t>
            </a:r>
          </a:p>
          <a:p>
            <a:r>
              <a:rPr lang="en-US" dirty="0"/>
              <a:t>It’s easy for us to get things done from anywhere</a:t>
            </a:r>
          </a:p>
          <a:p>
            <a:r>
              <a:rPr lang="en-US" dirty="0"/>
              <a:t>Many of us like being heroes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63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many of you worry about being replaced?</a:t>
            </a:r>
          </a:p>
          <a:p>
            <a:r>
              <a:rPr lang="en-US" dirty="0"/>
              <a:t>Management might think all technologists can be shuffled</a:t>
            </a:r>
          </a:p>
          <a:p>
            <a:r>
              <a:rPr lang="en-US" dirty="0"/>
              <a:t>Do they really value our knowledge?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32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Who’s on call?</a:t>
            </a:r>
          </a:p>
          <a:p>
            <a:r>
              <a:rPr lang="en-US" dirty="0"/>
              <a:t>Who deploys at night/weekends?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98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Thinking time is when you consider an idea/option/etc. You’re not doing work.</a:t>
            </a:r>
          </a:p>
          <a:p>
            <a:r>
              <a:rPr lang="en-US" dirty="0"/>
              <a:t>Feels like brainstorming.  Important when looking for direction</a:t>
            </a:r>
          </a:p>
          <a:p>
            <a:r>
              <a:rPr lang="en-US" dirty="0"/>
              <a:t>Make lists of what you like, what you don’t.</a:t>
            </a:r>
          </a:p>
          <a:p>
            <a:r>
              <a:rPr lang="en-US" dirty="0"/>
              <a:t>Think of possibilities here.</a:t>
            </a:r>
          </a:p>
          <a:p>
            <a:r>
              <a:rPr lang="en-US" dirty="0"/>
              <a:t>Debate this over time. Multiple sessions are invaluable for me. </a:t>
            </a:r>
          </a:p>
          <a:p>
            <a:r>
              <a:rPr lang="en-US" dirty="0"/>
              <a:t>At home and at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13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Perhaps you should consider things here, where you can get paid and you are interested.</a:t>
            </a:r>
          </a:p>
          <a:p>
            <a:r>
              <a:rPr lang="en-US" dirty="0"/>
              <a:t>Ideally you find something in the center</a:t>
            </a:r>
          </a:p>
          <a:p>
            <a:r>
              <a:rPr lang="en-US" dirty="0"/>
              <a:t>Next might be things you like and get paid to do</a:t>
            </a:r>
          </a:p>
          <a:p>
            <a:r>
              <a:rPr lang="en-US" dirty="0"/>
              <a:t>However, you need to get paid (right?) so maybe you choose things that pay you and offer better opportunities. </a:t>
            </a:r>
          </a:p>
          <a:p>
            <a:r>
              <a:rPr lang="en-US" dirty="0"/>
              <a:t>In this case, make sure you have hobbies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13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FC2F-DD00-4698-83C6-549BE2525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46C6D-4870-49E4-BB98-F72E3B3C5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DCBD9-DB24-4A1C-966A-629CB7D8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3D8F6-71A2-492B-A0A5-92D888DE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B84A7-B862-430D-A285-BBAAB768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0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B6AF-84BD-4898-B5D9-E08F57D7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7E229-67CB-40CD-97B8-F86628DD3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0B67-F9BA-42C1-9F3E-B081BAB6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6FF68-1734-4789-BF5E-E769675E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848D7-6015-4C5D-9E41-7E8392EE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6E53-82C4-4003-9F8C-9077FD7B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68DB3-0805-4A90-A75A-E99851EFC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750B-6317-4EF8-93CC-27C84BA3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C0AC-B67C-46E7-9BCB-BC95C0C2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DB9E0-2D86-4163-A3F4-3FEA290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0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9D1E-900A-42D2-8358-2CD12114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BC9A-34A7-4352-9582-AE75B0C84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BDB1F-B7AC-419D-BFFC-41FA4E1DE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60B00-18A4-408E-B311-C480070B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F9C0-B8CB-4890-ACF9-C9AE72CA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1D58B-7BB9-473C-A643-9D160E4D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7646-07C4-46FD-B714-2ECBDB03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A9110-8411-4DC3-B9AA-3FA95BDC1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A17A0-7A33-42ED-A684-5C116EBCD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77C5F-100C-433B-9A04-12680BCCD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12D34-89EE-4F5C-9912-5368652CD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94A666-D291-42FC-B973-3ADF2B2E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A70471-BFF3-42F5-BB14-562EF744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52CAFD-8267-4C4E-A345-3C1EFB96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2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8112-F45B-4862-95EC-9759692D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9A17C-8C29-4654-8BC0-E265B97C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6BCFF-E2B9-4D92-92E4-1CC4B6BD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EAC76-FC4C-499E-8D16-210AF8DD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8F46F-A1C3-405A-B1F8-8A8CF655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1AD5BA-DF43-4FB6-8829-0D214FFF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CE772-FB21-4538-AE56-9DDE983E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3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C199-AFA9-4633-883F-08197314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8903B-B519-4ED3-89A6-7ADD64744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4FF80-C181-498A-8FCC-AD2F6DB87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40CD4-673E-41DB-BB28-FA49B30C8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6325C-275A-4358-86B8-740504C1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6F66E-17E6-4FD3-B70D-7270A15A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8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9E5A-8289-45E5-B27D-99748379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950DF-6A91-4F26-AE31-F3C2FB0D9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A67F7-0050-4546-99E2-CE0D77112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03891-610D-43AA-8793-BB6EDF22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4931F-E4AE-4D61-B257-E68CDDD0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4A3BE-5B1B-47FF-81FE-E743B63D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4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7D73-43DF-4842-BBAC-639B8E2C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6C334-88CC-40D2-9F21-114634609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3D0-D472-4218-9C81-3FCDB28D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BAAD0-273B-4E68-A41B-DCCA56D9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1EA9E-B754-4A10-A369-E7FFB848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5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6156A1-207E-4139-BCA6-C7DC01118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C8586-C06B-4885-9E77-1837C7762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B7C5C-A4FC-4CFC-8D77-21EC3E09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C66A6-555B-4EF5-9B17-CDA65F5D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13E1A-4965-4535-B018-0AA7196C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7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blipFill dpi="0" rotWithShape="1">
          <a:blip r:embed="rId2">
            <a:alphaModFix amt="1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279400"/>
            <a:ext cx="10668000" cy="7112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0309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7625D-5AB7-4328-BF57-5AC7B9A3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BBD88-0C1E-4FF9-B119-C92C79781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FB325-562F-4F06-8F6D-384F65982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63107-CC7A-454E-87D6-6B3870740FE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B316-BEBE-4D04-AAC6-F8404D0C4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B0C91-F75F-494C-BA15-AC4B75FF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E8A7B-C96D-455C-801B-3D0EF813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 In Life With a Career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E05582-69E4-477D-B866-E7E9DEE13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Steve Jones (he/him)</a:t>
            </a:r>
          </a:p>
          <a:p>
            <a:r>
              <a:rPr lang="en-US" dirty="0"/>
              <a:t>Editor, SQLServerCentral</a:t>
            </a:r>
          </a:p>
          <a:p>
            <a:r>
              <a:rPr lang="en-US" dirty="0"/>
              <a:t>Advocate, Redgate Software</a:t>
            </a:r>
          </a:p>
          <a:p>
            <a:r>
              <a:rPr lang="en-US" dirty="0"/>
              <a:t>President, SQL Saturday 501.c.</a:t>
            </a:r>
            <a:r>
              <a:rPr lang="en-US"/>
              <a:t>3 charity</a:t>
            </a:r>
            <a:endParaRPr lang="en-US" dirty="0"/>
          </a:p>
          <a:p>
            <a:r>
              <a:rPr lang="en-US" dirty="0"/>
              <a:t>@way0utwest</a:t>
            </a:r>
          </a:p>
        </p:txBody>
      </p:sp>
    </p:spTree>
    <p:extLst>
      <p:ext uri="{BB962C8B-B14F-4D97-AF65-F5344CB8AC3E}">
        <p14:creationId xmlns:p14="http://schemas.microsoft.com/office/powerpoint/2010/main" val="337680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  <a:p>
            <a:r>
              <a:rPr lang="en-US" dirty="0"/>
              <a:t>My Journey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Goals</a:t>
            </a:r>
          </a:p>
          <a:p>
            <a:r>
              <a:rPr lang="en-US" dirty="0"/>
              <a:t>Optional things to grow your career</a:t>
            </a:r>
          </a:p>
          <a:p>
            <a:r>
              <a:rPr lang="en-US" dirty="0"/>
              <a:t>Tips for finding balance</a:t>
            </a:r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752355" y="3471497"/>
            <a:ext cx="4340507" cy="189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44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800" dirty="0"/>
              <a:t>Advocate, </a:t>
            </a:r>
            <a:r>
              <a:rPr lang="en-US" sz="1800" dirty="0">
                <a:cs typeface="Segoe UI"/>
              </a:rPr>
              <a:t>Redgate Software</a:t>
            </a:r>
          </a:p>
          <a:p>
            <a:r>
              <a:rPr lang="en-US" sz="1800" dirty="0">
                <a:cs typeface="Segoe UI"/>
              </a:rPr>
              <a:t>Editor, SQL Server Central</a:t>
            </a:r>
          </a:p>
          <a:p>
            <a:r>
              <a:rPr lang="en-US" sz="1733" dirty="0"/>
              <a:t>President, SQL Saturday 501.c.3 charity</a:t>
            </a:r>
            <a:endParaRPr lang="en-US" sz="3467" dirty="0">
              <a:cs typeface="Segoe UI"/>
            </a:endParaRPr>
          </a:p>
          <a:p>
            <a:r>
              <a:rPr lang="en-US" sz="1800" dirty="0">
                <a:cs typeface="Segoe UI"/>
              </a:rPr>
              <a:t>he/him</a:t>
            </a:r>
            <a:endParaRPr lang="en-US" sz="180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5971903" y="696946"/>
            <a:ext cx="5752979" cy="700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35 years database experience</a:t>
            </a:r>
            <a:endParaRPr lang="en-US" sz="24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5971904" y="1262909"/>
            <a:ext cx="5226769" cy="9559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cs typeface="Segoe UI"/>
              </a:rPr>
              <a:t>DBA, developer, manager, writer, speaker in a variety of companies and industries using SQL Server, Oracle, and other database platforms.</a:t>
            </a:r>
            <a:endParaRPr lang="en-US" sz="16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5983984" y="2344763"/>
            <a:ext cx="5753251" cy="6752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24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5971903" y="2853787"/>
            <a:ext cx="5765332" cy="8292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5971901" y="3896194"/>
            <a:ext cx="6008403" cy="5367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19-year Microsoft Data Platform MVP</a:t>
            </a:r>
            <a:endParaRPr lang="en-US" sz="24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5971903" y="4418035"/>
            <a:ext cx="5467653" cy="798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804052" y="612524"/>
            <a:ext cx="1996813" cy="28227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3202018" y="5769669"/>
            <a:ext cx="19335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54" y="5763319"/>
            <a:ext cx="4587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0" y="5753793"/>
            <a:ext cx="45085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847871" y="5758555"/>
            <a:ext cx="18684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9179954" y="5769669"/>
            <a:ext cx="280035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405" y="5771255"/>
            <a:ext cx="33655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5753930" y="5783541"/>
            <a:ext cx="31975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r>
              <a:rPr lang="en-US" sz="1600" dirty="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600" dirty="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9527" y="5763320"/>
            <a:ext cx="379116" cy="3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Schedules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Life in the early years</a:t>
            </a:r>
          </a:p>
        </p:txBody>
      </p:sp>
    </p:spTree>
    <p:extLst>
      <p:ext uri="{BB962C8B-B14F-4D97-AF65-F5344CB8AC3E}">
        <p14:creationId xmlns:p14="http://schemas.microsoft.com/office/powerpoint/2010/main" val="1730836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Virginia Power – Young and Single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85253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500a – Alarm, hit snooze</a:t>
            </a:r>
          </a:p>
          <a:p>
            <a:r>
              <a:rPr lang="en-US" sz="2400" dirty="0"/>
              <a:t>505a – Alarm, hit snooze</a:t>
            </a:r>
          </a:p>
          <a:p>
            <a:r>
              <a:rPr lang="en-US" sz="2400" dirty="0"/>
              <a:t>…</a:t>
            </a:r>
          </a:p>
          <a:p>
            <a:r>
              <a:rPr lang="en-US" sz="2400" dirty="0"/>
              <a:t>530 – Get up, shower, shave eat</a:t>
            </a:r>
          </a:p>
          <a:p>
            <a:r>
              <a:rPr lang="en-US" sz="2400" dirty="0"/>
              <a:t>700a – Start work</a:t>
            </a:r>
          </a:p>
          <a:p>
            <a:r>
              <a:rPr lang="en-US" sz="2400" dirty="0"/>
              <a:t>530p – Finish work</a:t>
            </a:r>
          </a:p>
          <a:p>
            <a:r>
              <a:rPr lang="en-US" sz="2400" dirty="0"/>
              <a:t>531 – Read articles, practice skills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AC730E-57BD-0005-FC4B-A9312F039868}"/>
              </a:ext>
            </a:extLst>
          </p:cNvPr>
          <p:cNvSpPr txBox="1"/>
          <p:nvPr/>
        </p:nvSpPr>
        <p:spPr>
          <a:xfrm>
            <a:off x="6690732" y="1690688"/>
            <a:ext cx="512026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Work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Lots of after hours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Quarterly releases Sat night-Sun 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Crisis work over 100hrs/week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Regularly working 60+ </a:t>
            </a:r>
            <a:r>
              <a:rPr lang="en-US" dirty="0" err="1"/>
              <a:t>hrs</a:t>
            </a:r>
            <a:r>
              <a:rPr lang="en-US" dirty="0"/>
              <a:t>/</a:t>
            </a:r>
            <a:r>
              <a:rPr lang="en-US" dirty="0" err="1"/>
              <a:t>wk</a:t>
            </a:r>
            <a:endParaRPr lang="en-US" dirty="0"/>
          </a:p>
          <a:p>
            <a:r>
              <a:rPr lang="en-US" sz="2400" b="1" dirty="0"/>
              <a:t>Career Investment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Reading lots of sources about tech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Experimenting with programming, administration, etc.</a:t>
            </a:r>
          </a:p>
          <a:p>
            <a:r>
              <a:rPr lang="en-US" sz="2400" b="1" dirty="0"/>
              <a:t>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Rowing 2x/week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Worked 2</a:t>
            </a:r>
            <a:r>
              <a:rPr lang="en-US" baseline="30000" dirty="0"/>
              <a:t>nd</a:t>
            </a:r>
            <a:r>
              <a:rPr lang="en-US" dirty="0"/>
              <a:t> job weekends</a:t>
            </a:r>
          </a:p>
          <a:p>
            <a:endParaRPr lang="en-US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05510F-57FD-1159-58B6-72DAEC4E6F9B}"/>
              </a:ext>
            </a:extLst>
          </p:cNvPr>
          <p:cNvSpPr/>
          <p:nvPr/>
        </p:nvSpPr>
        <p:spPr>
          <a:xfrm rot="19651062">
            <a:off x="2257009" y="1303818"/>
            <a:ext cx="6972355" cy="38841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Often out of balance</a:t>
            </a:r>
          </a:p>
          <a:p>
            <a:pPr algn="ctr"/>
            <a:endParaRPr lang="en-US" sz="4400" b="1" dirty="0">
              <a:solidFill>
                <a:srgbClr val="FF0000"/>
              </a:solidFill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Not enough hobbies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No family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4978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8CEED0-7520-3D1E-70D7-5721515D057F}"/>
              </a:ext>
            </a:extLst>
          </p:cNvPr>
          <p:cNvSpPr txBox="1"/>
          <p:nvPr/>
        </p:nvSpPr>
        <p:spPr>
          <a:xfrm>
            <a:off x="6096000" y="1825625"/>
            <a:ext cx="584695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Work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Rarely working past 5p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Deploying changes on weekends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Usually 45hrs/week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Rarely over 60hrs/week</a:t>
            </a:r>
          </a:p>
          <a:p>
            <a:r>
              <a:rPr lang="en-US" sz="2400" b="1" dirty="0"/>
              <a:t>Career Investment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Reading tech occasionally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Rarely practicing anything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Always looking to improve our IT dept, not my career</a:t>
            </a:r>
          </a:p>
          <a:p>
            <a:r>
              <a:rPr lang="en-US" sz="2400" b="1" dirty="0"/>
              <a:t>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Raising kids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Trying to exercise regularly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Penrod Company – Married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630a – Alarm, get up</a:t>
            </a:r>
          </a:p>
          <a:p>
            <a:r>
              <a:rPr lang="en-US" sz="2400" dirty="0"/>
              <a:t>730a – Start work</a:t>
            </a:r>
          </a:p>
          <a:p>
            <a:r>
              <a:rPr lang="en-US" sz="2400" dirty="0"/>
              <a:t>430p – Finish work</a:t>
            </a:r>
          </a:p>
          <a:p>
            <a:r>
              <a:rPr lang="en-US" sz="2400" dirty="0"/>
              <a:t>Weekends off</a:t>
            </a:r>
          </a:p>
          <a:p>
            <a:endParaRPr lang="en-US" sz="2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C8BC70-EB4E-1965-74C9-DE05B5954F37}"/>
              </a:ext>
            </a:extLst>
          </p:cNvPr>
          <p:cNvSpPr/>
          <p:nvPr/>
        </p:nvSpPr>
        <p:spPr>
          <a:xfrm rot="19651062">
            <a:off x="2360954" y="1250350"/>
            <a:ext cx="6972355" cy="38841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 Slightly out of balance</a:t>
            </a:r>
          </a:p>
          <a:p>
            <a:pPr algn="ctr"/>
            <a:endParaRPr lang="en-US" sz="4400" b="1" dirty="0">
              <a:solidFill>
                <a:srgbClr val="FF0000"/>
              </a:solidFill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Not enough career effort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Enjoyed life for 3 years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4556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IAN – Young Kids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82376" cy="4351338"/>
          </a:xfrm>
        </p:spPr>
        <p:txBody>
          <a:bodyPr>
            <a:normAutofit/>
          </a:bodyPr>
          <a:lstStyle/>
          <a:p>
            <a:r>
              <a:rPr lang="en-US" sz="2400" dirty="0"/>
              <a:t>430a-500a – Woken up by a toddler</a:t>
            </a:r>
          </a:p>
          <a:p>
            <a:r>
              <a:rPr lang="en-US" sz="2400" dirty="0"/>
              <a:t>800a – start work</a:t>
            </a:r>
          </a:p>
          <a:p>
            <a:r>
              <a:rPr lang="en-US" sz="2400" dirty="0"/>
              <a:t>630-730p –Finish work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996234-6804-3577-8206-887E40CD32AF}"/>
              </a:ext>
            </a:extLst>
          </p:cNvPr>
          <p:cNvSpPr txBox="1"/>
          <p:nvPr/>
        </p:nvSpPr>
        <p:spPr>
          <a:xfrm>
            <a:off x="6096000" y="1690688"/>
            <a:ext cx="58358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Work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Quarterly, worked through the weekend to support report generation (20+hrs/weekend)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we had dev debugging or vendor support at night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kept a blanket/pillow in my office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Easily worked 60-65hrs/week</a:t>
            </a:r>
            <a:endParaRPr lang="en-US" sz="3200" dirty="0"/>
          </a:p>
          <a:p>
            <a:pPr marL="0" indent="0">
              <a:buNone/>
            </a:pPr>
            <a:r>
              <a:rPr lang="en-US" sz="2800" b="1" dirty="0"/>
              <a:t>Career Investment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time for anything formal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Learned new things at work from troubleshooting</a:t>
            </a:r>
          </a:p>
          <a:p>
            <a:r>
              <a:rPr lang="en-US" sz="2800" b="1" dirty="0"/>
              <a:t>Life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Raising kids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House maintenance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Inconsistent exercise</a:t>
            </a:r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8E765E-1860-B674-6C8A-112DBBC4615C}"/>
              </a:ext>
            </a:extLst>
          </p:cNvPr>
          <p:cNvSpPr/>
          <p:nvPr/>
        </p:nvSpPr>
        <p:spPr>
          <a:xfrm rot="19651062">
            <a:off x="2117001" y="1278418"/>
            <a:ext cx="6972355" cy="38841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Way out of balance</a:t>
            </a:r>
          </a:p>
          <a:p>
            <a:pPr algn="ctr"/>
            <a:endParaRPr lang="en-US" sz="4400" b="1" dirty="0">
              <a:solidFill>
                <a:srgbClr val="FF0000"/>
              </a:solidFill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Missed family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Tired often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Health worse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67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C46931-BB8A-08F4-0700-0446A3E24BA3}"/>
              </a:ext>
            </a:extLst>
          </p:cNvPr>
          <p:cNvSpPr txBox="1"/>
          <p:nvPr/>
        </p:nvSpPr>
        <p:spPr>
          <a:xfrm>
            <a:off x="6282318" y="1423988"/>
            <a:ext cx="583580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Work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working for an hour at night, or random hours on weekends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Working on vacations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Took lots of time off to visit kids at school during the day (lunches, events)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Easily worked 60-65hrs/week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Light consulting (random jobs for a few days)</a:t>
            </a:r>
          </a:p>
          <a:p>
            <a:pPr marL="0" indent="0">
              <a:buNone/>
            </a:pPr>
            <a:r>
              <a:rPr lang="en-US" sz="2800" b="1" dirty="0"/>
              <a:t>Career Investment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time for anything formal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Constant </a:t>
            </a:r>
            <a:r>
              <a:rPr lang="en-US" dirty="0" err="1"/>
              <a:t>experimenation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Blogging/documenting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Troubleshooting issues for clients</a:t>
            </a:r>
          </a:p>
          <a:p>
            <a:r>
              <a:rPr lang="en-US" sz="2800" b="1" dirty="0"/>
              <a:t>Life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Enjoying family and flexibility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Taking more vacation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Regular exercise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Server Central – Working partner, busy kids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700a – Wake up</a:t>
            </a:r>
          </a:p>
          <a:p>
            <a:r>
              <a:rPr lang="en-US" dirty="0"/>
              <a:t>730a – walk to another room, work</a:t>
            </a:r>
          </a:p>
          <a:p>
            <a:r>
              <a:rPr lang="en-US" dirty="0"/>
              <a:t>800a – get kids up, drive to school</a:t>
            </a:r>
          </a:p>
          <a:p>
            <a:r>
              <a:rPr lang="en-US" dirty="0"/>
              <a:t>900a – back at work</a:t>
            </a:r>
          </a:p>
          <a:p>
            <a:r>
              <a:rPr lang="en-US" dirty="0"/>
              <a:t>330p – pick up kids</a:t>
            </a:r>
          </a:p>
          <a:p>
            <a:r>
              <a:rPr lang="en-US" dirty="0"/>
              <a:t>430p – back to work</a:t>
            </a:r>
          </a:p>
          <a:p>
            <a:r>
              <a:rPr lang="en-US" dirty="0"/>
              <a:t>530p – stop working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D013A8-98E0-25F3-BD8D-CD0387DB4A37}"/>
              </a:ext>
            </a:extLst>
          </p:cNvPr>
          <p:cNvSpPr/>
          <p:nvPr/>
        </p:nvSpPr>
        <p:spPr>
          <a:xfrm rot="19651062">
            <a:off x="2142400" y="1259097"/>
            <a:ext cx="6972355" cy="38841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Lightly out of balance</a:t>
            </a:r>
          </a:p>
          <a:p>
            <a:pPr algn="ctr"/>
            <a:endParaRPr lang="en-US" sz="4400" b="1" dirty="0">
              <a:solidFill>
                <a:srgbClr val="FF0000"/>
              </a:solidFill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Few days off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Too little vacation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4486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my career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Pre-Colorado</a:t>
            </a:r>
          </a:p>
          <a:p>
            <a:pPr lvl="1"/>
            <a:r>
              <a:rPr lang="en-US" dirty="0"/>
              <a:t>Ambitious, always wanting a better job (more $$)</a:t>
            </a:r>
          </a:p>
          <a:p>
            <a:pPr lvl="1"/>
            <a:r>
              <a:rPr lang="en-US" dirty="0"/>
              <a:t>Always looking to learn because I felt I was behind others</a:t>
            </a:r>
          </a:p>
          <a:p>
            <a:pPr lvl="1"/>
            <a:endParaRPr lang="en-US" dirty="0"/>
          </a:p>
          <a:p>
            <a:r>
              <a:rPr lang="en-US" dirty="0"/>
              <a:t>Colorado/early SSC</a:t>
            </a:r>
          </a:p>
          <a:p>
            <a:pPr lvl="1"/>
            <a:r>
              <a:rPr lang="en-US" dirty="0"/>
              <a:t>Still consulting</a:t>
            </a:r>
          </a:p>
          <a:p>
            <a:pPr lvl="1"/>
            <a:r>
              <a:rPr lang="en-US" dirty="0"/>
              <a:t>Learning to produce content, needed topics</a:t>
            </a:r>
          </a:p>
          <a:p>
            <a:pPr lvl="1"/>
            <a:r>
              <a:rPr lang="en-US" dirty="0"/>
              <a:t>Worried about finding new jobs</a:t>
            </a:r>
          </a:p>
          <a:p>
            <a:pPr lvl="1"/>
            <a:endParaRPr lang="en-US" dirty="0"/>
          </a:p>
          <a:p>
            <a:r>
              <a:rPr lang="en-US" dirty="0"/>
              <a:t>Redgate</a:t>
            </a:r>
          </a:p>
          <a:p>
            <a:pPr lvl="1"/>
            <a:r>
              <a:rPr lang="en-US" dirty="0"/>
              <a:t>Need to learn to help customers</a:t>
            </a:r>
          </a:p>
          <a:p>
            <a:pPr lvl="1"/>
            <a:r>
              <a:rPr lang="en-US" dirty="0"/>
              <a:t>More settled and comfortable in life</a:t>
            </a:r>
          </a:p>
        </p:txBody>
      </p:sp>
    </p:spTree>
    <p:extLst>
      <p:ext uri="{BB962C8B-B14F-4D97-AF65-F5344CB8AC3E}">
        <p14:creationId xmlns:p14="http://schemas.microsoft.com/office/powerpoint/2010/main" val="366734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Challenges We Face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Imposter Syndrome is Common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career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need to fix </a:t>
            </a:r>
            <a:r>
              <a:rPr lang="en-US" i="1" dirty="0"/>
              <a:t>&lt;system I wasn’t aware existed&gt;</a:t>
            </a:r>
          </a:p>
          <a:p>
            <a:r>
              <a:rPr lang="en-US" dirty="0"/>
              <a:t>Someone asked me about/to install/to support </a:t>
            </a:r>
            <a:r>
              <a:rPr lang="en-US" i="1" dirty="0"/>
              <a:t>&lt;new tech&gt;</a:t>
            </a:r>
          </a:p>
          <a:p>
            <a:r>
              <a:rPr lang="en-US" dirty="0"/>
              <a:t>I don’t know enough about </a:t>
            </a:r>
            <a:r>
              <a:rPr lang="en-US" i="1" dirty="0"/>
              <a:t>&lt;technology we use&gt;</a:t>
            </a:r>
          </a:p>
          <a:p>
            <a:r>
              <a:rPr lang="en-US" dirty="0"/>
              <a:t>I’m personally interested in </a:t>
            </a:r>
            <a:r>
              <a:rPr lang="en-US" i="1" dirty="0"/>
              <a:t>&lt;new tech we don’t use&gt;</a:t>
            </a:r>
          </a:p>
          <a:p>
            <a:r>
              <a:rPr lang="en-US" dirty="0"/>
              <a:t>I see jobs that request </a:t>
            </a:r>
            <a:r>
              <a:rPr lang="en-US" i="1" dirty="0"/>
              <a:t>&lt;some tech I don’t know&gt;</a:t>
            </a:r>
          </a:p>
          <a:p>
            <a:r>
              <a:rPr lang="en-US" dirty="0"/>
              <a:t>I hear that </a:t>
            </a:r>
            <a:r>
              <a:rPr lang="en-US" i="1" dirty="0"/>
              <a:t>&lt;my tech skill&gt;</a:t>
            </a:r>
            <a:r>
              <a:rPr lang="en-US" dirty="0"/>
              <a:t> isn’t being used anymore or being replaced in other places</a:t>
            </a:r>
          </a:p>
          <a:p>
            <a:r>
              <a:rPr lang="en-US" dirty="0"/>
              <a:t>The cloud/AI worries me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82724"/>
            <a:ext cx="10680700" cy="4841876"/>
          </a:xfrm>
        </p:spPr>
        <p:txBody>
          <a:bodyPr>
            <a:normAutofit fontScale="85000" lnSpcReduction="20000"/>
          </a:bodyPr>
          <a:lstStyle/>
          <a:p>
            <a:r>
              <a:rPr lang="en-US" sz="3300" dirty="0"/>
              <a:t>Technology is complex, and getting more complex</a:t>
            </a:r>
          </a:p>
          <a:p>
            <a:pPr lvl="1"/>
            <a:r>
              <a:rPr lang="en-US" dirty="0"/>
              <a:t>Most companies keep increasing the breadth of their tech stack</a:t>
            </a:r>
          </a:p>
          <a:p>
            <a:pPr lvl="1"/>
            <a:r>
              <a:rPr lang="en-US" dirty="0"/>
              <a:t>They regret this and keep doing it</a:t>
            </a:r>
          </a:p>
          <a:p>
            <a:r>
              <a:rPr lang="en-US" sz="3300" dirty="0"/>
              <a:t>Pace of change is fast, new versions too often</a:t>
            </a:r>
          </a:p>
          <a:p>
            <a:pPr lvl="1"/>
            <a:r>
              <a:rPr lang="en-US" dirty="0"/>
              <a:t>DevOps is here, with many companies releasing tech &lt;= 1 year</a:t>
            </a:r>
          </a:p>
          <a:p>
            <a:r>
              <a:rPr lang="en-US" sz="3300" dirty="0"/>
              <a:t>We are expected to know our subject area</a:t>
            </a:r>
          </a:p>
          <a:p>
            <a:pPr lvl="1"/>
            <a:r>
              <a:rPr lang="en-US" dirty="0"/>
              <a:t>Across all versions</a:t>
            </a:r>
          </a:p>
          <a:p>
            <a:pPr lvl="1"/>
            <a:r>
              <a:rPr lang="en-US" dirty="0"/>
              <a:t>As well as any tangentially-related tech</a:t>
            </a:r>
          </a:p>
          <a:p>
            <a:r>
              <a:rPr lang="en-US" sz="3300" dirty="0"/>
              <a:t>We can work from anyone</a:t>
            </a:r>
          </a:p>
          <a:p>
            <a:pPr lvl="1"/>
            <a:r>
              <a:rPr lang="en-US" dirty="0"/>
              <a:t>We are expected to work from anywhere</a:t>
            </a:r>
          </a:p>
          <a:p>
            <a:pPr lvl="1"/>
            <a:r>
              <a:rPr lang="en-US" dirty="0"/>
              <a:t>At any time</a:t>
            </a:r>
          </a:p>
          <a:p>
            <a:r>
              <a:rPr lang="en-US" sz="3300" dirty="0"/>
              <a:t>We like to solve problems</a:t>
            </a:r>
          </a:p>
          <a:p>
            <a:pPr lvl="1"/>
            <a:r>
              <a:rPr lang="en-US" dirty="0"/>
              <a:t>We want to be heroes</a:t>
            </a:r>
          </a:p>
          <a:p>
            <a:pPr lvl="1"/>
            <a:r>
              <a:rPr lang="en-US" dirty="0"/>
              <a:t>We feel pressure to be heroes</a:t>
            </a:r>
          </a:p>
        </p:txBody>
      </p:sp>
    </p:spTree>
    <p:extLst>
      <p:ext uri="{BB962C8B-B14F-4D97-AF65-F5344CB8AC3E}">
        <p14:creationId xmlns:p14="http://schemas.microsoft.com/office/powerpoint/2010/main" val="452374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worry we’re easily replaceable</a:t>
            </a:r>
          </a:p>
        </p:txBody>
      </p:sp>
      <p:pic>
        <p:nvPicPr>
          <p:cNvPr id="5" name="Content Placeholder 4" descr="A group of men sitting at a table&#10;&#10;Description automatically generated">
            <a:extLst>
              <a:ext uri="{FF2B5EF4-FFF2-40B4-BE49-F238E27FC236}">
                <a16:creationId xmlns:a16="http://schemas.microsoft.com/office/drawing/2014/main" id="{33774992-6170-D2CD-32AE-34C16BCC5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68" y="2109257"/>
            <a:ext cx="6885704" cy="3184638"/>
          </a:xfrm>
        </p:spPr>
      </p:pic>
    </p:spTree>
    <p:extLst>
      <p:ext uri="{BB962C8B-B14F-4D97-AF65-F5344CB8AC3E}">
        <p14:creationId xmlns:p14="http://schemas.microsoft.com/office/powerpoint/2010/main" val="4108371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only 24 hours in a day (and 7 days in a week)</a:t>
            </a:r>
          </a:p>
          <a:p>
            <a:r>
              <a:rPr lang="en-US" dirty="0"/>
              <a:t>Management often takes advantage of salaried workers</a:t>
            </a:r>
          </a:p>
          <a:p>
            <a:pPr lvl="1"/>
            <a:r>
              <a:rPr lang="en-US" dirty="0"/>
              <a:t>On-call load</a:t>
            </a:r>
          </a:p>
          <a:p>
            <a:pPr lvl="1"/>
            <a:r>
              <a:rPr lang="en-US" dirty="0"/>
              <a:t>Expect extra hours to meet milestones from others</a:t>
            </a:r>
          </a:p>
          <a:p>
            <a:pPr lvl="1"/>
            <a:r>
              <a:rPr lang="en-US" dirty="0"/>
              <a:t>We have things fail and we must work long hours to solve problems</a:t>
            </a:r>
          </a:p>
          <a:p>
            <a:r>
              <a:rPr lang="en-US" dirty="0"/>
              <a:t>Spouse/partners want us to break away from tech</a:t>
            </a:r>
          </a:p>
          <a:p>
            <a:r>
              <a:rPr lang="en-US" dirty="0"/>
              <a:t>Mobile/laptop/tablets make it hard to get away from tech</a:t>
            </a:r>
          </a:p>
          <a:p>
            <a:r>
              <a:rPr lang="en-US" dirty="0"/>
              <a:t>Lots of people use tech in leisure </a:t>
            </a:r>
          </a:p>
        </p:txBody>
      </p:sp>
    </p:spTree>
    <p:extLst>
      <p:ext uri="{BB962C8B-B14F-4D97-AF65-F5344CB8AC3E}">
        <p14:creationId xmlns:p14="http://schemas.microsoft.com/office/powerpoint/2010/main" val="1735878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09F0C-D82F-5E5F-C302-5716DA4A4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hours work is common</a:t>
            </a:r>
          </a:p>
        </p:txBody>
      </p:sp>
      <p:pic>
        <p:nvPicPr>
          <p:cNvPr id="5" name="Content Placeholder 4" descr="A person drinking from a cup&#10;&#10;Description automatically generated">
            <a:extLst>
              <a:ext uri="{FF2B5EF4-FFF2-40B4-BE49-F238E27FC236}">
                <a16:creationId xmlns:a16="http://schemas.microsoft.com/office/drawing/2014/main" id="{13A2CFDB-261D-0872-9BF2-517B72D097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878" y="1969974"/>
            <a:ext cx="4882243" cy="3661682"/>
          </a:xfrm>
        </p:spPr>
      </p:pic>
    </p:spTree>
    <p:extLst>
      <p:ext uri="{BB962C8B-B14F-4D97-AF65-F5344CB8AC3E}">
        <p14:creationId xmlns:p14="http://schemas.microsoft.com/office/powerpoint/2010/main" val="2562670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Where do you want to go?</a:t>
            </a:r>
          </a:p>
        </p:txBody>
      </p:sp>
    </p:spTree>
    <p:extLst>
      <p:ext uri="{BB962C8B-B14F-4D97-AF65-F5344CB8AC3E}">
        <p14:creationId xmlns:p14="http://schemas.microsoft.com/office/powerpoint/2010/main" val="3192244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5DD8-E7ED-2DF4-FE3E-387699429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your career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DD7D6-A7EB-9B33-FDCD-C15076DA5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Thinking time is important </a:t>
            </a:r>
          </a:p>
          <a:p>
            <a:r>
              <a:rPr lang="en-US" dirty="0"/>
              <a:t>What do you do now?</a:t>
            </a:r>
          </a:p>
          <a:p>
            <a:pPr lvl="1"/>
            <a:r>
              <a:rPr lang="en-US" dirty="0"/>
              <a:t>List what you are paid to do</a:t>
            </a:r>
          </a:p>
          <a:p>
            <a:pPr lvl="1"/>
            <a:r>
              <a:rPr lang="en-US" dirty="0"/>
              <a:t>List what other things make you valuable at your company</a:t>
            </a:r>
          </a:p>
          <a:p>
            <a:r>
              <a:rPr lang="en-US" dirty="0"/>
              <a:t>What do you want to do?</a:t>
            </a:r>
          </a:p>
          <a:p>
            <a:pPr lvl="1"/>
            <a:r>
              <a:rPr lang="en-US" dirty="0"/>
              <a:t>Most of the same, with more money?</a:t>
            </a:r>
          </a:p>
          <a:p>
            <a:pPr lvl="1"/>
            <a:r>
              <a:rPr lang="en-US" dirty="0"/>
              <a:t>More time away from work?</a:t>
            </a:r>
          </a:p>
          <a:p>
            <a:pPr lvl="1"/>
            <a:r>
              <a:rPr lang="en-US" dirty="0"/>
              <a:t>Change to a new area</a:t>
            </a:r>
          </a:p>
          <a:p>
            <a:r>
              <a:rPr lang="en-US" dirty="0"/>
              <a:t>Makes lists and examine them across time</a:t>
            </a:r>
          </a:p>
          <a:p>
            <a:pPr lvl="1"/>
            <a:r>
              <a:rPr lang="en-US" dirty="0"/>
              <a:t>With partner/spouse</a:t>
            </a:r>
          </a:p>
          <a:p>
            <a:pPr lvl="1"/>
            <a:r>
              <a:rPr lang="en-US" dirty="0"/>
              <a:t>With friends/colleagues</a:t>
            </a:r>
          </a:p>
          <a:p>
            <a:pPr lvl="1"/>
            <a:r>
              <a:rPr lang="en-US" dirty="0"/>
              <a:t>Debate your goals</a:t>
            </a:r>
          </a:p>
        </p:txBody>
      </p:sp>
    </p:spTree>
    <p:extLst>
      <p:ext uri="{BB962C8B-B14F-4D97-AF65-F5344CB8AC3E}">
        <p14:creationId xmlns:p14="http://schemas.microsoft.com/office/powerpoint/2010/main" val="2670056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975AF46D-3539-BAC5-2983-79D44772D37A}"/>
              </a:ext>
            </a:extLst>
          </p:cNvPr>
          <p:cNvSpPr/>
          <p:nvPr/>
        </p:nvSpPr>
        <p:spPr>
          <a:xfrm>
            <a:off x="0" y="419100"/>
            <a:ext cx="6302298" cy="429747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Things you are paid to do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B20E6A-CC75-2BDC-2FFF-7D84283E176F}"/>
              </a:ext>
            </a:extLst>
          </p:cNvPr>
          <p:cNvSpPr/>
          <p:nvPr/>
        </p:nvSpPr>
        <p:spPr>
          <a:xfrm>
            <a:off x="5286297" y="656488"/>
            <a:ext cx="6905703" cy="382270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Things you are interested in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D7EDC12-67EC-74E5-D2F8-9BF2DA85605B}"/>
              </a:ext>
            </a:extLst>
          </p:cNvPr>
          <p:cNvSpPr/>
          <p:nvPr/>
        </p:nvSpPr>
        <p:spPr>
          <a:xfrm>
            <a:off x="3151149" y="3027632"/>
            <a:ext cx="5523572" cy="38227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Better Opportunities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980B0269-A212-736D-BCD0-7B6773CEAC99}"/>
              </a:ext>
            </a:extLst>
          </p:cNvPr>
          <p:cNvSpPr/>
          <p:nvPr/>
        </p:nvSpPr>
        <p:spPr>
          <a:xfrm rot="10800000">
            <a:off x="5286297" y="3027632"/>
            <a:ext cx="1095453" cy="677593"/>
          </a:xfrm>
          <a:prstGeom prst="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C3DF2F6-3170-DD26-6F60-FE98D9EBF585}"/>
              </a:ext>
            </a:extLst>
          </p:cNvPr>
          <p:cNvSpPr/>
          <p:nvPr/>
        </p:nvSpPr>
        <p:spPr>
          <a:xfrm>
            <a:off x="5241305" y="1465531"/>
            <a:ext cx="1095453" cy="223969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8E2D11C-46E2-8832-5FB2-B3B2272489F2}"/>
              </a:ext>
            </a:extLst>
          </p:cNvPr>
          <p:cNvSpPr/>
          <p:nvPr/>
        </p:nvSpPr>
        <p:spPr>
          <a:xfrm rot="19951716">
            <a:off x="2869995" y="3295177"/>
            <a:ext cx="3554424" cy="11310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7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5DD8-E7ED-2DF4-FE3E-387699429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know what you want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DD7D6-A7EB-9B33-FDCD-C15076DA5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Make a plan</a:t>
            </a:r>
          </a:p>
          <a:p>
            <a:pPr lvl="1"/>
            <a:r>
              <a:rPr lang="en-US" dirty="0"/>
              <a:t>May be a multi-year plan</a:t>
            </a:r>
          </a:p>
          <a:p>
            <a:pPr lvl="1"/>
            <a:r>
              <a:rPr lang="en-US" dirty="0"/>
              <a:t>Consider not only career, but life outside of work</a:t>
            </a:r>
          </a:p>
          <a:p>
            <a:pPr lvl="1"/>
            <a:r>
              <a:rPr lang="en-US" dirty="0"/>
              <a:t>Budget for time and $$ investments</a:t>
            </a:r>
          </a:p>
          <a:p>
            <a:r>
              <a:rPr lang="en-US" dirty="0"/>
              <a:t>Add details to help achieve the plan</a:t>
            </a:r>
          </a:p>
          <a:p>
            <a:pPr lvl="1"/>
            <a:r>
              <a:rPr lang="en-US" dirty="0"/>
              <a:t>Semi-specific steps of things to do</a:t>
            </a:r>
          </a:p>
          <a:p>
            <a:r>
              <a:rPr lang="en-US" dirty="0"/>
              <a:t>Start working towards the goals</a:t>
            </a:r>
          </a:p>
          <a:p>
            <a:r>
              <a:rPr lang="en-US" dirty="0"/>
              <a:t>Periodically re-examine your plan</a:t>
            </a:r>
          </a:p>
          <a:p>
            <a:pPr lvl="1"/>
            <a:r>
              <a:rPr lang="en-US" dirty="0"/>
              <a:t>1-3 times a year</a:t>
            </a:r>
          </a:p>
        </p:txBody>
      </p:sp>
    </p:spTree>
    <p:extLst>
      <p:ext uri="{BB962C8B-B14F-4D97-AF65-F5344CB8AC3E}">
        <p14:creationId xmlns:p14="http://schemas.microsoft.com/office/powerpoint/2010/main" val="1587467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5DD8-E7ED-2DF4-FE3E-387699429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know don’t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DD7D6-A7EB-9B33-FDCD-C15076DA5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 aren’t sure</a:t>
            </a:r>
          </a:p>
          <a:p>
            <a:r>
              <a:rPr lang="en-US" dirty="0"/>
              <a:t>Start investigating some areas</a:t>
            </a:r>
          </a:p>
          <a:p>
            <a:pPr lvl="1"/>
            <a:r>
              <a:rPr lang="en-US" dirty="0"/>
              <a:t>Timebox these efforts (1 week-1 month)</a:t>
            </a:r>
          </a:p>
          <a:p>
            <a:pPr lvl="1"/>
            <a:r>
              <a:rPr lang="en-US" dirty="0"/>
              <a:t>Commit to learning during this time</a:t>
            </a:r>
          </a:p>
          <a:p>
            <a:r>
              <a:rPr lang="en-US" dirty="0"/>
              <a:t>Talk to people in different areas, ask questions</a:t>
            </a:r>
          </a:p>
          <a:p>
            <a:pPr lvl="1"/>
            <a:r>
              <a:rPr lang="en-US" dirty="0"/>
              <a:t>What is their daily work?</a:t>
            </a:r>
          </a:p>
          <a:p>
            <a:pPr lvl="1"/>
            <a:r>
              <a:rPr lang="en-US" dirty="0"/>
              <a:t>What did they need to learn?</a:t>
            </a:r>
          </a:p>
          <a:p>
            <a:pPr lvl="1"/>
            <a:r>
              <a:rPr lang="en-US" dirty="0"/>
              <a:t>What opportunities are there?</a:t>
            </a:r>
          </a:p>
          <a:p>
            <a:pPr lvl="1"/>
            <a:r>
              <a:rPr lang="en-US" dirty="0"/>
              <a:t>How much time does this take?</a:t>
            </a:r>
          </a:p>
          <a:p>
            <a:pPr lvl="1"/>
            <a:r>
              <a:rPr lang="en-US" dirty="0"/>
              <a:t>How much compensation?</a:t>
            </a:r>
          </a:p>
        </p:txBody>
      </p:sp>
    </p:spTree>
    <p:extLst>
      <p:ext uri="{BB962C8B-B14F-4D97-AF65-F5344CB8AC3E}">
        <p14:creationId xmlns:p14="http://schemas.microsoft.com/office/powerpoint/2010/main" val="2152652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5DD8-E7ED-2DF4-FE3E-387699429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in mind</a:t>
            </a:r>
          </a:p>
        </p:txBody>
      </p:sp>
      <p:pic>
        <p:nvPicPr>
          <p:cNvPr id="5" name="Content Placeholder 4" descr="A person in boxing gloves in a ring&#10;&#10;Description automatically generated">
            <a:extLst>
              <a:ext uri="{FF2B5EF4-FFF2-40B4-BE49-F238E27FC236}">
                <a16:creationId xmlns:a16="http://schemas.microsoft.com/office/drawing/2014/main" id="{02C45CF4-B177-44B6-0E6B-285F4D10B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478" y="1825625"/>
            <a:ext cx="7865043" cy="4351338"/>
          </a:xfrm>
        </p:spPr>
      </p:pic>
    </p:spTree>
    <p:extLst>
      <p:ext uri="{BB962C8B-B14F-4D97-AF65-F5344CB8AC3E}">
        <p14:creationId xmlns:p14="http://schemas.microsoft.com/office/powerpoint/2010/main" val="1730996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Optional Things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did I do to grow my career?</a:t>
            </a:r>
          </a:p>
        </p:txBody>
      </p:sp>
    </p:spTree>
    <p:extLst>
      <p:ext uri="{BB962C8B-B14F-4D97-AF65-F5344CB8AC3E}">
        <p14:creationId xmlns:p14="http://schemas.microsoft.com/office/powerpoint/2010/main" val="3004834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become better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</a:p>
          <a:p>
            <a:r>
              <a:rPr lang="en-US" dirty="0"/>
              <a:t>Practice</a:t>
            </a:r>
          </a:p>
          <a:p>
            <a:r>
              <a:rPr lang="en-US" dirty="0"/>
              <a:t>Question</a:t>
            </a:r>
          </a:p>
          <a:p>
            <a:r>
              <a:rPr lang="en-US" dirty="0"/>
              <a:t>Write</a:t>
            </a:r>
          </a:p>
          <a:p>
            <a:r>
              <a:rPr lang="en-US" dirty="0"/>
              <a:t>Speak</a:t>
            </a:r>
          </a:p>
        </p:txBody>
      </p:sp>
    </p:spTree>
    <p:extLst>
      <p:ext uri="{BB962C8B-B14F-4D97-AF65-F5344CB8AC3E}">
        <p14:creationId xmlns:p14="http://schemas.microsoft.com/office/powerpoint/2010/main" val="2000144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Read, read, 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Reading is one of the quickest ways to consume information</a:t>
            </a:r>
          </a:p>
          <a:p>
            <a:pPr lvl="1"/>
            <a:r>
              <a:rPr lang="en-US" dirty="0"/>
              <a:t>Video works, but is slower</a:t>
            </a:r>
          </a:p>
          <a:p>
            <a:r>
              <a:rPr lang="en-US" dirty="0"/>
              <a:t>The more you read, the faster you read</a:t>
            </a:r>
          </a:p>
          <a:p>
            <a:r>
              <a:rPr lang="en-US" dirty="0"/>
              <a:t>Save/mark/highlight interesting things and go back to them</a:t>
            </a:r>
          </a:p>
          <a:p>
            <a:r>
              <a:rPr lang="en-US" dirty="0"/>
              <a:t>Subscribe to sources of relevant information</a:t>
            </a:r>
          </a:p>
          <a:p>
            <a:r>
              <a:rPr lang="en-US" dirty="0"/>
              <a:t>This isn’t a queue, don’t be afraid to re-order things</a:t>
            </a:r>
          </a:p>
        </p:txBody>
      </p:sp>
    </p:spTree>
    <p:extLst>
      <p:ext uri="{BB962C8B-B14F-4D97-AF65-F5344CB8AC3E}">
        <p14:creationId xmlns:p14="http://schemas.microsoft.com/office/powerpoint/2010/main" val="2240714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get better at something, practice</a:t>
            </a:r>
          </a:p>
          <a:p>
            <a:pPr lvl="1"/>
            <a:r>
              <a:rPr lang="en-US" dirty="0"/>
              <a:t>Guitar – play guitar</a:t>
            </a:r>
          </a:p>
          <a:p>
            <a:pPr lvl="1"/>
            <a:r>
              <a:rPr lang="en-US" dirty="0"/>
              <a:t>Volleyball – play volleyball</a:t>
            </a:r>
          </a:p>
          <a:p>
            <a:pPr lvl="1"/>
            <a:r>
              <a:rPr lang="en-US" dirty="0"/>
              <a:t>SQL – write queries</a:t>
            </a:r>
          </a:p>
          <a:p>
            <a:r>
              <a:rPr lang="en-US" dirty="0"/>
              <a:t>Duplicate what others have done</a:t>
            </a:r>
          </a:p>
          <a:p>
            <a:pPr lvl="1"/>
            <a:r>
              <a:rPr lang="en-US" dirty="0"/>
              <a:t>Re-type their code (best)</a:t>
            </a:r>
          </a:p>
          <a:p>
            <a:pPr lvl="1"/>
            <a:r>
              <a:rPr lang="en-US" dirty="0"/>
              <a:t>Copy/paste and alter (better)</a:t>
            </a:r>
          </a:p>
          <a:p>
            <a:pPr lvl="1"/>
            <a:r>
              <a:rPr lang="en-US" dirty="0"/>
              <a:t>Copy/paste – less helpful</a:t>
            </a:r>
          </a:p>
          <a:p>
            <a:r>
              <a:rPr lang="en-US" dirty="0"/>
              <a:t>Start a project</a:t>
            </a:r>
          </a:p>
          <a:p>
            <a:pPr lvl="1"/>
            <a:r>
              <a:rPr lang="en-US" dirty="0"/>
              <a:t>Useful, useless, anything</a:t>
            </a:r>
          </a:p>
        </p:txBody>
      </p:sp>
    </p:spTree>
    <p:extLst>
      <p:ext uri="{BB962C8B-B14F-4D97-AF65-F5344CB8AC3E}">
        <p14:creationId xmlns:p14="http://schemas.microsoft.com/office/powerpoint/2010/main" val="1429375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solving the people’s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Other people’s problems are interesting</a:t>
            </a:r>
          </a:p>
          <a:p>
            <a:r>
              <a:rPr lang="en-US" dirty="0"/>
              <a:t>These are often things you might not</a:t>
            </a:r>
          </a:p>
          <a:p>
            <a:pPr lvl="1"/>
            <a:r>
              <a:rPr lang="en-US" dirty="0"/>
              <a:t>Think of</a:t>
            </a:r>
          </a:p>
          <a:p>
            <a:pPr lvl="1"/>
            <a:r>
              <a:rPr lang="en-US" dirty="0"/>
              <a:t>Encounter in your work</a:t>
            </a:r>
          </a:p>
          <a:p>
            <a:pPr lvl="1"/>
            <a:r>
              <a:rPr lang="en-US" dirty="0"/>
              <a:t>Or think are problems</a:t>
            </a:r>
          </a:p>
          <a:p>
            <a:r>
              <a:rPr lang="en-US" dirty="0"/>
              <a:t>Use forums</a:t>
            </a:r>
          </a:p>
          <a:p>
            <a:pPr lvl="1"/>
            <a:r>
              <a:rPr lang="en-US" dirty="0"/>
              <a:t>SQL Server Central (preferred 😉 )</a:t>
            </a:r>
          </a:p>
          <a:p>
            <a:pPr lvl="1"/>
            <a:r>
              <a:rPr lang="en-US" dirty="0"/>
              <a:t>dba.stackchange.com</a:t>
            </a:r>
          </a:p>
          <a:p>
            <a:r>
              <a:rPr lang="en-US" dirty="0"/>
              <a:t>Builds skills in</a:t>
            </a:r>
          </a:p>
          <a:p>
            <a:pPr lvl="1"/>
            <a:r>
              <a:rPr lang="en-US" dirty="0"/>
              <a:t>Problem setup/spec clarification</a:t>
            </a:r>
          </a:p>
          <a:p>
            <a:pPr lvl="1"/>
            <a:r>
              <a:rPr lang="en-US" dirty="0"/>
              <a:t>Algorithm development</a:t>
            </a:r>
          </a:p>
          <a:p>
            <a:pPr lvl="1"/>
            <a:r>
              <a:rPr lang="en-US" dirty="0"/>
              <a:t>Testing</a:t>
            </a:r>
          </a:p>
          <a:p>
            <a:pPr lvl="1"/>
            <a:r>
              <a:rPr lang="en-US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3416780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don’t know it 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 to ask questions when you don’t know/understand</a:t>
            </a:r>
          </a:p>
          <a:p>
            <a:r>
              <a:rPr lang="en-US" dirty="0"/>
              <a:t>Learn to communicate well</a:t>
            </a:r>
          </a:p>
          <a:p>
            <a:r>
              <a:rPr lang="en-US" dirty="0"/>
              <a:t>Accept advice</a:t>
            </a:r>
          </a:p>
          <a:p>
            <a:r>
              <a:rPr lang="en-US" dirty="0"/>
              <a:t>Test advice</a:t>
            </a:r>
          </a:p>
          <a:p>
            <a:r>
              <a:rPr lang="en-US" dirty="0"/>
              <a:t>Extend the result to do more</a:t>
            </a:r>
          </a:p>
        </p:txBody>
      </p:sp>
    </p:spTree>
    <p:extLst>
      <p:ext uri="{BB962C8B-B14F-4D97-AF65-F5344CB8AC3E}">
        <p14:creationId xmlns:p14="http://schemas.microsoft.com/office/powerpoint/2010/main" val="1275249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Write, write, write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 is important for your career</a:t>
            </a:r>
          </a:p>
          <a:p>
            <a:r>
              <a:rPr lang="en-US" dirty="0"/>
              <a:t>Learn to be better</a:t>
            </a:r>
          </a:p>
          <a:p>
            <a:pPr lvl="1"/>
            <a:r>
              <a:rPr lang="en-US" dirty="0"/>
              <a:t>Clear (say what you mean and what they need to hear)</a:t>
            </a:r>
          </a:p>
          <a:p>
            <a:pPr lvl="1"/>
            <a:r>
              <a:rPr lang="en-US" dirty="0"/>
              <a:t>Professional (spelling, grammar, etc.)</a:t>
            </a:r>
          </a:p>
          <a:p>
            <a:pPr lvl="1"/>
            <a:r>
              <a:rPr lang="en-US" dirty="0"/>
              <a:t>Succinct (short and to the point)</a:t>
            </a:r>
          </a:p>
          <a:p>
            <a:r>
              <a:rPr lang="en-US" dirty="0"/>
              <a:t>Blog for your career – adds weight to a resume</a:t>
            </a:r>
          </a:p>
          <a:p>
            <a:r>
              <a:rPr lang="en-US" dirty="0"/>
              <a:t>Articles/Books – impress hiring managers</a:t>
            </a:r>
          </a:p>
          <a:p>
            <a:pPr lvl="1"/>
            <a:r>
              <a:rPr lang="en-US" dirty="0"/>
              <a:t>and Mom</a:t>
            </a:r>
          </a:p>
        </p:txBody>
      </p:sp>
    </p:spTree>
    <p:extLst>
      <p:ext uri="{BB962C8B-B14F-4D97-AF65-F5344CB8AC3E}">
        <p14:creationId xmlns:p14="http://schemas.microsoft.com/office/powerpoint/2010/main" val="564628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have to speak to others at work</a:t>
            </a:r>
          </a:p>
          <a:p>
            <a:r>
              <a:rPr lang="en-US" dirty="0"/>
              <a:t>We might have to present to management</a:t>
            </a:r>
          </a:p>
          <a:p>
            <a:r>
              <a:rPr lang="en-US" dirty="0"/>
              <a:t>We might need to speak to our team</a:t>
            </a:r>
          </a:p>
          <a:p>
            <a:r>
              <a:rPr lang="en-US" dirty="0"/>
              <a:t>Public speaking is really no different</a:t>
            </a:r>
          </a:p>
          <a:p>
            <a:r>
              <a:rPr lang="en-US" dirty="0"/>
              <a:t>Valuable way to force yourself to learn, pace, and communicate</a:t>
            </a:r>
          </a:p>
        </p:txBody>
      </p:sp>
    </p:spTree>
    <p:extLst>
      <p:ext uri="{BB962C8B-B14F-4D97-AF65-F5344CB8AC3E}">
        <p14:creationId xmlns:p14="http://schemas.microsoft.com/office/powerpoint/2010/main" val="3477150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Balance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key to success</a:t>
            </a:r>
          </a:p>
        </p:txBody>
      </p:sp>
    </p:spTree>
    <p:extLst>
      <p:ext uri="{BB962C8B-B14F-4D97-AF65-F5344CB8AC3E}">
        <p14:creationId xmlns:p14="http://schemas.microsoft.com/office/powerpoint/2010/main" val="3921103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to Live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is to enjoy your life</a:t>
            </a:r>
          </a:p>
          <a:p>
            <a:r>
              <a:rPr lang="en-US" dirty="0"/>
              <a:t>Make time for yourself, partner, family, hobbies, faith</a:t>
            </a:r>
          </a:p>
          <a:p>
            <a:r>
              <a:rPr lang="en-US" dirty="0"/>
              <a:t>Work gives us purpose, which is good</a:t>
            </a:r>
          </a:p>
          <a:p>
            <a:r>
              <a:rPr lang="en-US" dirty="0"/>
              <a:t>However, we need more than work</a:t>
            </a:r>
          </a:p>
          <a:p>
            <a:r>
              <a:rPr lang="en-US" dirty="0"/>
              <a:t>Aim for balance</a:t>
            </a:r>
          </a:p>
        </p:txBody>
      </p:sp>
    </p:spTree>
    <p:extLst>
      <p:ext uri="{BB962C8B-B14F-4D97-AF65-F5344CB8AC3E}">
        <p14:creationId xmlns:p14="http://schemas.microsoft.com/office/powerpoint/2010/main" val="3179109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aside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Every career field has people who regularly work on their craft</a:t>
            </a:r>
          </a:p>
          <a:p>
            <a:r>
              <a:rPr lang="en-US" dirty="0"/>
              <a:t>Inertia in incredibly powerful</a:t>
            </a:r>
          </a:p>
          <a:p>
            <a:r>
              <a:rPr lang="en-US" dirty="0"/>
              <a:t>Set aside regular time to improve</a:t>
            </a:r>
          </a:p>
          <a:p>
            <a:pPr lvl="1"/>
            <a:r>
              <a:rPr lang="en-US" dirty="0"/>
              <a:t>At least weekly</a:t>
            </a:r>
          </a:p>
          <a:p>
            <a:pPr lvl="1"/>
            <a:r>
              <a:rPr lang="en-US" dirty="0"/>
              <a:t>Be wary of daily</a:t>
            </a:r>
          </a:p>
          <a:p>
            <a:pPr lvl="1"/>
            <a:r>
              <a:rPr lang="en-US" dirty="0"/>
              <a:t>Maybe spend a weekend or a vacation day dedicated to career</a:t>
            </a:r>
          </a:p>
          <a:p>
            <a:r>
              <a:rPr lang="en-US" dirty="0"/>
              <a:t>Be kind to yourself</a:t>
            </a:r>
          </a:p>
          <a:p>
            <a:pPr lvl="1"/>
            <a:r>
              <a:rPr lang="en-US" dirty="0"/>
              <a:t>This is a second job</a:t>
            </a:r>
          </a:p>
          <a:p>
            <a:pPr lvl="1"/>
            <a:r>
              <a:rPr lang="en-US" dirty="0"/>
              <a:t>The chaos of life will get in the way</a:t>
            </a:r>
          </a:p>
          <a:p>
            <a:r>
              <a:rPr lang="en-US" dirty="0"/>
              <a:t>This can be 30 minutes a week</a:t>
            </a:r>
          </a:p>
          <a:p>
            <a:pPr lvl="1"/>
            <a:r>
              <a:rPr lang="en-US" dirty="0"/>
              <a:t>More than 4 hours can be arduous</a:t>
            </a:r>
          </a:p>
        </p:txBody>
      </p:sp>
    </p:spTree>
    <p:extLst>
      <p:ext uri="{BB962C8B-B14F-4D97-AF65-F5344CB8AC3E}">
        <p14:creationId xmlns:p14="http://schemas.microsoft.com/office/powerpoint/2010/main" val="1237164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40FB-8CC6-8E33-A84B-7F1593AE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lunchtime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D7BD-E1CA-2847-C568-59A73B878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Steal some lunches</a:t>
            </a:r>
          </a:p>
          <a:p>
            <a:r>
              <a:rPr lang="en-US" dirty="0"/>
              <a:t>I’ve dedicated these to learning</a:t>
            </a:r>
          </a:p>
          <a:p>
            <a:r>
              <a:rPr lang="en-US" dirty="0"/>
              <a:t>I also use these for health</a:t>
            </a:r>
          </a:p>
          <a:p>
            <a:r>
              <a:rPr lang="en-US" dirty="0"/>
              <a:t>Team training sessions</a:t>
            </a:r>
          </a:p>
          <a:p>
            <a:pPr lvl="1"/>
            <a:r>
              <a:rPr lang="en-US" dirty="0"/>
              <a:t>Prep time</a:t>
            </a:r>
          </a:p>
          <a:p>
            <a:pPr lvl="1"/>
            <a:r>
              <a:rPr lang="en-US" dirty="0"/>
              <a:t>Teaching time</a:t>
            </a:r>
          </a:p>
          <a:p>
            <a:r>
              <a:rPr lang="en-US" dirty="0"/>
              <a:t>Make sure </a:t>
            </a:r>
            <a:r>
              <a:rPr lang="en-US"/>
              <a:t>you still eat</a:t>
            </a:r>
            <a:endParaRPr lang="en-US" dirty="0"/>
          </a:p>
        </p:txBody>
      </p:sp>
      <p:pic>
        <p:nvPicPr>
          <p:cNvPr id="5" name="Picture 4" descr="A book cover with a calendar&#10;&#10;Description automatically generated">
            <a:extLst>
              <a:ext uri="{FF2B5EF4-FFF2-40B4-BE49-F238E27FC236}">
                <a16:creationId xmlns:a16="http://schemas.microsoft.com/office/drawing/2014/main" id="{5537A495-820F-95E7-1271-93959B27B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494" y="681037"/>
            <a:ext cx="3982146" cy="502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55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 progress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vague goals</a:t>
            </a:r>
          </a:p>
          <a:p>
            <a:pPr lvl="1"/>
            <a:r>
              <a:rPr lang="en-US" dirty="0"/>
              <a:t>Semi-concrete, but not overly precise</a:t>
            </a:r>
          </a:p>
          <a:p>
            <a:pPr lvl="1"/>
            <a:r>
              <a:rPr lang="en-US" dirty="0"/>
              <a:t>i.e. I want to set up a </a:t>
            </a:r>
            <a:r>
              <a:rPr lang="en-US"/>
              <a:t>cluster in Azure</a:t>
            </a:r>
            <a:endParaRPr lang="en-US" dirty="0"/>
          </a:p>
          <a:p>
            <a:pPr lvl="1"/>
            <a:r>
              <a:rPr lang="en-US" dirty="0"/>
              <a:t>i.e. I want a Databricks notebook to read files and process them to a table</a:t>
            </a:r>
          </a:p>
          <a:p>
            <a:r>
              <a:rPr lang="en-US" dirty="0"/>
              <a:t>Set milestones to check, not dates</a:t>
            </a:r>
          </a:p>
          <a:p>
            <a:pPr lvl="1"/>
            <a:r>
              <a:rPr lang="en-US" dirty="0"/>
              <a:t>You are the worst person to estimate effort</a:t>
            </a:r>
          </a:p>
          <a:p>
            <a:pPr lvl="1"/>
            <a:r>
              <a:rPr lang="en-US" dirty="0"/>
              <a:t>Check that you are making progress</a:t>
            </a:r>
          </a:p>
          <a:p>
            <a:pPr lvl="1"/>
            <a:r>
              <a:rPr lang="en-US" dirty="0"/>
              <a:t>If you’re not moving quickly, make sure you ask for help</a:t>
            </a:r>
          </a:p>
        </p:txBody>
      </p:sp>
    </p:spTree>
    <p:extLst>
      <p:ext uri="{BB962C8B-B14F-4D97-AF65-F5344CB8AC3E}">
        <p14:creationId xmlns:p14="http://schemas.microsoft.com/office/powerpoint/2010/main" val="3386798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your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Watch your diet</a:t>
            </a:r>
          </a:p>
          <a:p>
            <a:r>
              <a:rPr lang="en-US" dirty="0"/>
              <a:t>Get exercise of some sort</a:t>
            </a:r>
          </a:p>
          <a:p>
            <a:r>
              <a:rPr lang="en-US" dirty="0"/>
              <a:t>Enjoy hobbies</a:t>
            </a:r>
          </a:p>
          <a:p>
            <a:r>
              <a:rPr lang="en-US" dirty="0"/>
              <a:t>Make sure family/friends/faith are in your life</a:t>
            </a:r>
          </a:p>
          <a:p>
            <a:r>
              <a:rPr lang="en-US" dirty="0"/>
              <a:t>Visit nature</a:t>
            </a:r>
          </a:p>
          <a:p>
            <a:r>
              <a:rPr lang="en-US" dirty="0"/>
              <a:t>Have fun</a:t>
            </a:r>
          </a:p>
        </p:txBody>
      </p:sp>
    </p:spTree>
    <p:extLst>
      <p:ext uri="{BB962C8B-B14F-4D97-AF65-F5344CB8AC3E}">
        <p14:creationId xmlns:p14="http://schemas.microsoft.com/office/powerpoint/2010/main" val="1996164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to make choices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have responsibilities to yourself to enjoy life</a:t>
            </a:r>
          </a:p>
          <a:p>
            <a:r>
              <a:rPr lang="en-US" dirty="0"/>
              <a:t>You have responsibilities to others (partner/family/etc.)</a:t>
            </a:r>
          </a:p>
          <a:p>
            <a:r>
              <a:rPr lang="en-US" dirty="0"/>
              <a:t>You want to grow your career</a:t>
            </a:r>
          </a:p>
          <a:p>
            <a:r>
              <a:rPr lang="en-US" dirty="0"/>
              <a:t>Find balance between these</a:t>
            </a:r>
          </a:p>
          <a:p>
            <a:r>
              <a:rPr lang="en-US" dirty="0"/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1716493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your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Reduce some fun time</a:t>
            </a:r>
          </a:p>
          <a:p>
            <a:pPr lvl="1"/>
            <a:r>
              <a:rPr lang="en-US" dirty="0"/>
              <a:t>Less nights out/sports/concerts/etc.</a:t>
            </a:r>
          </a:p>
          <a:p>
            <a:pPr lvl="1"/>
            <a:r>
              <a:rPr lang="en-US" dirty="0"/>
              <a:t>Less consumption for fun (reading/TV/movies)</a:t>
            </a:r>
          </a:p>
          <a:p>
            <a:pPr lvl="1"/>
            <a:r>
              <a:rPr lang="en-US" dirty="0"/>
              <a:t>Skip some events (make choices)</a:t>
            </a:r>
          </a:p>
          <a:p>
            <a:pPr lvl="1"/>
            <a:r>
              <a:rPr lang="en-US" dirty="0"/>
              <a:t>DO NOT NEGLECT partners</a:t>
            </a:r>
          </a:p>
          <a:p>
            <a:r>
              <a:rPr lang="en-US" dirty="0"/>
              <a:t>Reduce some career growth opportunities</a:t>
            </a:r>
          </a:p>
          <a:p>
            <a:pPr lvl="1"/>
            <a:r>
              <a:rPr lang="en-US" dirty="0"/>
              <a:t>Maybe skip a session once a week (if you do more than one)</a:t>
            </a:r>
          </a:p>
          <a:p>
            <a:pPr lvl="1"/>
            <a:r>
              <a:rPr lang="en-US" dirty="0"/>
              <a:t>Reduce your learning time lightly</a:t>
            </a:r>
          </a:p>
        </p:txBody>
      </p:sp>
    </p:spTree>
    <p:extLst>
      <p:ext uri="{BB962C8B-B14F-4D97-AF65-F5344CB8AC3E}">
        <p14:creationId xmlns:p14="http://schemas.microsoft.com/office/powerpoint/2010/main" val="2497275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balance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Take advantage of dead time at work</a:t>
            </a:r>
          </a:p>
          <a:p>
            <a:pPr lvl="1"/>
            <a:r>
              <a:rPr lang="en-US" dirty="0"/>
              <a:t>Use breaks to learn/practice something new</a:t>
            </a:r>
          </a:p>
          <a:p>
            <a:pPr lvl="1"/>
            <a:r>
              <a:rPr lang="en-US" dirty="0"/>
              <a:t>Give up a lunch a week</a:t>
            </a:r>
          </a:p>
          <a:p>
            <a:r>
              <a:rPr lang="en-US" dirty="0"/>
              <a:t>Ask for time at work</a:t>
            </a:r>
          </a:p>
          <a:p>
            <a:pPr lvl="1"/>
            <a:r>
              <a:rPr lang="en-US" dirty="0"/>
              <a:t>Investigate new technology if it (lightly) relates to something else</a:t>
            </a:r>
          </a:p>
          <a:p>
            <a:pPr lvl="1"/>
            <a:r>
              <a:rPr lang="en-US" dirty="0"/>
              <a:t>Spend time improving skills when doing work (try new things)</a:t>
            </a:r>
          </a:p>
          <a:p>
            <a:pPr lvl="1"/>
            <a:r>
              <a:rPr lang="en-US" dirty="0"/>
              <a:t>Look for opportunities to invest in new skills</a:t>
            </a:r>
          </a:p>
          <a:p>
            <a:pPr lvl="1"/>
            <a:r>
              <a:rPr lang="en-US" dirty="0"/>
              <a:t>Timebox investigations if they might help your employer</a:t>
            </a:r>
          </a:p>
        </p:txBody>
      </p:sp>
    </p:spTree>
    <p:extLst>
      <p:ext uri="{BB962C8B-B14F-4D97-AF65-F5344CB8AC3E}">
        <p14:creationId xmlns:p14="http://schemas.microsoft.com/office/powerpoint/2010/main" val="14796050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Re-evaluate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Re-evaluate your investment periodically</a:t>
            </a:r>
          </a:p>
          <a:p>
            <a:pPr lvl="1"/>
            <a:r>
              <a:rPr lang="en-US" dirty="0"/>
              <a:t>6mos – 1 year</a:t>
            </a:r>
          </a:p>
          <a:p>
            <a:r>
              <a:rPr lang="en-US" dirty="0"/>
              <a:t>Don’t be afraid to adjust your time up or down</a:t>
            </a:r>
          </a:p>
          <a:p>
            <a:r>
              <a:rPr lang="en-US" dirty="0"/>
              <a:t>Account for life changes (marriage, kids, etc.)</a:t>
            </a:r>
          </a:p>
          <a:p>
            <a:r>
              <a:rPr lang="en-US" dirty="0"/>
              <a:t>Discuss with your partner </a:t>
            </a:r>
            <a:r>
              <a:rPr lang="en-US"/>
              <a:t>for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71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plugging away</a:t>
            </a:r>
          </a:p>
        </p:txBody>
      </p:sp>
      <p:pic>
        <p:nvPicPr>
          <p:cNvPr id="5" name="Content Placeholder 4" descr="A black and white text&#10;&#10;Description automatically generated">
            <a:extLst>
              <a:ext uri="{FF2B5EF4-FFF2-40B4-BE49-F238E27FC236}">
                <a16:creationId xmlns:a16="http://schemas.microsoft.com/office/drawing/2014/main" id="{AE4CBC7B-41E5-F4C7-B4F6-089B53128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77" y="1443415"/>
            <a:ext cx="6704245" cy="5049460"/>
          </a:xfrm>
        </p:spPr>
      </p:pic>
    </p:spTree>
    <p:extLst>
      <p:ext uri="{BB962C8B-B14F-4D97-AF65-F5344CB8AC3E}">
        <p14:creationId xmlns:p14="http://schemas.microsoft.com/office/powerpoint/2010/main" val="3584923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goals to manage your career deliberately</a:t>
            </a:r>
          </a:p>
          <a:p>
            <a:r>
              <a:rPr lang="en-US" dirty="0"/>
              <a:t>Make adult decisions</a:t>
            </a:r>
          </a:p>
          <a:p>
            <a:r>
              <a:rPr lang="en-US" dirty="0"/>
              <a:t>Be patient, stick to the plan (but don’t be afraid to change a bit)</a:t>
            </a:r>
          </a:p>
          <a:p>
            <a:r>
              <a:rPr lang="en-US" dirty="0"/>
              <a:t>Find balance</a:t>
            </a:r>
          </a:p>
          <a:p>
            <a:r>
              <a:rPr lang="en-US" dirty="0"/>
              <a:t>Keep moving forward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coming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84534" y="1958748"/>
            <a:ext cx="6632576" cy="2562226"/>
            <a:chOff x="2689225" y="3398838"/>
            <a:chExt cx="6632576" cy="2562226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064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3CCEE67-91A5-3063-915E-FD760C6DDC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791" y="2041524"/>
            <a:ext cx="2183949" cy="218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4179</TotalTime>
  <Words>2355</Words>
  <Application>Microsoft Office PowerPoint</Application>
  <PresentationFormat>Widescreen</PresentationFormat>
  <Paragraphs>413</Paragraphs>
  <Slides>42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Roboto Regular</vt:lpstr>
      <vt:lpstr>Arial</vt:lpstr>
      <vt:lpstr>Calibri</vt:lpstr>
      <vt:lpstr>Calibri Light</vt:lpstr>
      <vt:lpstr>Microsoft Sans Serif</vt:lpstr>
      <vt:lpstr>Segoe UI</vt:lpstr>
      <vt:lpstr>Office Theme</vt:lpstr>
      <vt:lpstr>Balance In Life With a Career</vt:lpstr>
      <vt:lpstr>Agenda</vt:lpstr>
      <vt:lpstr>PowerPoint Presentation</vt:lpstr>
      <vt:lpstr>My Schedules</vt:lpstr>
      <vt:lpstr>Virginia Power – Young and Single</vt:lpstr>
      <vt:lpstr>The Penrod Company – Married</vt:lpstr>
      <vt:lpstr>IAN – Young Kids</vt:lpstr>
      <vt:lpstr>SQL Server Central – Working partner, busy kids</vt:lpstr>
      <vt:lpstr>Growing my career</vt:lpstr>
      <vt:lpstr>The Challenges We Face</vt:lpstr>
      <vt:lpstr>Our career challenges</vt:lpstr>
      <vt:lpstr>Technology challenges</vt:lpstr>
      <vt:lpstr>We worry we’re easily replaceable</vt:lpstr>
      <vt:lpstr>Even more challenges</vt:lpstr>
      <vt:lpstr>After hours work is common</vt:lpstr>
      <vt:lpstr>Goals</vt:lpstr>
      <vt:lpstr>Planning your career</vt:lpstr>
      <vt:lpstr>PowerPoint Presentation</vt:lpstr>
      <vt:lpstr>If you know what you want</vt:lpstr>
      <vt:lpstr>If you know don’t know</vt:lpstr>
      <vt:lpstr>Keep in mind</vt:lpstr>
      <vt:lpstr>The Optional Things</vt:lpstr>
      <vt:lpstr>Ways to become better</vt:lpstr>
      <vt:lpstr>Read, read, read</vt:lpstr>
      <vt:lpstr>Practice skills</vt:lpstr>
      <vt:lpstr>Practice solving the people’s problems</vt:lpstr>
      <vt:lpstr>We don’t know it all</vt:lpstr>
      <vt:lpstr>Write, write, write</vt:lpstr>
      <vt:lpstr>Speak</vt:lpstr>
      <vt:lpstr>Finding Balance</vt:lpstr>
      <vt:lpstr>Work to Live</vt:lpstr>
      <vt:lpstr>Set aside time</vt:lpstr>
      <vt:lpstr>Use lunchtime</vt:lpstr>
      <vt:lpstr>Measure progress</vt:lpstr>
      <vt:lpstr>Live your life</vt:lpstr>
      <vt:lpstr>Learn to make choices</vt:lpstr>
      <vt:lpstr>Balancing your life</vt:lpstr>
      <vt:lpstr>Finding balance</vt:lpstr>
      <vt:lpstr>Re-evaluate</vt:lpstr>
      <vt:lpstr>Keep plugging away</vt:lpstr>
      <vt:lpstr>Summary</vt:lpstr>
      <vt:lpstr>Thank you for coming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DevOps to the Database</dc:title>
  <dc:creator>Steve Jones</dc:creator>
  <cp:lastModifiedBy>Steve Jones</cp:lastModifiedBy>
  <cp:revision>105</cp:revision>
  <dcterms:created xsi:type="dcterms:W3CDTF">2016-06-27T21:23:08Z</dcterms:created>
  <dcterms:modified xsi:type="dcterms:W3CDTF">2026-03-10T18:56:25Z</dcterms:modified>
</cp:coreProperties>
</file>