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36"/>
  </p:notesMasterIdLst>
  <p:sldIdLst>
    <p:sldId id="256" r:id="rId2"/>
    <p:sldId id="258" r:id="rId3"/>
    <p:sldId id="381" r:id="rId4"/>
    <p:sldId id="382" r:id="rId5"/>
    <p:sldId id="357" r:id="rId6"/>
    <p:sldId id="303" r:id="rId7"/>
    <p:sldId id="354" r:id="rId8"/>
    <p:sldId id="355" r:id="rId9"/>
    <p:sldId id="369" r:id="rId10"/>
    <p:sldId id="371" r:id="rId11"/>
    <p:sldId id="379" r:id="rId12"/>
    <p:sldId id="372" r:id="rId13"/>
    <p:sldId id="364" r:id="rId14"/>
    <p:sldId id="365" r:id="rId15"/>
    <p:sldId id="373" r:id="rId16"/>
    <p:sldId id="375" r:id="rId17"/>
    <p:sldId id="374" r:id="rId18"/>
    <p:sldId id="358" r:id="rId19"/>
    <p:sldId id="359" r:id="rId20"/>
    <p:sldId id="376" r:id="rId21"/>
    <p:sldId id="360" r:id="rId22"/>
    <p:sldId id="361" r:id="rId23"/>
    <p:sldId id="362" r:id="rId24"/>
    <p:sldId id="377" r:id="rId25"/>
    <p:sldId id="363" r:id="rId26"/>
    <p:sldId id="366" r:id="rId27"/>
    <p:sldId id="367" r:id="rId28"/>
    <p:sldId id="378" r:id="rId29"/>
    <p:sldId id="368" r:id="rId30"/>
    <p:sldId id="380" r:id="rId31"/>
    <p:sldId id="304" r:id="rId32"/>
    <p:sldId id="383" r:id="rId33"/>
    <p:sldId id="260" r:id="rId34"/>
    <p:sldId id="25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4108DE-7639-464F-86D0-92A64783F760}">
          <p14:sldIdLst>
            <p14:sldId id="256"/>
            <p14:sldId id="258"/>
            <p14:sldId id="381"/>
            <p14:sldId id="382"/>
            <p14:sldId id="357"/>
            <p14:sldId id="303"/>
          </p14:sldIdLst>
        </p14:section>
        <p14:section name="Overview of GenAI and LLMs" id="{4EECF01F-7F81-46F1-BB26-5D20FAF53934}">
          <p14:sldIdLst>
            <p14:sldId id="354"/>
            <p14:sldId id="355"/>
            <p14:sldId id="369"/>
            <p14:sldId id="371"/>
            <p14:sldId id="379"/>
            <p14:sldId id="372"/>
          </p14:sldIdLst>
        </p14:section>
        <p14:section name="Benefits of Local Models" id="{C1708278-4D20-4AAA-88E8-95988951AFD0}">
          <p14:sldIdLst>
            <p14:sldId id="364"/>
            <p14:sldId id="365"/>
            <p14:sldId id="373"/>
            <p14:sldId id="375"/>
            <p14:sldId id="374"/>
          </p14:sldIdLst>
        </p14:section>
        <p14:section name="A Local Chatbot" id="{75B9DBC5-B082-4B8D-92BC-C2DDB80B02B1}">
          <p14:sldIdLst>
            <p14:sldId id="358"/>
            <p14:sldId id="359"/>
            <p14:sldId id="376"/>
            <p14:sldId id="360"/>
          </p14:sldIdLst>
        </p14:section>
        <p14:section name="Using Python to Train a Model" id="{7E07CB8D-F9DA-430C-810D-D27BE7EF15C1}">
          <p14:sldIdLst>
            <p14:sldId id="361"/>
            <p14:sldId id="362"/>
            <p14:sldId id="377"/>
            <p14:sldId id="363"/>
          </p14:sldIdLst>
        </p14:section>
        <p14:section name="RAG with SQL Server" id="{AB87ED31-DF09-4585-BC62-B55B5565D210}">
          <p14:sldIdLst>
            <p14:sldId id="366"/>
            <p14:sldId id="367"/>
            <p14:sldId id="378"/>
            <p14:sldId id="368"/>
            <p14:sldId id="380"/>
          </p14:sldIdLst>
        </p14:section>
        <p14:section name="Summary" id="{C06CE334-E50B-47C1-BE16-222F07F2EFB0}">
          <p14:sldIdLst>
            <p14:sldId id="304"/>
            <p14:sldId id="383"/>
            <p14:sldId id="260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FC3315-D109-4AA0-90BA-6A01952678C2}" v="3" dt="2026-04-25T14:58:41.4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77778" autoAdjust="0"/>
  </p:normalViewPr>
  <p:slideViewPr>
    <p:cSldViewPr snapToGrid="0">
      <p:cViewPr varScale="1">
        <p:scale>
          <a:sx n="57" d="100"/>
          <a:sy n="57" d="100"/>
        </p:scale>
        <p:origin x="10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Jones" userId="339eb496d1a7d79a" providerId="LiveId" clId="{6E0AA55A-7B93-41E4-AD78-0134038CA6D2}"/>
    <pc:docChg chg="custSel addSld modSld sldOrd modSection">
      <pc:chgData name="Steve Jones" userId="339eb496d1a7d79a" providerId="LiveId" clId="{6E0AA55A-7B93-41E4-AD78-0134038CA6D2}" dt="2026-04-25T14:57:47.758" v="188" actId="20577"/>
      <pc:docMkLst>
        <pc:docMk/>
      </pc:docMkLst>
      <pc:sldChg chg="delSp modSp mod modShow">
        <pc:chgData name="Steve Jones" userId="339eb496d1a7d79a" providerId="LiveId" clId="{6E0AA55A-7B93-41E4-AD78-0134038CA6D2}" dt="2026-04-23T10:40:03.955" v="130" actId="729"/>
        <pc:sldMkLst>
          <pc:docMk/>
          <pc:sldMk cId="4291394736" sldId="260"/>
        </pc:sldMkLst>
        <pc:spChg chg="mod">
          <ac:chgData name="Steve Jones" userId="339eb496d1a7d79a" providerId="LiveId" clId="{6E0AA55A-7B93-41E4-AD78-0134038CA6D2}" dt="2026-04-23T10:38:57.694" v="20" actId="1076"/>
          <ac:spMkLst>
            <pc:docMk/>
            <pc:sldMk cId="4291394736" sldId="260"/>
            <ac:spMk id="12" creationId="{00000000-0000-0000-0000-000000000000}"/>
          </ac:spMkLst>
        </pc:spChg>
        <pc:spChg chg="mod">
          <ac:chgData name="Steve Jones" userId="339eb496d1a7d79a" providerId="LiveId" clId="{6E0AA55A-7B93-41E4-AD78-0134038CA6D2}" dt="2026-04-23T10:38:57.694" v="20" actId="1076"/>
          <ac:spMkLst>
            <pc:docMk/>
            <pc:sldMk cId="4291394736" sldId="260"/>
            <ac:spMk id="13" creationId="{00000000-0000-0000-0000-000000000000}"/>
          </ac:spMkLst>
        </pc:spChg>
        <pc:spChg chg="mod">
          <ac:chgData name="Steve Jones" userId="339eb496d1a7d79a" providerId="LiveId" clId="{6E0AA55A-7B93-41E4-AD78-0134038CA6D2}" dt="2026-04-23T10:38:57.694" v="20" actId="1076"/>
          <ac:spMkLst>
            <pc:docMk/>
            <pc:sldMk cId="4291394736" sldId="260"/>
            <ac:spMk id="14" creationId="{00000000-0000-0000-0000-000000000000}"/>
          </ac:spMkLst>
        </pc:spChg>
        <pc:spChg chg="mod">
          <ac:chgData name="Steve Jones" userId="339eb496d1a7d79a" providerId="LiveId" clId="{6E0AA55A-7B93-41E4-AD78-0134038CA6D2}" dt="2026-04-23T10:38:57.694" v="20" actId="1076"/>
          <ac:spMkLst>
            <pc:docMk/>
            <pc:sldMk cId="4291394736" sldId="260"/>
            <ac:spMk id="19" creationId="{00000000-0000-0000-0000-000000000000}"/>
          </ac:spMkLst>
        </pc:spChg>
        <pc:grpChg chg="mod">
          <ac:chgData name="Steve Jones" userId="339eb496d1a7d79a" providerId="LiveId" clId="{6E0AA55A-7B93-41E4-AD78-0134038CA6D2}" dt="2026-04-23T10:38:57.694" v="20" actId="1076"/>
          <ac:grpSpMkLst>
            <pc:docMk/>
            <pc:sldMk cId="4291394736" sldId="260"/>
            <ac:grpSpMk id="21" creationId="{00000000-0000-0000-0000-000000000000}"/>
          </ac:grpSpMkLst>
        </pc:grpChg>
        <pc:picChg chg="mod">
          <ac:chgData name="Steve Jones" userId="339eb496d1a7d79a" providerId="LiveId" clId="{6E0AA55A-7B93-41E4-AD78-0134038CA6D2}" dt="2026-04-23T10:38:57.694" v="20" actId="1076"/>
          <ac:picMkLst>
            <pc:docMk/>
            <pc:sldMk cId="4291394736" sldId="260"/>
            <ac:picMk id="15" creationId="{00000000-0000-0000-0000-000000000000}"/>
          </ac:picMkLst>
        </pc:picChg>
        <pc:picChg chg="mod">
          <ac:chgData name="Steve Jones" userId="339eb496d1a7d79a" providerId="LiveId" clId="{6E0AA55A-7B93-41E4-AD78-0134038CA6D2}" dt="2026-04-23T10:38:57.694" v="20" actId="1076"/>
          <ac:picMkLst>
            <pc:docMk/>
            <pc:sldMk cId="4291394736" sldId="260"/>
            <ac:picMk id="16" creationId="{00000000-0000-0000-0000-000000000000}"/>
          </ac:picMkLst>
        </pc:picChg>
        <pc:picChg chg="mod">
          <ac:chgData name="Steve Jones" userId="339eb496d1a7d79a" providerId="LiveId" clId="{6E0AA55A-7B93-41E4-AD78-0134038CA6D2}" dt="2026-04-23T10:38:57.694" v="20" actId="1076"/>
          <ac:picMkLst>
            <pc:docMk/>
            <pc:sldMk cId="4291394736" sldId="260"/>
            <ac:picMk id="17" creationId="{00000000-0000-0000-0000-000000000000}"/>
          </ac:picMkLst>
        </pc:picChg>
        <pc:picChg chg="mod">
          <ac:chgData name="Steve Jones" userId="339eb496d1a7d79a" providerId="LiveId" clId="{6E0AA55A-7B93-41E4-AD78-0134038CA6D2}" dt="2026-04-23T10:38:57.694" v="20" actId="1076"/>
          <ac:picMkLst>
            <pc:docMk/>
            <pc:sldMk cId="4291394736" sldId="260"/>
            <ac:picMk id="18" creationId="{00000000-0000-0000-0000-000000000000}"/>
          </ac:picMkLst>
        </pc:picChg>
      </pc:sldChg>
      <pc:sldChg chg="modSp mod">
        <pc:chgData name="Steve Jones" userId="339eb496d1a7d79a" providerId="LiveId" clId="{6E0AA55A-7B93-41E4-AD78-0134038CA6D2}" dt="2026-04-25T14:57:47.758" v="188" actId="20577"/>
        <pc:sldMkLst>
          <pc:docMk/>
          <pc:sldMk cId="1109813617" sldId="359"/>
        </pc:sldMkLst>
        <pc:spChg chg="mod">
          <ac:chgData name="Steve Jones" userId="339eb496d1a7d79a" providerId="LiveId" clId="{6E0AA55A-7B93-41E4-AD78-0134038CA6D2}" dt="2026-04-25T14:57:47.758" v="188" actId="20577"/>
          <ac:spMkLst>
            <pc:docMk/>
            <pc:sldMk cId="1109813617" sldId="359"/>
            <ac:spMk id="3" creationId="{F1000EE9-A975-CCDE-79C2-BBB24BFC3410}"/>
          </ac:spMkLst>
        </pc:spChg>
      </pc:sldChg>
      <pc:sldChg chg="modSp mod">
        <pc:chgData name="Steve Jones" userId="339eb496d1a7d79a" providerId="LiveId" clId="{6E0AA55A-7B93-41E4-AD78-0134038CA6D2}" dt="2026-04-23T10:46:39.661" v="133"/>
        <pc:sldMkLst>
          <pc:docMk/>
          <pc:sldMk cId="2455806046" sldId="360"/>
        </pc:sldMkLst>
        <pc:spChg chg="mod">
          <ac:chgData name="Steve Jones" userId="339eb496d1a7d79a" providerId="LiveId" clId="{6E0AA55A-7B93-41E4-AD78-0134038CA6D2}" dt="2026-04-23T10:46:39.661" v="133"/>
          <ac:spMkLst>
            <pc:docMk/>
            <pc:sldMk cId="2455806046" sldId="360"/>
            <ac:spMk id="5" creationId="{D74816E5-BDFB-33E8-F0D7-1A47C553D84D}"/>
          </ac:spMkLst>
        </pc:spChg>
      </pc:sldChg>
      <pc:sldChg chg="modSp mod">
        <pc:chgData name="Steve Jones" userId="339eb496d1a7d79a" providerId="LiveId" clId="{6E0AA55A-7B93-41E4-AD78-0134038CA6D2}" dt="2026-04-25T14:56:45.798" v="163" actId="20577"/>
        <pc:sldMkLst>
          <pc:docMk/>
          <pc:sldMk cId="16516217" sldId="364"/>
        </pc:sldMkLst>
        <pc:spChg chg="mod">
          <ac:chgData name="Steve Jones" userId="339eb496d1a7d79a" providerId="LiveId" clId="{6E0AA55A-7B93-41E4-AD78-0134038CA6D2}" dt="2026-04-25T14:56:45.798" v="163" actId="20577"/>
          <ac:spMkLst>
            <pc:docMk/>
            <pc:sldMk cId="16516217" sldId="364"/>
            <ac:spMk id="5" creationId="{2F414FE7-2125-FA66-04C7-25AEECF12829}"/>
          </ac:spMkLst>
        </pc:spChg>
      </pc:sldChg>
      <pc:sldChg chg="modSp mod">
        <pc:chgData name="Steve Jones" userId="339eb496d1a7d79a" providerId="LiveId" clId="{6E0AA55A-7B93-41E4-AD78-0134038CA6D2}" dt="2026-04-25T14:56:03.089" v="144" actId="20577"/>
        <pc:sldMkLst>
          <pc:docMk/>
          <pc:sldMk cId="569745088" sldId="379"/>
        </pc:sldMkLst>
        <pc:spChg chg="mod">
          <ac:chgData name="Steve Jones" userId="339eb496d1a7d79a" providerId="LiveId" clId="{6E0AA55A-7B93-41E4-AD78-0134038CA6D2}" dt="2026-04-25T14:56:00.760" v="140" actId="20577"/>
          <ac:spMkLst>
            <pc:docMk/>
            <pc:sldMk cId="569745088" sldId="379"/>
            <ac:spMk id="2" creationId="{2C422977-A3AA-783D-8948-6FEE76A23042}"/>
          </ac:spMkLst>
        </pc:spChg>
        <pc:spChg chg="mod">
          <ac:chgData name="Steve Jones" userId="339eb496d1a7d79a" providerId="LiveId" clId="{6E0AA55A-7B93-41E4-AD78-0134038CA6D2}" dt="2026-04-25T14:56:03.089" v="144" actId="20577"/>
          <ac:spMkLst>
            <pc:docMk/>
            <pc:sldMk cId="569745088" sldId="379"/>
            <ac:spMk id="3" creationId="{D58427CF-DFAC-20C1-0EA5-FCB92E86AB89}"/>
          </ac:spMkLst>
        </pc:spChg>
      </pc:sldChg>
      <pc:sldChg chg="addSp delSp modSp new mod setBg">
        <pc:chgData name="Steve Jones" userId="339eb496d1a7d79a" providerId="LiveId" clId="{6E0AA55A-7B93-41E4-AD78-0134038CA6D2}" dt="2026-04-23T10:37:07.431" v="3" actId="26606"/>
        <pc:sldMkLst>
          <pc:docMk/>
          <pc:sldMk cId="1462362013" sldId="381"/>
        </pc:sldMkLst>
        <pc:spChg chg="add">
          <ac:chgData name="Steve Jones" userId="339eb496d1a7d79a" providerId="LiveId" clId="{6E0AA55A-7B93-41E4-AD78-0134038CA6D2}" dt="2026-04-23T10:37:07.431" v="3" actId="26606"/>
          <ac:spMkLst>
            <pc:docMk/>
            <pc:sldMk cId="1462362013" sldId="381"/>
            <ac:spMk id="1031" creationId="{42A4FC2C-047E-45A5-965D-8E1E3BF09BC6}"/>
          </ac:spMkLst>
        </pc:spChg>
        <pc:picChg chg="add mod">
          <ac:chgData name="Steve Jones" userId="339eb496d1a7d79a" providerId="LiveId" clId="{6E0AA55A-7B93-41E4-AD78-0134038CA6D2}" dt="2026-04-23T10:37:07.431" v="3" actId="26606"/>
          <ac:picMkLst>
            <pc:docMk/>
            <pc:sldMk cId="1462362013" sldId="381"/>
            <ac:picMk id="1026" creationId="{F80A921B-E710-BF8E-9467-A4FFB6C8519C}"/>
          </ac:picMkLst>
        </pc:picChg>
      </pc:sldChg>
      <pc:sldChg chg="addSp delSp modSp new mod setBg modClrScheme chgLayout">
        <pc:chgData name="Steve Jones" userId="339eb496d1a7d79a" providerId="LiveId" clId="{6E0AA55A-7B93-41E4-AD78-0134038CA6D2}" dt="2026-04-23T10:37:23.732" v="7" actId="26606"/>
        <pc:sldMkLst>
          <pc:docMk/>
          <pc:sldMk cId="1692263001" sldId="382"/>
        </pc:sldMkLst>
        <pc:spChg chg="add">
          <ac:chgData name="Steve Jones" userId="339eb496d1a7d79a" providerId="LiveId" clId="{6E0AA55A-7B93-41E4-AD78-0134038CA6D2}" dt="2026-04-23T10:37:23.732" v="7" actId="26606"/>
          <ac:spMkLst>
            <pc:docMk/>
            <pc:sldMk cId="1692263001" sldId="382"/>
            <ac:spMk id="2055" creationId="{42A4FC2C-047E-45A5-965D-8E1E3BF09BC6}"/>
          </ac:spMkLst>
        </pc:spChg>
        <pc:picChg chg="add mod">
          <ac:chgData name="Steve Jones" userId="339eb496d1a7d79a" providerId="LiveId" clId="{6E0AA55A-7B93-41E4-AD78-0134038CA6D2}" dt="2026-04-23T10:37:23.732" v="7" actId="26606"/>
          <ac:picMkLst>
            <pc:docMk/>
            <pc:sldMk cId="1692263001" sldId="382"/>
            <ac:picMk id="2050" creationId="{9FCA85AD-9053-C178-653E-60BC36A73610}"/>
          </ac:picMkLst>
        </pc:picChg>
      </pc:sldChg>
      <pc:sldChg chg="addSp delSp modSp new mod ord setBg">
        <pc:chgData name="Steve Jones" userId="339eb496d1a7d79a" providerId="LiveId" clId="{6E0AA55A-7B93-41E4-AD78-0134038CA6D2}" dt="2026-04-23T10:43:10.107" v="131"/>
        <pc:sldMkLst>
          <pc:docMk/>
          <pc:sldMk cId="3105871704" sldId="383"/>
        </pc:sldMkLst>
        <pc:spChg chg="add mod">
          <ac:chgData name="Steve Jones" userId="339eb496d1a7d79a" providerId="LiveId" clId="{6E0AA55A-7B93-41E4-AD78-0134038CA6D2}" dt="2026-04-23T10:38:39.316" v="19" actId="207"/>
          <ac:spMkLst>
            <pc:docMk/>
            <pc:sldMk cId="3105871704" sldId="383"/>
            <ac:spMk id="2" creationId="{BDC6F417-E3FE-00A3-5F97-71088A62A3CB}"/>
          </ac:spMkLst>
        </pc:spChg>
        <pc:spChg chg="mod">
          <ac:chgData name="Steve Jones" userId="339eb496d1a7d79a" providerId="LiveId" clId="{6E0AA55A-7B93-41E4-AD78-0134038CA6D2}" dt="2026-04-23T10:39:32.746" v="27" actId="21"/>
          <ac:spMkLst>
            <pc:docMk/>
            <pc:sldMk cId="3105871704" sldId="383"/>
            <ac:spMk id="4" creationId="{15ECAA91-E9C1-F533-C6E5-2157AC7D6E12}"/>
          </ac:spMkLst>
        </pc:spChg>
        <pc:spChg chg="mod">
          <ac:chgData name="Steve Jones" userId="339eb496d1a7d79a" providerId="LiveId" clId="{6E0AA55A-7B93-41E4-AD78-0134038CA6D2}" dt="2026-04-23T10:39:32.746" v="27" actId="21"/>
          <ac:spMkLst>
            <pc:docMk/>
            <pc:sldMk cId="3105871704" sldId="383"/>
            <ac:spMk id="5" creationId="{07C6CE3D-7E7C-E39B-A0EE-7BEAEAE99F7D}"/>
          </ac:spMkLst>
        </pc:spChg>
        <pc:spChg chg="mod">
          <ac:chgData name="Steve Jones" userId="339eb496d1a7d79a" providerId="LiveId" clId="{6E0AA55A-7B93-41E4-AD78-0134038CA6D2}" dt="2026-04-23T10:39:32.746" v="27" actId="21"/>
          <ac:spMkLst>
            <pc:docMk/>
            <pc:sldMk cId="3105871704" sldId="383"/>
            <ac:spMk id="6" creationId="{CFEE9DC8-67E7-5B64-F21D-4297EB8B1A1E}"/>
          </ac:spMkLst>
        </pc:spChg>
        <pc:spChg chg="add mod">
          <ac:chgData name="Steve Jones" userId="339eb496d1a7d79a" providerId="LiveId" clId="{6E0AA55A-7B93-41E4-AD78-0134038CA6D2}" dt="2026-04-23T10:39:40.589" v="29" actId="1076"/>
          <ac:spMkLst>
            <pc:docMk/>
            <pc:sldMk cId="3105871704" sldId="383"/>
            <ac:spMk id="13" creationId="{05A70819-0DFD-9960-F275-C4A93273FC5F}"/>
          </ac:spMkLst>
        </pc:spChg>
        <pc:spChg chg="add mod">
          <ac:chgData name="Steve Jones" userId="339eb496d1a7d79a" providerId="LiveId" clId="{6E0AA55A-7B93-41E4-AD78-0134038CA6D2}" dt="2026-04-23T10:43:10.107" v="131"/>
          <ac:spMkLst>
            <pc:docMk/>
            <pc:sldMk cId="3105871704" sldId="383"/>
            <ac:spMk id="14" creationId="{BA8822EE-F7A3-9518-F125-0E3E230EE503}"/>
          </ac:spMkLst>
        </pc:spChg>
        <pc:spChg chg="add">
          <ac:chgData name="Steve Jones" userId="339eb496d1a7d79a" providerId="LiveId" clId="{6E0AA55A-7B93-41E4-AD78-0134038CA6D2}" dt="2026-04-23T10:37:41.483" v="10" actId="26606"/>
          <ac:spMkLst>
            <pc:docMk/>
            <pc:sldMk cId="3105871704" sldId="383"/>
            <ac:spMk id="3079" creationId="{42A4FC2C-047E-45A5-965D-8E1E3BF09BC6}"/>
          </ac:spMkLst>
        </pc:spChg>
        <pc:grpChg chg="add mod">
          <ac:chgData name="Steve Jones" userId="339eb496d1a7d79a" providerId="LiveId" clId="{6E0AA55A-7B93-41E4-AD78-0134038CA6D2}" dt="2026-04-23T10:39:32.746" v="27" actId="21"/>
          <ac:grpSpMkLst>
            <pc:docMk/>
            <pc:sldMk cId="3105871704" sldId="383"/>
            <ac:grpSpMk id="3" creationId="{AD4D1CB1-21A7-6334-788D-9ACE9CFE94A3}"/>
          </ac:grpSpMkLst>
        </pc:grpChg>
        <pc:picChg chg="mod">
          <ac:chgData name="Steve Jones" userId="339eb496d1a7d79a" providerId="LiveId" clId="{6E0AA55A-7B93-41E4-AD78-0134038CA6D2}" dt="2026-04-23T10:39:32.746" v="27" actId="21"/>
          <ac:picMkLst>
            <pc:docMk/>
            <pc:sldMk cId="3105871704" sldId="383"/>
            <ac:picMk id="7" creationId="{3B03003E-69BA-3895-F8EF-DC6595B0C2E8}"/>
          </ac:picMkLst>
        </pc:picChg>
        <pc:picChg chg="mod">
          <ac:chgData name="Steve Jones" userId="339eb496d1a7d79a" providerId="LiveId" clId="{6E0AA55A-7B93-41E4-AD78-0134038CA6D2}" dt="2026-04-23T10:39:32.746" v="27" actId="21"/>
          <ac:picMkLst>
            <pc:docMk/>
            <pc:sldMk cId="3105871704" sldId="383"/>
            <ac:picMk id="8" creationId="{8258A35C-78B2-5C28-D1F4-E78ADB3B509C}"/>
          </ac:picMkLst>
        </pc:picChg>
        <pc:picChg chg="mod">
          <ac:chgData name="Steve Jones" userId="339eb496d1a7d79a" providerId="LiveId" clId="{6E0AA55A-7B93-41E4-AD78-0134038CA6D2}" dt="2026-04-23T10:39:32.746" v="27" actId="21"/>
          <ac:picMkLst>
            <pc:docMk/>
            <pc:sldMk cId="3105871704" sldId="383"/>
            <ac:picMk id="9" creationId="{43CE232F-5626-A33F-19F4-EAEB51E0A414}"/>
          </ac:picMkLst>
        </pc:picChg>
        <pc:picChg chg="add mod">
          <ac:chgData name="Steve Jones" userId="339eb496d1a7d79a" providerId="LiveId" clId="{6E0AA55A-7B93-41E4-AD78-0134038CA6D2}" dt="2026-04-23T10:39:40.589" v="29" actId="1076"/>
          <ac:picMkLst>
            <pc:docMk/>
            <pc:sldMk cId="3105871704" sldId="383"/>
            <ac:picMk id="12" creationId="{640CADD3-6F36-5929-C848-07F0C4CDF5D5}"/>
          </ac:picMkLst>
        </pc:picChg>
        <pc:picChg chg="add mod">
          <ac:chgData name="Steve Jones" userId="339eb496d1a7d79a" providerId="LiveId" clId="{6E0AA55A-7B93-41E4-AD78-0134038CA6D2}" dt="2026-04-23T10:39:57.417" v="129" actId="1036"/>
          <ac:picMkLst>
            <pc:docMk/>
            <pc:sldMk cId="3105871704" sldId="383"/>
            <ac:picMk id="15" creationId="{717795B1-6C45-1B27-C9B0-AB585818FC2B}"/>
          </ac:picMkLst>
        </pc:picChg>
        <pc:picChg chg="add mod">
          <ac:chgData name="Steve Jones" userId="339eb496d1a7d79a" providerId="LiveId" clId="{6E0AA55A-7B93-41E4-AD78-0134038CA6D2}" dt="2026-04-23T10:39:20.442" v="25" actId="1076"/>
          <ac:picMkLst>
            <pc:docMk/>
            <pc:sldMk cId="3105871704" sldId="383"/>
            <ac:picMk id="3074" creationId="{558B7397-B3CE-ACF4-F7E6-CAB6FC6210F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33EB-FF7C-45EC-BFAA-1A7EBA34447C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98C35-2CA1-4787-8D16-AA5DAAEE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 how you can easily set up a local model to run on your machine, protecting your data and prompts from being used by anyone else for 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04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Steve Bio</a:t>
            </a:r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FC2F-DD00-4698-83C6-549BE2525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46C6D-4870-49E4-BB98-F72E3B3C5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DCBD9-DB24-4A1C-966A-629CB7D8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3D8F6-71A2-492B-A0A5-92D888DE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B84A7-B862-430D-A285-BBAAB7680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0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B6AF-84BD-4898-B5D9-E08F57D7B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7E229-67CB-40CD-97B8-F86628DD3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0B67-F9BA-42C1-9F3E-B081BAB66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6FF68-1734-4789-BF5E-E769675E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848D7-6015-4C5D-9E41-7E8392EE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6E53-82C4-4003-9F8C-9077FD7B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68DB3-0805-4A90-A75A-E99851EFC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750B-6317-4EF8-93CC-27C84BA3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5C0AC-B67C-46E7-9BCB-BC95C0C24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DB9E0-2D86-4163-A3F4-3FEA2905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0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9D1E-900A-42D2-8358-2CD12114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BC9A-34A7-4352-9582-AE75B0C846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BDB1F-B7AC-419D-BFFC-41FA4E1DE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60B00-18A4-408E-B311-C480070B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BF9C0-B8CB-4890-ACF9-C9AE72CA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1D58B-7BB9-473C-A643-9D160E4D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7646-07C4-46FD-B714-2ECBDB03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A9110-8411-4DC3-B9AA-3FA95BDC1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A17A0-7A33-42ED-A684-5C116EBCD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277C5F-100C-433B-9A04-12680BCCD5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12D34-89EE-4F5C-9912-5368652CD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94A666-D291-42FC-B973-3ADF2B2E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A70471-BFF3-42F5-BB14-562EF7440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52CAFD-8267-4C4E-A345-3C1EFB96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2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8112-F45B-4862-95EC-9759692D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9A17C-8C29-4654-8BC0-E265B97C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6BCFF-E2B9-4D92-92E4-1CC4B6BD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EAC76-FC4C-499E-8D16-210AF8DD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3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8F46F-A1C3-405A-B1F8-8A8CF655A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1AD5BA-DF43-4FB6-8829-0D214FFF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CE772-FB21-4538-AE56-9DDE983E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3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C199-AFA9-4633-883F-08197314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8903B-B519-4ED3-89A6-7ADD64744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4FF80-C181-498A-8FCC-AD2F6DB87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40CD4-673E-41DB-BB28-FA49B30C8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6325C-275A-4358-86B8-740504C1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6F66E-17E6-4FD3-B70D-7270A15AB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8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9E5A-8289-45E5-B27D-997483791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E950DF-6A91-4F26-AE31-F3C2FB0D9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A67F7-0050-4546-99E2-CE0D77112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03891-610D-43AA-8793-BB6EDF229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4931F-E4AE-4D61-B257-E68CDDD0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4A3BE-5B1B-47FF-81FE-E743B63D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4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7D73-43DF-4842-BBAC-639B8E2C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6C334-88CC-40D2-9F21-114634609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03D0-D472-4218-9C81-3FCDB28D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BAAD0-273B-4E68-A41B-DCCA56D9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1EA9E-B754-4A10-A369-E7FFB848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5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6156A1-207E-4139-BCA6-C7DC01118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C8586-C06B-4885-9E77-1837C7762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B7C5C-A4FC-4CFC-8D77-21EC3E09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C66A6-555B-4EF5-9B17-CDA65F5D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13E1A-4965-4535-B018-0AA7196C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87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bg>
      <p:bgPr>
        <a:blipFill dpi="0" rotWithShape="1">
          <a:blip r:embed="rId2">
            <a:alphaModFix amt="1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279400"/>
            <a:ext cx="10668000" cy="7112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0309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B7625D-5AB7-4328-BF57-5AC7B9A3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BBD88-0C1E-4FF9-B119-C92C79781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FB325-562F-4F06-8F6D-384F65982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63107-CC7A-454E-87D6-6B3870740FE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AB316-BEBE-4D04-AAC6-F8404D0C4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B0C91-F75F-494C-BA15-AC4B75FF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rtificial_intelligence" TargetMode="External"/><Relationship Id="rId2" Type="http://schemas.openxmlformats.org/officeDocument/2006/relationships/hyperlink" Target="https://en.wikipedia.org/wiki/ChatGPT#:~:text=ChatGPT%20is%20a%20generative%20artificial,in%20response%20to%20user%20prompts.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nnibal046/Awesome-LLM" TargetMode="External"/><Relationship Id="rId7" Type="http://schemas.openxmlformats.org/officeDocument/2006/relationships/hyperlink" Target="https://learn.microsoft.com/en-us/azure/ai-foundry/concepts/foundry-models-overview" TargetMode="External"/><Relationship Id="rId2" Type="http://schemas.openxmlformats.org/officeDocument/2006/relationships/hyperlink" Target="https://huggingface.c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google.com/vertex-ai/generative-ai/docs/models" TargetMode="External"/><Relationship Id="rId5" Type="http://schemas.openxmlformats.org/officeDocument/2006/relationships/hyperlink" Target="https://aws.amazon.com/bedrock/" TargetMode="External"/><Relationship Id="rId4" Type="http://schemas.openxmlformats.org/officeDocument/2006/relationships/hyperlink" Target="https://github.com/eugeneyan/open-llm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lama-cpp.com/" TargetMode="External"/><Relationship Id="rId2" Type="http://schemas.openxmlformats.org/officeDocument/2006/relationships/hyperlink" Target="https://ollam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llm.ai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ollama.com/library?sort=newest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fffej.substack.com/p/fine-tuning-a-small-language-mode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ocentino/ollama-sql-faststart" TargetMode="External"/><Relationship Id="rId2" Type="http://schemas.openxmlformats.org/officeDocument/2006/relationships/hyperlink" Target="https://www.nocentino.co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s://voiceofthedba.com/" TargetMode="External"/><Relationship Id="rId7" Type="http://schemas.openxmlformats.org/officeDocument/2006/relationships/image" Target="../media/image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11" Type="http://schemas.openxmlformats.org/officeDocument/2006/relationships/image" Target="../media/image12.png"/><Relationship Id="rId5" Type="http://schemas.openxmlformats.org/officeDocument/2006/relationships/image" Target="../media/image7.emf"/><Relationship Id="rId10" Type="http://schemas.openxmlformats.org/officeDocument/2006/relationships/hyperlink" Target="https://bsky.app/profile/way0utwest.bsky.social" TargetMode="External"/><Relationship Id="rId4" Type="http://schemas.openxmlformats.org/officeDocument/2006/relationships/hyperlink" Target="https://x.com/way0utwest" TargetMode="External"/><Relationship Id="rId9" Type="http://schemas.openxmlformats.org/officeDocument/2006/relationships/hyperlink" Target="https://www.linkedin.com/in/way0utwest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webui.com/" TargetMode="External"/><Relationship Id="rId2" Type="http://schemas.openxmlformats.org/officeDocument/2006/relationships/hyperlink" Target="https://github.com/open-webui/open-webu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nocentino/ollama-sql-faststart" TargetMode="External"/><Relationship Id="rId5" Type="http://schemas.openxmlformats.org/officeDocument/2006/relationships/hyperlink" Target="https://fffej.substack.com/p/fine-tuning-a-small-language-model" TargetMode="External"/><Relationship Id="rId4" Type="http://schemas.openxmlformats.org/officeDocument/2006/relationships/hyperlink" Target="https://ollam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E8A7B-C96D-455C-801B-3D0EF813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b="1" dirty="0"/>
              <a:t>Running a Local GenAI Model on your Laptop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E05582-69E4-477D-B866-E7E9DEE13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Steve Jones (he/him)</a:t>
            </a:r>
          </a:p>
          <a:p>
            <a:r>
              <a:rPr lang="en-US" dirty="0"/>
              <a:t>Editor, SQLServerCentral</a:t>
            </a:r>
          </a:p>
          <a:p>
            <a:r>
              <a:rPr lang="en-US" dirty="0"/>
              <a:t>Advocate, Redgate Software</a:t>
            </a:r>
          </a:p>
          <a:p>
            <a:r>
              <a:rPr lang="en-US" dirty="0"/>
              <a:t>President, SQL Saturday 501.c.3 charity</a:t>
            </a:r>
          </a:p>
          <a:p>
            <a:r>
              <a:rPr lang="en-US" dirty="0"/>
              <a:t>@way0utwest</a:t>
            </a:r>
          </a:p>
        </p:txBody>
      </p:sp>
    </p:spTree>
    <p:extLst>
      <p:ext uri="{BB962C8B-B14F-4D97-AF65-F5344CB8AC3E}">
        <p14:creationId xmlns:p14="http://schemas.microsoft.com/office/powerpoint/2010/main" val="3376803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A Quick Demo</a:t>
            </a:r>
          </a:p>
          <a:p>
            <a:r>
              <a:rPr lang="en-US" dirty="0"/>
              <a:t>Overview of GenAI and LLMs</a:t>
            </a:r>
          </a:p>
          <a:p>
            <a:r>
              <a:rPr lang="en-US" dirty="0"/>
              <a:t>Using Containers to run an LLM</a:t>
            </a:r>
          </a:p>
          <a:p>
            <a:r>
              <a:rPr lang="en-US" dirty="0"/>
              <a:t>Using Python to train an LLM</a:t>
            </a:r>
          </a:p>
          <a:p>
            <a:r>
              <a:rPr lang="en-US" dirty="0"/>
              <a:t>A Local RAG Setup with SQL Server</a:t>
            </a:r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0A921B-E710-BF8E-9467-A4FFB6C851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36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FCA85AD-9053-C178-653E-60BC36A73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263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752355" y="3471497"/>
            <a:ext cx="4340507" cy="189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44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800" dirty="0"/>
              <a:t>Advocate, </a:t>
            </a:r>
            <a:r>
              <a:rPr lang="en-US" sz="1800" dirty="0">
                <a:cs typeface="Segoe UI"/>
              </a:rPr>
              <a:t>Redgate Software</a:t>
            </a:r>
          </a:p>
          <a:p>
            <a:r>
              <a:rPr lang="en-US" sz="1800" dirty="0">
                <a:cs typeface="Segoe UI"/>
              </a:rPr>
              <a:t>Editor, SQL Server Central</a:t>
            </a:r>
          </a:p>
          <a:p>
            <a:r>
              <a:rPr lang="en-US" sz="1733" dirty="0"/>
              <a:t>President, SQL Saturday 501.c.3 charity</a:t>
            </a:r>
            <a:endParaRPr lang="en-US" sz="3467" dirty="0">
              <a:cs typeface="Segoe UI"/>
            </a:endParaRPr>
          </a:p>
          <a:p>
            <a:r>
              <a:rPr lang="en-US" sz="1800" dirty="0">
                <a:cs typeface="Segoe UI"/>
              </a:rPr>
              <a:t>he/him</a:t>
            </a:r>
            <a:endParaRPr lang="en-US" sz="180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5971903" y="696946"/>
            <a:ext cx="5752979" cy="700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rgbClr val="F9413A"/>
                </a:solidFill>
                <a:cs typeface="Segoe UI"/>
              </a:rPr>
              <a:t>34 </a:t>
            </a:r>
            <a:r>
              <a:rPr lang="en-US" sz="2400" dirty="0">
                <a:solidFill>
                  <a:srgbClr val="F9413A"/>
                </a:solidFill>
                <a:cs typeface="Segoe UI"/>
              </a:rPr>
              <a:t>years database experience</a:t>
            </a:r>
            <a:endParaRPr lang="en-US" sz="24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5971904" y="1262909"/>
            <a:ext cx="5226769" cy="9559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cs typeface="Segoe UI"/>
              </a:rPr>
              <a:t>DBA, developer, manager, writer, speaker in a variety of companies and industries using SQL Server, Oracle, and other database platforms.</a:t>
            </a:r>
            <a:endParaRPr lang="en-US" sz="16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5983984" y="2344763"/>
            <a:ext cx="5753251" cy="6752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9413A"/>
                </a:solidFill>
                <a:cs typeface="Segoe UI"/>
              </a:rPr>
              <a:t>Founder, SQL Server Central</a:t>
            </a:r>
            <a:endParaRPr lang="en-US" sz="24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5971903" y="2853787"/>
            <a:ext cx="5765332" cy="8292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5971901" y="3896194"/>
            <a:ext cx="6008403" cy="5367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9413A"/>
                </a:solidFill>
                <a:cs typeface="Segoe UI"/>
              </a:rPr>
              <a:t>18-year Microsoft Data Platform MVP</a:t>
            </a:r>
            <a:endParaRPr lang="en-US" sz="24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5971903" y="4418035"/>
            <a:ext cx="5467653" cy="798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804052" y="612524"/>
            <a:ext cx="1996813" cy="28227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3202018" y="5769669"/>
            <a:ext cx="19335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54" y="5763319"/>
            <a:ext cx="4587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20" y="5753793"/>
            <a:ext cx="450851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847871" y="5758555"/>
            <a:ext cx="18684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9179954" y="5769669"/>
            <a:ext cx="280035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405" y="5771255"/>
            <a:ext cx="33655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5753930" y="5783541"/>
            <a:ext cx="31975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600"/>
              </a:spcAft>
            </a:pPr>
            <a:r>
              <a:rPr lang="en-US" sz="1600" dirty="0" err="1"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600" dirty="0"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9527" y="5763320"/>
            <a:ext cx="379116" cy="3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2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Quick 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Querying a model without the Internet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LLMs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this AI hype?</a:t>
            </a:r>
          </a:p>
        </p:txBody>
      </p:sp>
    </p:spTree>
    <p:extLst>
      <p:ext uri="{BB962C8B-B14F-4D97-AF65-F5344CB8AC3E}">
        <p14:creationId xmlns:p14="http://schemas.microsoft.com/office/powerpoint/2010/main" val="3192244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&gt; GenAI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of the hype today is around GenAI and LLMs</a:t>
            </a:r>
          </a:p>
          <a:p>
            <a:r>
              <a:rPr lang="en-US" dirty="0">
                <a:hlinkClick r:id="rId2"/>
              </a:rPr>
              <a:t>The OpenAI Chatbot</a:t>
            </a:r>
            <a:r>
              <a:rPr lang="en-US" dirty="0"/>
              <a:t> was released in 2022</a:t>
            </a:r>
          </a:p>
          <a:p>
            <a:r>
              <a:rPr lang="en-US" dirty="0"/>
              <a:t>This started most of the AI hype, however …</a:t>
            </a:r>
          </a:p>
          <a:p>
            <a:r>
              <a:rPr lang="en-US" dirty="0"/>
              <a:t>AI includes a number of technologies</a:t>
            </a:r>
          </a:p>
          <a:p>
            <a:pPr lvl="1"/>
            <a:r>
              <a:rPr lang="en-US" dirty="0"/>
              <a:t>Machine learning</a:t>
            </a:r>
          </a:p>
          <a:p>
            <a:pPr lvl="1"/>
            <a:r>
              <a:rPr lang="en-US" dirty="0"/>
              <a:t>Neural networks</a:t>
            </a:r>
          </a:p>
          <a:p>
            <a:pPr lvl="1"/>
            <a:r>
              <a:rPr lang="en-US" dirty="0"/>
              <a:t>Generative Pre-trained Transformers</a:t>
            </a:r>
          </a:p>
          <a:p>
            <a:pPr lvl="1"/>
            <a:r>
              <a:rPr lang="en-US" dirty="0">
                <a:hlinkClick r:id="rId3"/>
              </a:rPr>
              <a:t>more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478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9913-5774-A46B-D502-EDE46413E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758D5-AB01-E707-C8FA-E6B67CC34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BFBC7-1BC6-D7F6-A80E-5FE6D9A72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Large Language Models (LLM) are one type of GPT model</a:t>
            </a:r>
          </a:p>
          <a:p>
            <a:r>
              <a:rPr lang="en-US" dirty="0"/>
              <a:t>They are trained on large amounts of test*</a:t>
            </a:r>
          </a:p>
          <a:p>
            <a:r>
              <a:rPr lang="en-US" dirty="0"/>
              <a:t>They can have specific aims for their training</a:t>
            </a:r>
          </a:p>
          <a:p>
            <a:r>
              <a:rPr lang="en-US" dirty="0"/>
              <a:t>Most of us models trained fairly generally</a:t>
            </a:r>
          </a:p>
          <a:p>
            <a:r>
              <a:rPr lang="en-US" dirty="0"/>
              <a:t>Most of those we use are GPT models</a:t>
            </a:r>
          </a:p>
          <a:p>
            <a:pPr lvl="1"/>
            <a:r>
              <a:rPr lang="en-US" dirty="0"/>
              <a:t>OpenAI GPT, Claude Sonnet, Google Gemini, etc.</a:t>
            </a:r>
          </a:p>
          <a:p>
            <a:pPr lvl="1"/>
            <a:r>
              <a:rPr lang="en-US" dirty="0"/>
              <a:t>These aim to allow easy human interaction with an “understanding” of what is being asked</a:t>
            </a:r>
          </a:p>
          <a:p>
            <a:r>
              <a:rPr lang="en-US" dirty="0"/>
              <a:t>There are different types of LLMS</a:t>
            </a:r>
          </a:p>
          <a:p>
            <a:pPr lvl="1"/>
            <a:r>
              <a:rPr lang="en-US" dirty="0"/>
              <a:t>Some are for text</a:t>
            </a:r>
          </a:p>
          <a:p>
            <a:pPr lvl="1"/>
            <a:r>
              <a:rPr lang="en-US" dirty="0"/>
              <a:t>Some are multi-modal (text/audio/video)</a:t>
            </a:r>
          </a:p>
          <a:p>
            <a:r>
              <a:rPr lang="en-US" dirty="0"/>
              <a:t>Think of these as contained algorithm or library</a:t>
            </a:r>
          </a:p>
        </p:txBody>
      </p:sp>
    </p:spTree>
    <p:extLst>
      <p:ext uri="{BB962C8B-B14F-4D97-AF65-F5344CB8AC3E}">
        <p14:creationId xmlns:p14="http://schemas.microsoft.com/office/powerpoint/2010/main" val="3461182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F1977-854E-9E08-FB7D-017D300C2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F6201-33AD-AE82-708D-246C69D1C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for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51C52-C2F6-3F6D-E2FB-AFA703AA5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Translation	</a:t>
            </a:r>
          </a:p>
          <a:p>
            <a:r>
              <a:rPr lang="en-US" dirty="0"/>
              <a:t>Text Summarization</a:t>
            </a:r>
          </a:p>
          <a:p>
            <a:r>
              <a:rPr lang="en-US" dirty="0"/>
              <a:t>Speech recognition</a:t>
            </a:r>
          </a:p>
          <a:p>
            <a:r>
              <a:rPr lang="en-US" dirty="0"/>
              <a:t>Text Summarization</a:t>
            </a:r>
          </a:p>
          <a:p>
            <a:r>
              <a:rPr lang="en-US" dirty="0"/>
              <a:t>Text Completion</a:t>
            </a:r>
          </a:p>
          <a:p>
            <a:r>
              <a:rPr lang="en-US" dirty="0"/>
              <a:t>Image/Video processing</a:t>
            </a:r>
          </a:p>
          <a:p>
            <a:r>
              <a:rPr lang="en-US" dirty="0"/>
              <a:t>Semantic Analysis</a:t>
            </a:r>
          </a:p>
          <a:p>
            <a:r>
              <a:rPr lang="en-US" dirty="0"/>
              <a:t>Code Generation</a:t>
            </a:r>
          </a:p>
          <a:p>
            <a:r>
              <a:rPr lang="en-US" dirty="0"/>
              <a:t>A very wide variety of things you might not expect</a:t>
            </a:r>
          </a:p>
        </p:txBody>
      </p:sp>
    </p:spTree>
    <p:extLst>
      <p:ext uri="{BB962C8B-B14F-4D97-AF65-F5344CB8AC3E}">
        <p14:creationId xmlns:p14="http://schemas.microsoft.com/office/powerpoint/2010/main" val="3828625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BEDDC-EAA7-BC37-5E98-41E908568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22977-A3AA-783D-8948-6FEE76A2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Web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427CF-DFAC-20C1-0EA5-FCB92E86A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ChatGPT	</a:t>
            </a:r>
          </a:p>
          <a:p>
            <a:r>
              <a:rPr lang="en-US" dirty="0"/>
              <a:t>Claude</a:t>
            </a:r>
          </a:p>
          <a:p>
            <a:r>
              <a:rPr lang="en-US" dirty="0"/>
              <a:t>Gemini</a:t>
            </a:r>
          </a:p>
          <a:p>
            <a:r>
              <a:rPr lang="en-US" dirty="0"/>
              <a:t>Perplexity</a:t>
            </a:r>
          </a:p>
          <a:p>
            <a:r>
              <a:rPr lang="en-US" dirty="0" err="1"/>
              <a:t>Deepseek</a:t>
            </a:r>
            <a:endParaRPr lang="en-US" dirty="0"/>
          </a:p>
          <a:p>
            <a:r>
              <a:rPr lang="en-US" dirty="0"/>
              <a:t>Dall-E</a:t>
            </a:r>
          </a:p>
          <a:p>
            <a:r>
              <a:rPr lang="en-US" dirty="0"/>
              <a:t>Grok</a:t>
            </a:r>
          </a:p>
          <a:p>
            <a:r>
              <a:rPr lang="en-US" dirty="0"/>
              <a:t>Mistral</a:t>
            </a:r>
          </a:p>
        </p:txBody>
      </p:sp>
    </p:spTree>
    <p:extLst>
      <p:ext uri="{BB962C8B-B14F-4D97-AF65-F5344CB8AC3E}">
        <p14:creationId xmlns:p14="http://schemas.microsoft.com/office/powerpoint/2010/main" val="569745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BA07E-FF6B-637E-DC53-25E6C2F71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E485A-70F3-9676-D1CE-15DD071A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910B9-FA08-BDFC-AAEB-14D54FB83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are many places to get models</a:t>
            </a:r>
          </a:p>
          <a:p>
            <a:r>
              <a:rPr lang="en-US" dirty="0">
                <a:hlinkClick r:id="rId2"/>
              </a:rPr>
              <a:t>Hugging Face </a:t>
            </a:r>
            <a:r>
              <a:rPr lang="en-US" dirty="0"/>
              <a:t>– Large open source repo</a:t>
            </a:r>
          </a:p>
          <a:p>
            <a:r>
              <a:rPr lang="en-US" dirty="0"/>
              <a:t>GitHub – various </a:t>
            </a:r>
            <a:r>
              <a:rPr lang="en-US" dirty="0">
                <a:hlinkClick r:id="rId3"/>
              </a:rPr>
              <a:t>curated lists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commercial models</a:t>
            </a:r>
            <a:r>
              <a:rPr lang="en-US" dirty="0"/>
              <a:t>, more</a:t>
            </a:r>
          </a:p>
          <a:p>
            <a:r>
              <a:rPr lang="en-US" dirty="0">
                <a:hlinkClick r:id="rId5"/>
              </a:rPr>
              <a:t>Amazon Bedrock</a:t>
            </a:r>
            <a:r>
              <a:rPr lang="en-US" dirty="0"/>
              <a:t> – models AWS hosts</a:t>
            </a:r>
          </a:p>
          <a:p>
            <a:r>
              <a:rPr lang="en-US" dirty="0">
                <a:hlinkClick r:id="rId6"/>
              </a:rPr>
              <a:t>Google Vertex</a:t>
            </a:r>
            <a:endParaRPr lang="en-US" dirty="0"/>
          </a:p>
          <a:p>
            <a:r>
              <a:rPr lang="en-US" dirty="0">
                <a:hlinkClick r:id="rId7"/>
              </a:rPr>
              <a:t>Azure AI</a:t>
            </a:r>
            <a:endParaRPr lang="en-US" dirty="0"/>
          </a:p>
          <a:p>
            <a:r>
              <a:rPr lang="en-US" dirty="0"/>
              <a:t>Plenty of other places</a:t>
            </a:r>
          </a:p>
        </p:txBody>
      </p:sp>
    </p:spTree>
    <p:extLst>
      <p:ext uri="{BB962C8B-B14F-4D97-AF65-F5344CB8AC3E}">
        <p14:creationId xmlns:p14="http://schemas.microsoft.com/office/powerpoint/2010/main" val="2980262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A81E8-AC87-4149-C999-20E4DD220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B4BA37-6A22-6012-8046-A11F1A91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Reasons for Running Local Models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414FE7-2125-FA66-04C7-25AEECF128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note use the web?</a:t>
            </a:r>
          </a:p>
        </p:txBody>
      </p:sp>
    </p:spTree>
    <p:extLst>
      <p:ext uri="{BB962C8B-B14F-4D97-AF65-F5344CB8AC3E}">
        <p14:creationId xmlns:p14="http://schemas.microsoft.com/office/powerpoint/2010/main" val="16516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5170D-898B-2259-1A35-A988A92BA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FFB00-81AA-98CD-BCC5-37EEB945D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case for local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5B965-A1CB-FB48-3FC0-D95B64405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Custom training</a:t>
            </a:r>
          </a:p>
          <a:p>
            <a:pPr lvl="1"/>
            <a:r>
              <a:rPr lang="en-US" dirty="0"/>
              <a:t>focus on the thing you need</a:t>
            </a:r>
          </a:p>
          <a:p>
            <a:pPr lvl="1"/>
            <a:r>
              <a:rPr lang="en-US" dirty="0"/>
              <a:t>Update and re-train as needed</a:t>
            </a:r>
          </a:p>
          <a:p>
            <a:r>
              <a:rPr lang="en-US" dirty="0"/>
              <a:t>Contained costs and performance</a:t>
            </a:r>
          </a:p>
          <a:p>
            <a:pPr lvl="1"/>
            <a:r>
              <a:rPr lang="en-US" dirty="0"/>
              <a:t>Choose your own hardware</a:t>
            </a:r>
          </a:p>
          <a:p>
            <a:pPr lvl="1"/>
            <a:r>
              <a:rPr lang="en-US" dirty="0"/>
              <a:t>Upgrade as needed</a:t>
            </a:r>
          </a:p>
          <a:p>
            <a:pPr lvl="1"/>
            <a:r>
              <a:rPr lang="en-US" dirty="0"/>
              <a:t>Known Latency</a:t>
            </a:r>
          </a:p>
          <a:p>
            <a:pPr lvl="1"/>
            <a:r>
              <a:rPr lang="en-US" dirty="0"/>
              <a:t>Predictable costs</a:t>
            </a:r>
          </a:p>
          <a:p>
            <a:r>
              <a:rPr lang="en-US" dirty="0"/>
              <a:t>Fewer Dependencies</a:t>
            </a:r>
          </a:p>
          <a:p>
            <a:pPr lvl="1"/>
            <a:r>
              <a:rPr lang="en-US" dirty="0"/>
              <a:t>Not limited by network requirements</a:t>
            </a:r>
          </a:p>
          <a:p>
            <a:pPr lvl="1"/>
            <a:r>
              <a:rPr lang="en-US" dirty="0"/>
              <a:t>Can reduce reliance on other vendors</a:t>
            </a:r>
          </a:p>
        </p:txBody>
      </p:sp>
    </p:spTree>
    <p:extLst>
      <p:ext uri="{BB962C8B-B14F-4D97-AF65-F5344CB8AC3E}">
        <p14:creationId xmlns:p14="http://schemas.microsoft.com/office/powerpoint/2010/main" val="2251793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C97ED-0546-1BA1-5072-1BD4CC82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7D448-00AF-50F4-BB27-0D44563F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787B5-6C9B-EB0E-841A-2A7BFCBB6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Security and Privacy</a:t>
            </a:r>
          </a:p>
          <a:p>
            <a:pPr lvl="1"/>
            <a:r>
              <a:rPr lang="en-US" dirty="0"/>
              <a:t>Control over your data processing</a:t>
            </a:r>
          </a:p>
          <a:p>
            <a:pPr lvl="1"/>
            <a:r>
              <a:rPr lang="en-US" dirty="0"/>
              <a:t>Ensure no data is used for training</a:t>
            </a:r>
          </a:p>
          <a:p>
            <a:pPr lvl="1"/>
            <a:r>
              <a:rPr lang="en-US" dirty="0"/>
              <a:t>Ensure no sensitive data is retained</a:t>
            </a:r>
          </a:p>
          <a:p>
            <a:r>
              <a:rPr lang="en-US" dirty="0"/>
              <a:t>Regulatory Compliance</a:t>
            </a:r>
          </a:p>
          <a:p>
            <a:pPr lvl="1"/>
            <a:r>
              <a:rPr lang="en-US" dirty="0"/>
              <a:t>Some auditors or authorities might not approve public/cloud services</a:t>
            </a:r>
          </a:p>
          <a:p>
            <a:pPr lvl="1"/>
            <a:r>
              <a:rPr lang="en-US" dirty="0"/>
              <a:t>Can ensure data respects geographical boundaries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25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25-09-19_17-20-59">
            <a:hlinkClick r:id="" action="ppaction://media"/>
            <a:extLst>
              <a:ext uri="{FF2B5EF4-FFF2-40B4-BE49-F238E27FC236}">
                <a16:creationId xmlns:a16="http://schemas.microsoft.com/office/drawing/2014/main" id="{365ED4C4-1014-6007-1760-1CB9205E347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8365" y="0"/>
            <a:ext cx="9062535" cy="6983529"/>
          </a:xfrm>
        </p:spPr>
      </p:pic>
    </p:spTree>
    <p:extLst>
      <p:ext uri="{BB962C8B-B14F-4D97-AF65-F5344CB8AC3E}">
        <p14:creationId xmlns:p14="http://schemas.microsoft.com/office/powerpoint/2010/main" val="368343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84D42-7C4F-2AC3-1309-169C8B41E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E11CF-E64E-8CDE-F10D-1935040DD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Downsides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7935D-43EB-EADA-E6A2-499C81B7A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Costs</a:t>
            </a:r>
          </a:p>
          <a:p>
            <a:pPr lvl="1"/>
            <a:r>
              <a:rPr lang="en-US" dirty="0"/>
              <a:t>Infrastructure costs can be high</a:t>
            </a:r>
          </a:p>
          <a:p>
            <a:pPr lvl="1"/>
            <a:r>
              <a:rPr lang="en-US" dirty="0"/>
              <a:t>Might need HA (non trivial to architect and engineer)</a:t>
            </a:r>
          </a:p>
          <a:p>
            <a:r>
              <a:rPr lang="en-US" dirty="0"/>
              <a:t>Technical Complexity</a:t>
            </a:r>
          </a:p>
          <a:p>
            <a:pPr lvl="1"/>
            <a:r>
              <a:rPr lang="en-US" dirty="0"/>
              <a:t>Need staff that can train or re-train models</a:t>
            </a:r>
          </a:p>
          <a:p>
            <a:pPr lvl="1"/>
            <a:r>
              <a:rPr lang="en-US" dirty="0"/>
              <a:t>Security of models is complex (prompt injection)</a:t>
            </a:r>
          </a:p>
          <a:p>
            <a:pPr lvl="1"/>
            <a:r>
              <a:rPr lang="en-US" dirty="0"/>
              <a:t>Staff retention can be an issue</a:t>
            </a:r>
          </a:p>
          <a:p>
            <a:r>
              <a:rPr lang="en-US" dirty="0"/>
              <a:t>Model Limitations</a:t>
            </a:r>
          </a:p>
          <a:p>
            <a:pPr lvl="1"/>
            <a:r>
              <a:rPr lang="en-US" dirty="0"/>
              <a:t>Might not easily be able to upgrade and train on the latest models</a:t>
            </a:r>
          </a:p>
          <a:p>
            <a:pPr lvl="1"/>
            <a:r>
              <a:rPr lang="en-US" dirty="0"/>
              <a:t>Potentially your expertise here falls far behind vendors (or Open Source)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73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31A48-F9E4-DF4E-A138-38850ED57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398B91-5413-22D1-ADE3-68BB14350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Local Chatbot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6F04E4-5A5C-3BF8-3D69-3054F8169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simple local setup</a:t>
            </a:r>
          </a:p>
        </p:txBody>
      </p:sp>
    </p:spTree>
    <p:extLst>
      <p:ext uri="{BB962C8B-B14F-4D97-AF65-F5344CB8AC3E}">
        <p14:creationId xmlns:p14="http://schemas.microsoft.com/office/powerpoint/2010/main" val="504349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B15A5-E87D-44D5-775E-2784678BA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AE3A2-F1E3-0A0F-4623-A84799824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a Local Chatbot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00EE9-A975-CCDE-79C2-BBB24BFC3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need</a:t>
            </a:r>
          </a:p>
          <a:p>
            <a:pPr lvl="1"/>
            <a:r>
              <a:rPr lang="en-US" dirty="0"/>
              <a:t>A way to run models (</a:t>
            </a:r>
            <a:r>
              <a:rPr lang="en-US" dirty="0" err="1">
                <a:hlinkClick r:id="rId2"/>
              </a:rPr>
              <a:t>Ollama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llama.cpp</a:t>
            </a:r>
            <a:r>
              <a:rPr lang="en-US" dirty="0"/>
              <a:t>, </a:t>
            </a:r>
            <a:r>
              <a:rPr lang="en-US" dirty="0" err="1">
                <a:hlinkClick r:id="rId4"/>
              </a:rPr>
              <a:t>vLLM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 model (hugging face or somewhere)</a:t>
            </a:r>
          </a:p>
          <a:p>
            <a:pPr lvl="1"/>
            <a:r>
              <a:rPr lang="en-US" dirty="0"/>
              <a:t>An interface (open-</a:t>
            </a:r>
            <a:r>
              <a:rPr lang="en-US" dirty="0" err="1"/>
              <a:t>webui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Hardware (a pc)</a:t>
            </a:r>
          </a:p>
          <a:p>
            <a:r>
              <a:rPr lang="en-US" dirty="0"/>
              <a:t>A few things to note</a:t>
            </a:r>
          </a:p>
          <a:p>
            <a:pPr lvl="1"/>
            <a:r>
              <a:rPr lang="en-US" dirty="0"/>
              <a:t>This really uses CPU and/or GPU</a:t>
            </a:r>
          </a:p>
          <a:p>
            <a:pPr lvl="1"/>
            <a:r>
              <a:rPr lang="en-US" dirty="0"/>
              <a:t>This eats battery</a:t>
            </a:r>
          </a:p>
          <a:p>
            <a:pPr lvl="1"/>
            <a:r>
              <a:rPr lang="en-US" dirty="0"/>
              <a:t>This is way, way, way slower than using a cloud service</a:t>
            </a:r>
          </a:p>
          <a:p>
            <a:pPr lvl="1"/>
            <a:r>
              <a:rPr lang="en-US" dirty="0"/>
              <a:t>Models are big (or really big)</a:t>
            </a:r>
          </a:p>
        </p:txBody>
      </p:sp>
    </p:spTree>
    <p:extLst>
      <p:ext uri="{BB962C8B-B14F-4D97-AF65-F5344CB8AC3E}">
        <p14:creationId xmlns:p14="http://schemas.microsoft.com/office/powerpoint/2010/main" val="1109813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C6FEE-3CB1-8D45-E38A-42AA75688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5A5BF-C8B7-B444-2D76-E0A4C80FC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7DA62-C089-90A9-2E08-7414C1567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Docker</a:t>
            </a:r>
          </a:p>
          <a:p>
            <a:pPr lvl="1"/>
            <a:r>
              <a:rPr lang="en-US" dirty="0"/>
              <a:t>Technically, Rancher Desktop for me</a:t>
            </a:r>
          </a:p>
          <a:p>
            <a:pPr lvl="1"/>
            <a:r>
              <a:rPr lang="en-US" dirty="0"/>
              <a:t>This hosts the </a:t>
            </a:r>
            <a:r>
              <a:rPr lang="en-US" dirty="0" err="1"/>
              <a:t>ollama</a:t>
            </a:r>
            <a:r>
              <a:rPr lang="en-US" dirty="0"/>
              <a:t> runner and interface</a:t>
            </a:r>
          </a:p>
          <a:p>
            <a:r>
              <a:rPr lang="en-US" dirty="0"/>
              <a:t>Containers</a:t>
            </a:r>
          </a:p>
          <a:p>
            <a:pPr lvl="1"/>
            <a:r>
              <a:rPr lang="en-US" dirty="0" err="1"/>
              <a:t>Ollama</a:t>
            </a:r>
            <a:r>
              <a:rPr lang="en-US" dirty="0"/>
              <a:t>/</a:t>
            </a:r>
            <a:r>
              <a:rPr lang="en-US" dirty="0" err="1"/>
              <a:t>ollama</a:t>
            </a:r>
            <a:r>
              <a:rPr lang="en-US" dirty="0"/>
              <a:t> – Docker registry</a:t>
            </a:r>
          </a:p>
          <a:p>
            <a:pPr lvl="1"/>
            <a:r>
              <a:rPr lang="en-US" dirty="0"/>
              <a:t>open-</a:t>
            </a:r>
            <a:r>
              <a:rPr lang="en-US" dirty="0" err="1"/>
              <a:t>webui</a:t>
            </a:r>
            <a:r>
              <a:rPr lang="en-US" dirty="0"/>
              <a:t> - ghcr.io/open-</a:t>
            </a:r>
            <a:r>
              <a:rPr lang="en-US" dirty="0" err="1"/>
              <a:t>webui</a:t>
            </a:r>
            <a:r>
              <a:rPr lang="en-US" dirty="0"/>
              <a:t>/</a:t>
            </a:r>
            <a:r>
              <a:rPr lang="en-US" dirty="0" err="1"/>
              <a:t>open-webui:main</a:t>
            </a:r>
            <a:endParaRPr lang="en-US" dirty="0"/>
          </a:p>
          <a:p>
            <a:r>
              <a:rPr lang="en-US" dirty="0"/>
              <a:t>Chrome</a:t>
            </a:r>
          </a:p>
          <a:p>
            <a:pPr lvl="1"/>
            <a:r>
              <a:rPr lang="en-US" dirty="0"/>
              <a:t>Localhost:3000</a:t>
            </a:r>
          </a:p>
        </p:txBody>
      </p:sp>
    </p:spTree>
    <p:extLst>
      <p:ext uri="{BB962C8B-B14F-4D97-AF65-F5344CB8AC3E}">
        <p14:creationId xmlns:p14="http://schemas.microsoft.com/office/powerpoint/2010/main" val="857445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F38F2-C844-BF05-9E5A-A4790B2E1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F4A9EC-BCA5-B64D-1A0B-6458742A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816E5-BDFB-33E8-F0D7-1A47C553D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look at running the local bot</a:t>
            </a:r>
          </a:p>
          <a:p>
            <a:r>
              <a:rPr lang="en-US" dirty="0">
                <a:hlinkClick r:id="rId2"/>
              </a:rPr>
              <a:t>https://ollama.com/library?sort=newest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06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A048A-9138-767D-4C2A-982B17AF9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F141B4-5981-26D4-CD77-36D617BFD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Python to train a Local LLM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449DF9-74B9-68F7-3E80-C8BC6D5136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Custom setup if you have the time</a:t>
            </a:r>
          </a:p>
        </p:txBody>
      </p:sp>
    </p:spTree>
    <p:extLst>
      <p:ext uri="{BB962C8B-B14F-4D97-AF65-F5344CB8AC3E}">
        <p14:creationId xmlns:p14="http://schemas.microsoft.com/office/powerpoint/2010/main" val="1378802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9C2D7-022D-4BDC-706A-549E13007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22DA6-C370-CF53-0365-304E98830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F83E6-24DC-F325-3267-4196A5037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a way to develop custom models for your use case.</a:t>
            </a:r>
          </a:p>
          <a:p>
            <a:r>
              <a:rPr lang="en-US" dirty="0"/>
              <a:t>Based on a process by Jeff Foster at Redgate</a:t>
            </a:r>
          </a:p>
          <a:p>
            <a:r>
              <a:rPr lang="en-US" dirty="0">
                <a:hlinkClick r:id="rId2"/>
              </a:rPr>
              <a:t>Fine Tuning a Small Language Model</a:t>
            </a:r>
            <a:endParaRPr lang="en-US" dirty="0"/>
          </a:p>
          <a:p>
            <a:pPr lvl="1"/>
            <a:r>
              <a:rPr lang="en-US" dirty="0"/>
              <a:t>Uses gemma3 from Google</a:t>
            </a:r>
          </a:p>
          <a:p>
            <a:pPr lvl="1"/>
            <a:r>
              <a:rPr lang="en-US" dirty="0"/>
              <a:t>Runs python to download and train a model</a:t>
            </a:r>
          </a:p>
          <a:p>
            <a:pPr lvl="1"/>
            <a:r>
              <a:rPr lang="en-US" dirty="0"/>
              <a:t>A training file guides this</a:t>
            </a:r>
          </a:p>
          <a:p>
            <a:r>
              <a:rPr lang="en-US" dirty="0"/>
              <a:t>It is slow on my laptop</a:t>
            </a:r>
          </a:p>
        </p:txBody>
      </p:sp>
    </p:spTree>
    <p:extLst>
      <p:ext uri="{BB962C8B-B14F-4D97-AF65-F5344CB8AC3E}">
        <p14:creationId xmlns:p14="http://schemas.microsoft.com/office/powerpoint/2010/main" val="37709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7157-26DC-F54D-F83B-216D808D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06DFC-8388-B0C6-554A-D2C3BB59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2E64F-27BF-6CA7-14D7-9735DA7F1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Get a lot of Python modules (requirements.txt)</a:t>
            </a:r>
          </a:p>
          <a:p>
            <a:r>
              <a:rPr lang="en-US" dirty="0"/>
              <a:t>Adjust the training weights for your case</a:t>
            </a:r>
          </a:p>
          <a:p>
            <a:r>
              <a:rPr lang="en-US" dirty="0"/>
              <a:t>Train the model (python train.py)</a:t>
            </a:r>
          </a:p>
          <a:p>
            <a:r>
              <a:rPr lang="en-US" dirty="0"/>
              <a:t>Run and enter text</a:t>
            </a:r>
          </a:p>
        </p:txBody>
      </p:sp>
    </p:spTree>
    <p:extLst>
      <p:ext uri="{BB962C8B-B14F-4D97-AF65-F5344CB8AC3E}">
        <p14:creationId xmlns:p14="http://schemas.microsoft.com/office/powerpoint/2010/main" val="203148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0EEE-2C5E-3B96-268E-53060DC78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01204F-B8D1-6B93-11DB-0056FFD3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3BCE51-8FB8-27DE-D062-5DA27B934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look at the results</a:t>
            </a:r>
          </a:p>
        </p:txBody>
      </p:sp>
    </p:spTree>
    <p:extLst>
      <p:ext uri="{BB962C8B-B14F-4D97-AF65-F5344CB8AC3E}">
        <p14:creationId xmlns:p14="http://schemas.microsoft.com/office/powerpoint/2010/main" val="1568335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4ADF7-282C-2D24-1EA7-37E6EF05C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AAF9EE-3DA1-DAFA-CC42-BBF073F7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Local RAG Setup with SQL Server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65BC0D-1620-1F07-80AC-A92F868F2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Influencing your model</a:t>
            </a:r>
          </a:p>
        </p:txBody>
      </p:sp>
    </p:spTree>
    <p:extLst>
      <p:ext uri="{BB962C8B-B14F-4D97-AF65-F5344CB8AC3E}">
        <p14:creationId xmlns:p14="http://schemas.microsoft.com/office/powerpoint/2010/main" val="1247762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99061-7D56-874C-CD12-F99A36A4A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1249-ADD8-4040-BF65-E4E98E275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Server 2025 and 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B7213-F027-B586-EF61-AFF2D6C35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SQL Server 2025 includes support for AI integration</a:t>
            </a:r>
          </a:p>
          <a:p>
            <a:pPr lvl="1"/>
            <a:r>
              <a:rPr lang="en-US" dirty="0"/>
              <a:t>Create external model</a:t>
            </a:r>
          </a:p>
          <a:p>
            <a:pPr lvl="1"/>
            <a:r>
              <a:rPr lang="en-US" dirty="0"/>
              <a:t>Vector datatype</a:t>
            </a:r>
          </a:p>
          <a:p>
            <a:pPr lvl="1"/>
            <a:r>
              <a:rPr lang="en-US" dirty="0"/>
              <a:t>Vector indexes</a:t>
            </a:r>
          </a:p>
          <a:p>
            <a:r>
              <a:rPr lang="en-US" dirty="0"/>
              <a:t>Retrieval Augmented Generation</a:t>
            </a:r>
          </a:p>
          <a:p>
            <a:pPr lvl="1"/>
            <a:r>
              <a:rPr lang="en-US" dirty="0"/>
              <a:t>This is a process by which your prompt is used to search resources</a:t>
            </a:r>
          </a:p>
          <a:p>
            <a:pPr lvl="1"/>
            <a:r>
              <a:rPr lang="en-US" dirty="0"/>
              <a:t>In this case a SQL Server 2025 database</a:t>
            </a:r>
          </a:p>
          <a:p>
            <a:pPr lvl="1"/>
            <a:r>
              <a:rPr lang="en-US" dirty="0"/>
              <a:t>Results are sent to the LLM with your prompt</a:t>
            </a:r>
          </a:p>
          <a:p>
            <a:pPr lvl="1"/>
            <a:r>
              <a:rPr lang="en-US" dirty="0"/>
              <a:t>The LLM has more complete information to answer your question</a:t>
            </a:r>
          </a:p>
        </p:txBody>
      </p:sp>
    </p:spTree>
    <p:extLst>
      <p:ext uri="{BB962C8B-B14F-4D97-AF65-F5344CB8AC3E}">
        <p14:creationId xmlns:p14="http://schemas.microsoft.com/office/powerpoint/2010/main" val="4246709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7D78E-7234-E9C6-6E61-5567E6AE1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656C0-2862-405E-0414-07DA7F4A9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Quick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662E2-CDE2-4D37-52A8-C61C8DC7A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Anthony </a:t>
            </a:r>
            <a:r>
              <a:rPr lang="en-US" dirty="0" err="1"/>
              <a:t>Notencino</a:t>
            </a:r>
            <a:r>
              <a:rPr lang="en-US" dirty="0"/>
              <a:t> - </a:t>
            </a:r>
            <a:r>
              <a:rPr lang="en-US" dirty="0">
                <a:hlinkClick r:id="rId2"/>
              </a:rPr>
              <a:t>https://www.nocentino.com/</a:t>
            </a:r>
            <a:endParaRPr lang="en-US" dirty="0"/>
          </a:p>
          <a:p>
            <a:pPr lvl="1"/>
            <a:r>
              <a:rPr lang="en-US" dirty="0"/>
              <a:t>Pure Storage Senior Principal Field Solution Architect  </a:t>
            </a:r>
          </a:p>
          <a:p>
            <a:pPr lvl="1"/>
            <a:r>
              <a:rPr lang="en-US" dirty="0"/>
              <a:t>Microsoft MVP</a:t>
            </a:r>
          </a:p>
          <a:p>
            <a:r>
              <a:rPr lang="en-US" dirty="0"/>
              <a:t>He has a quick start</a:t>
            </a:r>
          </a:p>
          <a:p>
            <a:pPr lvl="1"/>
            <a:r>
              <a:rPr lang="en-US" dirty="0">
                <a:hlinkClick r:id="rId3"/>
              </a:rPr>
              <a:t>https://github.com/nocentino/ollama-sql-faststart</a:t>
            </a:r>
            <a:endParaRPr lang="en-US" dirty="0"/>
          </a:p>
          <a:p>
            <a:pPr lvl="1"/>
            <a:r>
              <a:rPr lang="en-US" dirty="0"/>
              <a:t>This creates multiple containers and addresses security concerns between SQL Server and </a:t>
            </a:r>
            <a:r>
              <a:rPr lang="en-US" dirty="0" err="1"/>
              <a:t>Ollama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3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B0B8B-AE6F-9D2A-3F07-84B7B41B7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820ED7-9931-E00B-597B-7491A5777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B2B0C-5922-AB50-A538-33386DEDB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see the results</a:t>
            </a:r>
          </a:p>
        </p:txBody>
      </p:sp>
    </p:spTree>
    <p:extLst>
      <p:ext uri="{BB962C8B-B14F-4D97-AF65-F5344CB8AC3E}">
        <p14:creationId xmlns:p14="http://schemas.microsoft.com/office/powerpoint/2010/main" val="3567966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4ADA5-829A-B8D4-A9C1-3C1D5B0E4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83269F-2D50-B94E-0C36-1701388A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764133-3B47-C9AF-2742-C431E295C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Local App</a:t>
            </a:r>
          </a:p>
        </p:txBody>
      </p:sp>
    </p:spTree>
    <p:extLst>
      <p:ext uri="{BB962C8B-B14F-4D97-AF65-F5344CB8AC3E}">
        <p14:creationId xmlns:p14="http://schemas.microsoft.com/office/powerpoint/2010/main" val="17467198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GenAI uses LLMs</a:t>
            </a:r>
          </a:p>
          <a:p>
            <a:pPr lvl="1"/>
            <a:r>
              <a:rPr lang="en-US" dirty="0"/>
              <a:t>This is a subset of AI technology</a:t>
            </a:r>
          </a:p>
          <a:p>
            <a:pPr lvl="1"/>
            <a:r>
              <a:rPr lang="en-US" dirty="0"/>
              <a:t>Changing and maturing all the time</a:t>
            </a:r>
          </a:p>
          <a:p>
            <a:r>
              <a:rPr lang="en-US" dirty="0"/>
              <a:t>Local Models</a:t>
            </a:r>
          </a:p>
          <a:p>
            <a:pPr lvl="1"/>
            <a:r>
              <a:rPr lang="en-US" dirty="0"/>
              <a:t>Provide a lot of control and security</a:t>
            </a:r>
          </a:p>
          <a:p>
            <a:pPr lvl="1"/>
            <a:r>
              <a:rPr lang="en-US" dirty="0"/>
              <a:t>Can be expensive and hard</a:t>
            </a:r>
          </a:p>
          <a:p>
            <a:r>
              <a:rPr lang="en-US" dirty="0"/>
              <a:t>Chatbots can be easy to setup and test</a:t>
            </a:r>
          </a:p>
          <a:p>
            <a:r>
              <a:rPr lang="en-US" dirty="0"/>
              <a:t>Python can be used to train models (slow w/o GPU)</a:t>
            </a:r>
          </a:p>
          <a:p>
            <a:r>
              <a:rPr lang="en-US" dirty="0"/>
              <a:t>SQL Server has integration for working with LLMs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58B7397-B3CE-ACF4-F7E6-CAB6FC621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C6F417-E3FE-00A3-5F97-71088A62A3CB}"/>
              </a:ext>
            </a:extLst>
          </p:cNvPr>
          <p:cNvSpPr/>
          <p:nvPr/>
        </p:nvSpPr>
        <p:spPr>
          <a:xfrm>
            <a:off x="0" y="4427034"/>
            <a:ext cx="12192000" cy="24309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4D1CB1-21A7-6334-788D-9ACE9CFE94A3}"/>
              </a:ext>
            </a:extLst>
          </p:cNvPr>
          <p:cNvGrpSpPr/>
          <p:nvPr/>
        </p:nvGrpSpPr>
        <p:grpSpPr>
          <a:xfrm>
            <a:off x="501518" y="4604165"/>
            <a:ext cx="6632576" cy="1892300"/>
            <a:chOff x="2689225" y="3398838"/>
            <a:chExt cx="6632576" cy="18923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5ECAA91-E9C1-F533-C6E5-2157AC7D6E12}"/>
                </a:ext>
              </a:extLst>
            </p:cNvPr>
            <p:cNvSpPr/>
            <p:nvPr/>
          </p:nvSpPr>
          <p:spPr>
            <a:xfrm>
              <a:off x="3260726" y="3398838"/>
              <a:ext cx="397351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  <a:hlinkClick r:id="rId3"/>
                </a:rPr>
                <a:t>www.voiceofthedba.com</a:t>
              </a:r>
              <a:endPara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C6CE3D-7E7C-E39B-A0EE-7BEAEAE99F7D}"/>
                </a:ext>
              </a:extLst>
            </p:cNvPr>
            <p:cNvSpPr/>
            <p:nvPr/>
          </p:nvSpPr>
          <p:spPr>
            <a:xfrm>
              <a:off x="3260726" y="4098925"/>
              <a:ext cx="6061075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EE9DC8-67E7-5B64-F21D-4297EB8B1A1E}"/>
                </a:ext>
              </a:extLst>
            </p:cNvPr>
            <p:cNvSpPr/>
            <p:nvPr/>
          </p:nvSpPr>
          <p:spPr>
            <a:xfrm>
              <a:off x="3260726" y="4783138"/>
              <a:ext cx="356076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  <a:hlinkClick r:id="rId4"/>
                </a:rPr>
                <a:t>@way0utwest</a:t>
              </a:r>
              <a:endPara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endParaRPr>
            </a:p>
          </p:txBody>
        </p:sp>
        <p:pic>
          <p:nvPicPr>
            <p:cNvPr id="7" name="Picture 21">
              <a:extLst>
                <a:ext uri="{FF2B5EF4-FFF2-40B4-BE49-F238E27FC236}">
                  <a16:creationId xmlns:a16="http://schemas.microsoft.com/office/drawing/2014/main" id="{3B03003E-69BA-3895-F8EF-DC6595B0C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2">
              <a:extLst>
                <a:ext uri="{FF2B5EF4-FFF2-40B4-BE49-F238E27FC236}">
                  <a16:creationId xmlns:a16="http://schemas.microsoft.com/office/drawing/2014/main" id="{8258A35C-78B2-5C28-D1F4-E78ADB3B5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3">
              <a:extLst>
                <a:ext uri="{FF2B5EF4-FFF2-40B4-BE49-F238E27FC236}">
                  <a16:creationId xmlns:a16="http://schemas.microsoft.com/office/drawing/2014/main" id="{43CE232F-5626-A33F-19F4-EAEB51E0A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640CADD3-6F36-5929-C848-07F0C4CDF5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470" y="4604164"/>
            <a:ext cx="4968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A70819-0DFD-9960-F275-C4A93273FC5F}"/>
              </a:ext>
            </a:extLst>
          </p:cNvPr>
          <p:cNvSpPr txBox="1"/>
          <p:nvPr/>
        </p:nvSpPr>
        <p:spPr>
          <a:xfrm>
            <a:off x="7716971" y="4604165"/>
            <a:ext cx="3006725" cy="50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2700"/>
              </a:spcAft>
              <a:defRPr/>
            </a:pP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  <a:hlinkClick r:id="rId9"/>
              </a:rPr>
              <a:t>/in/way0utwest</a:t>
            </a:r>
            <a:endParaRPr lang="en-US" sz="2700" dirty="0">
              <a:solidFill>
                <a:schemeClr val="tx1">
                  <a:lumMod val="50000"/>
                  <a:lumOff val="50000"/>
                </a:schemeClr>
              </a:solidFill>
              <a:latin typeface="Microsoft Sans Serif" panose="020B0604020202020204" pitchFamily="34" charset="0"/>
              <a:ea typeface="ヒラギノ角ゴ ProN W3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8822EE-F7A3-9518-F125-0E3E230EE503}"/>
              </a:ext>
            </a:extLst>
          </p:cNvPr>
          <p:cNvSpPr/>
          <p:nvPr/>
        </p:nvSpPr>
        <p:spPr>
          <a:xfrm>
            <a:off x="7730287" y="5331570"/>
            <a:ext cx="3560763" cy="50783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700"/>
              </a:spcAft>
              <a:defRPr/>
            </a:pP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  <a:hlinkClick r:id="rId10"/>
              </a:rPr>
              <a:t>@way0utwest</a:t>
            </a:r>
            <a:endParaRPr lang="en-US" sz="2700" dirty="0">
              <a:solidFill>
                <a:schemeClr val="tx1">
                  <a:lumMod val="50000"/>
                  <a:lumOff val="50000"/>
                </a:schemeClr>
              </a:solidFill>
              <a:latin typeface="Microsoft Sans Serif" panose="020B0604020202020204" pitchFamily="34" charset="0"/>
              <a:ea typeface="ヒラギノ角ゴ ProN W3" charset="0"/>
            </a:endParaRPr>
          </a:p>
        </p:txBody>
      </p:sp>
      <p:pic>
        <p:nvPicPr>
          <p:cNvPr id="15" name="Picture 14" descr="A blue square with a white butterfly&#10;&#10;AI-generated content may be incorrect.">
            <a:extLst>
              <a:ext uri="{FF2B5EF4-FFF2-40B4-BE49-F238E27FC236}">
                <a16:creationId xmlns:a16="http://schemas.microsoft.com/office/drawing/2014/main" id="{717795B1-6C45-1B27-C9B0-AB585818FC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786" y="5353291"/>
            <a:ext cx="463550" cy="46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717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coming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270952" y="2028233"/>
            <a:ext cx="6632576" cy="2562226"/>
            <a:chOff x="2689225" y="3398838"/>
            <a:chExt cx="6632576" cy="2562226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064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062E3C8-FACF-FB68-DF3B-CD3EEBEDF875}"/>
              </a:ext>
            </a:extLst>
          </p:cNvPr>
          <p:cNvSpPr/>
          <p:nvPr/>
        </p:nvSpPr>
        <p:spPr>
          <a:xfrm>
            <a:off x="1842453" y="4829767"/>
            <a:ext cx="3560763" cy="48527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700"/>
              </a:spcAft>
              <a:defRPr/>
            </a:pP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rPr>
              <a:t>@way0utwest</a:t>
            </a:r>
          </a:p>
        </p:txBody>
      </p:sp>
      <p:pic>
        <p:nvPicPr>
          <p:cNvPr id="5" name="Picture 4" descr="A blue square with a white butterfly&#10;&#10;AI-generated content may be incorrect.">
            <a:extLst>
              <a:ext uri="{FF2B5EF4-FFF2-40B4-BE49-F238E27FC236}">
                <a16:creationId xmlns:a16="http://schemas.microsoft.com/office/drawing/2014/main" id="{36FE98C9-1B3D-9A2A-7515-A4DFFB4A99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952" y="4851488"/>
            <a:ext cx="463550" cy="46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1800" dirty="0">
                <a:hlinkClick r:id="rId2"/>
              </a:rPr>
              <a:t>https://github.com/open-webui/open-webui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>
                <a:hlinkClick r:id="rId3"/>
              </a:rPr>
              <a:t>https://www.openwebui.com/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>
                <a:hlinkClick r:id="rId4"/>
              </a:rPr>
              <a:t>https://ollama.com/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>
                <a:hlinkClick r:id="rId5"/>
              </a:rPr>
              <a:t>https://fffej.substack.com/p/fine-tuning-a-small-language-model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>
                <a:hlinkClick r:id="rId6"/>
              </a:rPr>
              <a:t>https://github.com/nocentino/ollama-sql-faststart</a:t>
            </a:r>
            <a:endParaRPr lang="en-US" sz="1800" dirty="0"/>
          </a:p>
          <a:p>
            <a:pPr>
              <a:buFontTx/>
              <a:buChar char="-"/>
            </a:pPr>
            <a:endParaRPr lang="en-US" sz="1800" dirty="0"/>
          </a:p>
          <a:p>
            <a:pPr>
              <a:buFontTx/>
              <a:buChar char="-"/>
            </a:pP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30856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5244</TotalTime>
  <Words>1160</Words>
  <Application>Microsoft Office PowerPoint</Application>
  <PresentationFormat>Widescreen</PresentationFormat>
  <Paragraphs>209</Paragraphs>
  <Slides>34</Slides>
  <Notes>2</Notes>
  <HiddenSlides>1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Microsoft Sans Serif</vt:lpstr>
      <vt:lpstr>Roboto Regular</vt:lpstr>
      <vt:lpstr>Segoe UI</vt:lpstr>
      <vt:lpstr>Office Theme</vt:lpstr>
      <vt:lpstr>Running a Local GenAI Model on your Laptop</vt:lpstr>
      <vt:lpstr>Agenda</vt:lpstr>
      <vt:lpstr>PowerPoint Presentation</vt:lpstr>
      <vt:lpstr>PowerPoint Presentation</vt:lpstr>
      <vt:lpstr>PowerPoint Presentation</vt:lpstr>
      <vt:lpstr>A Quick Demo</vt:lpstr>
      <vt:lpstr>Overview of LLMs</vt:lpstr>
      <vt:lpstr>AI &gt; GenAI</vt:lpstr>
      <vt:lpstr>LLMs</vt:lpstr>
      <vt:lpstr>Uses for LLMs</vt:lpstr>
      <vt:lpstr>Public Web LLMs</vt:lpstr>
      <vt:lpstr>Model Sources</vt:lpstr>
      <vt:lpstr>The Reasons for Running Local Models</vt:lpstr>
      <vt:lpstr>The case for local models</vt:lpstr>
      <vt:lpstr>More Benefits</vt:lpstr>
      <vt:lpstr>PowerPoint Presentation</vt:lpstr>
      <vt:lpstr>The Downsides</vt:lpstr>
      <vt:lpstr>A Local Chatbot</vt:lpstr>
      <vt:lpstr>Setting up a Local Chatbot</vt:lpstr>
      <vt:lpstr>My Setup</vt:lpstr>
      <vt:lpstr>Demo</vt:lpstr>
      <vt:lpstr>Using Python to train a Local LLM</vt:lpstr>
      <vt:lpstr>Training a model</vt:lpstr>
      <vt:lpstr>The Process</vt:lpstr>
      <vt:lpstr>Demo</vt:lpstr>
      <vt:lpstr>A Local RAG Setup with SQL Server</vt:lpstr>
      <vt:lpstr>SQL Server 2025 and RAG</vt:lpstr>
      <vt:lpstr>A Quick Setup</vt:lpstr>
      <vt:lpstr>Demo</vt:lpstr>
      <vt:lpstr>Demo</vt:lpstr>
      <vt:lpstr>Summary</vt:lpstr>
      <vt:lpstr>PowerPoint Presentation</vt:lpstr>
      <vt:lpstr>Thank you for coming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Bringing DevOps to the Database</dc:title>
  <dc:creator>Steve Jones</dc:creator>
  <cp:lastModifiedBy>Steve Jones</cp:lastModifiedBy>
  <cp:revision>101</cp:revision>
  <dcterms:created xsi:type="dcterms:W3CDTF">2016-06-27T21:23:08Z</dcterms:created>
  <dcterms:modified xsi:type="dcterms:W3CDTF">2026-04-25T14:58:42Z</dcterms:modified>
</cp:coreProperties>
</file>