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  <p:sldMasterId id="2147483738" r:id="rId2"/>
  </p:sldMasterIdLst>
  <p:notesMasterIdLst>
    <p:notesMasterId r:id="rId47"/>
  </p:notesMasterIdLst>
  <p:sldIdLst>
    <p:sldId id="392" r:id="rId3"/>
    <p:sldId id="258" r:id="rId4"/>
    <p:sldId id="357" r:id="rId5"/>
    <p:sldId id="303" r:id="rId6"/>
    <p:sldId id="285" r:id="rId7"/>
    <p:sldId id="358" r:id="rId8"/>
    <p:sldId id="379" r:id="rId9"/>
    <p:sldId id="359" r:id="rId10"/>
    <p:sldId id="380" r:id="rId11"/>
    <p:sldId id="354" r:id="rId12"/>
    <p:sldId id="355" r:id="rId13"/>
    <p:sldId id="361" r:id="rId14"/>
    <p:sldId id="360" r:id="rId15"/>
    <p:sldId id="362" r:id="rId16"/>
    <p:sldId id="363" r:id="rId17"/>
    <p:sldId id="364" r:id="rId18"/>
    <p:sldId id="367" r:id="rId19"/>
    <p:sldId id="356" r:id="rId20"/>
    <p:sldId id="365" r:id="rId21"/>
    <p:sldId id="366" r:id="rId22"/>
    <p:sldId id="378" r:id="rId23"/>
    <p:sldId id="368" r:id="rId24"/>
    <p:sldId id="373" r:id="rId25"/>
    <p:sldId id="369" r:id="rId26"/>
    <p:sldId id="375" r:id="rId27"/>
    <p:sldId id="381" r:id="rId28"/>
    <p:sldId id="370" r:id="rId29"/>
    <p:sldId id="374" r:id="rId30"/>
    <p:sldId id="371" r:id="rId31"/>
    <p:sldId id="376" r:id="rId32"/>
    <p:sldId id="377" r:id="rId33"/>
    <p:sldId id="387" r:id="rId34"/>
    <p:sldId id="372" r:id="rId35"/>
    <p:sldId id="383" r:id="rId36"/>
    <p:sldId id="384" r:id="rId37"/>
    <p:sldId id="385" r:id="rId38"/>
    <p:sldId id="386" r:id="rId39"/>
    <p:sldId id="304" r:id="rId40"/>
    <p:sldId id="390" r:id="rId41"/>
    <p:sldId id="382" r:id="rId42"/>
    <p:sldId id="391" r:id="rId43"/>
    <p:sldId id="260" r:id="rId44"/>
    <p:sldId id="257" r:id="rId45"/>
    <p:sldId id="263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Jones" userId="339eb496d1a7d79a" providerId="LiveId" clId="{6E0AA55A-7B93-41E4-AD78-0134038CA6D2}"/>
    <pc:docChg chg="delSld">
      <pc:chgData name="Steve Jones" userId="339eb496d1a7d79a" providerId="LiveId" clId="{6E0AA55A-7B93-41E4-AD78-0134038CA6D2}" dt="2026-09-15T17:46:18.966" v="0" actId="47"/>
      <pc:docMkLst>
        <pc:docMk/>
      </pc:docMkLst>
      <pc:sldChg chg="del">
        <pc:chgData name="Steve Jones" userId="339eb496d1a7d79a" providerId="LiveId" clId="{6E0AA55A-7B93-41E4-AD78-0134038CA6D2}" dt="2026-09-15T17:46:18.966" v="0" actId="47"/>
        <pc:sldMkLst>
          <pc:docMk/>
          <pc:sldMk cId="3376803047" sldId="256"/>
        </pc:sldMkLst>
      </pc:sldChg>
    </pc:docChg>
  </pc:docChgLst>
  <pc:docChgLst>
    <pc:chgData name="Steve Jones" userId="339eb496d1a7d79a" providerId="LiveId" clId="{2D6F4AD0-7F47-406B-97D0-D257076D1AF7}"/>
    <pc:docChg chg="custSel addSld delSld modSld">
      <pc:chgData name="Steve Jones" userId="339eb496d1a7d79a" providerId="LiveId" clId="{2D6F4AD0-7F47-406B-97D0-D257076D1AF7}" dt="2026-09-04T18:37:58.919" v="99" actId="120"/>
      <pc:docMkLst>
        <pc:docMk/>
      </pc:docMkLst>
      <pc:sldChg chg="addSp delSp modSp mod">
        <pc:chgData name="Steve Jones" userId="339eb496d1a7d79a" providerId="LiveId" clId="{2D6F4AD0-7F47-406B-97D0-D257076D1AF7}" dt="2026-09-04T18:36:21.906" v="8" actId="1076"/>
        <pc:sldMkLst>
          <pc:docMk/>
          <pc:sldMk cId="4291394736" sldId="260"/>
        </pc:sldMkLst>
        <pc:picChg chg="add mod">
          <ac:chgData name="Steve Jones" userId="339eb496d1a7d79a" providerId="LiveId" clId="{2D6F4AD0-7F47-406B-97D0-D257076D1AF7}" dt="2026-09-04T18:36:21.906" v="8" actId="1076"/>
          <ac:picMkLst>
            <pc:docMk/>
            <pc:sldMk cId="4291394736" sldId="260"/>
            <ac:picMk id="6" creationId="{6558A0C6-5ACE-BB1E-055F-3790E2227139}"/>
          </ac:picMkLst>
        </pc:picChg>
      </pc:sldChg>
      <pc:sldChg chg="modSp add mod">
        <pc:chgData name="Steve Jones" userId="339eb496d1a7d79a" providerId="LiveId" clId="{2D6F4AD0-7F47-406B-97D0-D257076D1AF7}" dt="2026-09-04T18:36:18.088" v="6" actId="27636"/>
        <pc:sldMkLst>
          <pc:docMk/>
          <pc:sldMk cId="663897354" sldId="391"/>
        </pc:sldMkLst>
        <pc:spChg chg="mod">
          <ac:chgData name="Steve Jones" userId="339eb496d1a7d79a" providerId="LiveId" clId="{2D6F4AD0-7F47-406B-97D0-D257076D1AF7}" dt="2026-09-04T18:36:18.088" v="6" actId="27636"/>
          <ac:spMkLst>
            <pc:docMk/>
            <pc:sldMk cId="663897354" sldId="391"/>
            <ac:spMk id="4" creationId="{D3333D19-2F66-B5EE-4D48-C1C51B02C680}"/>
          </ac:spMkLst>
        </pc:spChg>
      </pc:sldChg>
      <pc:sldChg chg="modSp add del mod setBg">
        <pc:chgData name="Steve Jones" userId="339eb496d1a7d79a" providerId="LiveId" clId="{2D6F4AD0-7F47-406B-97D0-D257076D1AF7}" dt="2026-09-04T18:37:58.919" v="99" actId="120"/>
        <pc:sldMkLst>
          <pc:docMk/>
          <pc:sldMk cId="405188728" sldId="392"/>
        </pc:sldMkLst>
        <pc:spChg chg="mod">
          <ac:chgData name="Steve Jones" userId="339eb496d1a7d79a" providerId="LiveId" clId="{2D6F4AD0-7F47-406B-97D0-D257076D1AF7}" dt="2026-09-04T18:37:46.939" v="95" actId="120"/>
          <ac:spMkLst>
            <pc:docMk/>
            <pc:sldMk cId="405188728" sldId="392"/>
            <ac:spMk id="6" creationId="{00000000-0000-0000-0000-000000000000}"/>
          </ac:spMkLst>
        </pc:spChg>
        <pc:spChg chg="mod">
          <ac:chgData name="Steve Jones" userId="339eb496d1a7d79a" providerId="LiveId" clId="{2D6F4AD0-7F47-406B-97D0-D257076D1AF7}" dt="2026-09-04T18:37:58.919" v="99" actId="120"/>
          <ac:spMkLst>
            <pc:docMk/>
            <pc:sldMk cId="405188728" sldId="392"/>
            <ac:spMk id="7" creationId="{00000000-0000-0000-0000-000000000000}"/>
          </ac:spMkLst>
        </pc:spChg>
        <pc:spChg chg="mod">
          <ac:chgData name="Steve Jones" userId="339eb496d1a7d79a" providerId="LiveId" clId="{2D6F4AD0-7F47-406B-97D0-D257076D1AF7}" dt="2026-09-04T18:36:46.355" v="14" actId="14100"/>
          <ac:spMkLst>
            <pc:docMk/>
            <pc:sldMk cId="405188728" sldId="392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033EB-FF7C-45EC-BFAA-1A7EBA34447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98C35-2CA1-4787-8D16-AA5DAAEE4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326DE0-BACA-4EA0-B73F-CC7DC1D7F4A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7395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Steve Bio</a:t>
            </a:r>
          </a:p>
        </p:txBody>
      </p:sp>
    </p:spTree>
    <p:extLst>
      <p:ext uri="{BB962C8B-B14F-4D97-AF65-F5344CB8AC3E}">
        <p14:creationId xmlns:p14="http://schemas.microsoft.com/office/powerpoint/2010/main" val="2520265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469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Go to the URL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8C35-2CA1-4787-8D16-AA5DAAEE438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29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BFC2F-DD00-4698-83C6-549BE25253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E46C6D-4870-49E4-BB98-F72E3B3C54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DCBD9-DB24-4A1C-966A-629CB7D8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3D8F6-71A2-492B-A0A5-92D888DE2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B84A7-B862-430D-A285-BBAAB7680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202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1B6AF-84BD-4898-B5D9-E08F57D7B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7E229-67CB-40CD-97B8-F86628DD3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0B67-F9BA-42C1-9F3E-B081BAB66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6FF68-1734-4789-BF5E-E769675EA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848D7-6015-4C5D-9E41-7E8392EE2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81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F6E53-82C4-4003-9F8C-9077FD7B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368DB3-0805-4A90-A75A-E99851EFC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F750B-6317-4EF8-93CC-27C84BA35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5C0AC-B67C-46E7-9BCB-BC95C0C24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DB9E0-2D86-4163-A3F4-3FEA29053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0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99D1E-900A-42D2-8358-2CD121143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1BC9A-34A7-4352-9582-AE75B0C846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ABDB1F-B7AC-419D-BFFC-41FA4E1DE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60B00-18A4-408E-B311-C480070B4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BF9C0-B8CB-4890-ACF9-C9AE72CA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81D58B-7BB9-473C-A643-9D160E4DF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7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F7646-07C4-46FD-B714-2ECBDB03F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A9110-8411-4DC3-B9AA-3FA95BDC1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CA17A0-7A33-42ED-A684-5C116EBCD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277C5F-100C-433B-9A04-12680BCCD5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712D34-89EE-4F5C-9912-5368652CD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94A666-D291-42FC-B973-3ADF2B2EA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A70471-BFF3-42F5-BB14-562EF7440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52CAFD-8267-4C4E-A345-3C1EFB96A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28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68112-F45B-4862-95EC-9759692DC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89A17C-8C29-4654-8BC0-E265B97C7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96BCFF-E2B9-4D92-92E4-1CC4B6BDA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EAC76-FC4C-499E-8D16-210AF8DD4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933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F8F46F-A1C3-405A-B1F8-8A8CF655A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1AD5BA-DF43-4FB6-8829-0D214FFF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CE772-FB21-4538-AE56-9DDE983E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33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4C199-AFA9-4633-883F-081973148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8903B-B519-4ED3-89A6-7ADD64744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4FF80-C181-498A-8FCC-AD2F6DB87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40CD4-673E-41DB-BB28-FA49B30C8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6325C-275A-4358-86B8-740504C19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F6F66E-17E6-4FD3-B70D-7270A15AB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81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C9E5A-8289-45E5-B27D-997483791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E950DF-6A91-4F26-AE31-F3C2FB0D99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A67F7-0050-4546-99E2-CE0D77112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303891-610D-43AA-8793-BB6EDF229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64931F-E4AE-4D61-B257-E68CDDD05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14A3BE-5B1B-47FF-81FE-E743B63D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42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D7D73-43DF-4842-BBAC-639B8E2C5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46C334-88CC-40D2-9F21-114634609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703D0-D472-4218-9C81-3FCDB28D5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BAAD0-273B-4E68-A41B-DCCA56D9D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1EA9E-B754-4A10-A369-E7FFB848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5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6156A1-207E-4139-BCA6-C7DC011186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5C8586-C06B-4885-9E77-1837C7762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B7C5C-A4FC-4CFC-8D77-21EC3E094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63107-CC7A-454E-87D6-6B3870740FE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C66A6-555B-4EF5-9B17-CDA65F5DB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13E1A-4965-4535-B018-0AA7196C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187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bg>
      <p:bgPr>
        <a:blipFill dpi="0" rotWithShape="1">
          <a:blip r:embed="rId2">
            <a:alphaModFix amt="1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12800" y="279400"/>
            <a:ext cx="10668000" cy="7112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03099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1485"/>
            <a:ext cx="10363200" cy="146896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855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361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5"/>
            <a:ext cx="10363200" cy="1500716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87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43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43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647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4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5934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038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61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2525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2"/>
            <a:ext cx="4011084" cy="116204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258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0"/>
            <a:ext cx="4011084" cy="469053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5806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7267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867"/>
            <a:ext cx="7315200" cy="80433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64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9634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5167"/>
            <a:ext cx="2743200" cy="585046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5167"/>
            <a:ext cx="8026400" cy="58504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F999-7A4E-6B4F-9FED-EF75B73AD04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309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B7625D-5AB7-4328-BF57-5AC7B9A31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BBD88-0C1E-4FF9-B119-C92C79781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FB325-562F-4F06-8F6D-384F65982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63107-CC7A-454E-87D6-6B3870740FE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AB316-BEBE-4D04-AAC6-F8404D0C47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B0C91-F75F-494C-BA15-AC4B75FFB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14F04-50A7-42C5-9BF2-ED3D979DE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9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8F999-7A4E-6B4F-9FED-EF75B73AD04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24AAD-DF78-DE44-A1F3-EEB19EDC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921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zure/data-api-builder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azure/data-api-builder/feature-availability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azure/data-api-builder/overview#architecture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dotnet.microsoft.com/download/dotnet/8.0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azure/data-api-builder/reference-command-line-interface#command-line-verbs-and-options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:5000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ebruno.com/" TargetMode="External"/><Relationship Id="rId2" Type="http://schemas.openxmlformats.org/officeDocument/2006/relationships/hyperlink" Target="https://devblogs.microsoft.com/dotnet/why-and-how-to-execute-graph-ql-queries-in-dotnet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mysrever/api/customer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azure/data-api-builder/rest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graphql.org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azure/data-api-builder/graphql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modelcontextprotocol.io/docs/learn/server-concepts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azure/data-api-builder/mcp/overview#the-dml-tools" TargetMode="External"/><Relationship Id="rId2" Type="http://schemas.openxmlformats.org/officeDocument/2006/relationships/hyperlink" Target="http://localhost:5000/mcp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earn.microsoft.com/en-us/azure/data-api-builder/mcp/how-to-add-descriptions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5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qlservercentral.com/articles/getting-started-with-the-data-api-builder" TargetMode="External"/><Relationship Id="rId3" Type="http://schemas.openxmlformats.org/officeDocument/2006/relationships/hyperlink" Target="https://graphql.org/" TargetMode="External"/><Relationship Id="rId7" Type="http://schemas.openxmlformats.org/officeDocument/2006/relationships/hyperlink" Target="https://blog.postman.com/graphql-vs-rest/" TargetMode="External"/><Relationship Id="rId2" Type="http://schemas.openxmlformats.org/officeDocument/2006/relationships/hyperlink" Target="https://learn.microsoft.com/en-us/azure/data-api-builder/graphq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earn.microsoft.com/en-us/shows/graphql/intro-to-graphql-part-1/" TargetMode="External"/><Relationship Id="rId5" Type="http://schemas.openxmlformats.org/officeDocument/2006/relationships/hyperlink" Target="https://aws.amazon.com/what-is/restful-api/" TargetMode="External"/><Relationship Id="rId4" Type="http://schemas.openxmlformats.org/officeDocument/2006/relationships/hyperlink" Target="https://www.redhat.com/en/topics/api/what-is-a-rest-api" TargetMode="External"/><Relationship Id="rId9" Type="http://schemas.openxmlformats.org/officeDocument/2006/relationships/hyperlink" Target="https://learn.microsoft.com/en-us/azure/data-api-builder/mcp/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52762" y="3407140"/>
            <a:ext cx="7748757" cy="172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4564" tIns="57283" rIns="114564" bIns="57283"/>
          <a:lstStyle/>
          <a:p>
            <a:pPr defTabSz="1219170">
              <a:defRPr/>
            </a:pPr>
            <a:r>
              <a:rPr lang="en-US" sz="4267" b="1" dirty="0">
                <a:solidFill>
                  <a:srgbClr val="F27036"/>
                </a:solidFill>
                <a:latin typeface="Arial" charset="0"/>
              </a:rPr>
              <a:t>Steve Jones</a:t>
            </a:r>
            <a:endParaRPr lang="en-US" sz="3733" b="1" dirty="0">
              <a:solidFill>
                <a:srgbClr val="F27036"/>
              </a:solidFill>
              <a:latin typeface="Arial" charset="0"/>
            </a:endParaRPr>
          </a:p>
          <a:p>
            <a:pPr defTabSz="1219170">
              <a:defRPr/>
            </a:pPr>
            <a:r>
              <a:rPr lang="en-US" sz="3200" b="1" dirty="0">
                <a:solidFill>
                  <a:srgbClr val="F27036"/>
                </a:solidFill>
                <a:latin typeface="Arial" charset="0"/>
              </a:rPr>
              <a:t>Advocate/Architect</a:t>
            </a:r>
          </a:p>
          <a:p>
            <a:pPr defTabSz="1219170">
              <a:defRPr/>
            </a:pPr>
            <a:r>
              <a:rPr lang="en-US" sz="3200" b="1" dirty="0">
                <a:solidFill>
                  <a:srgbClr val="F27036"/>
                </a:solidFill>
                <a:latin typeface="Arial" charset="0"/>
              </a:rPr>
              <a:t>Redgate Software/SQL Server Central</a:t>
            </a:r>
          </a:p>
          <a:p>
            <a:pPr defTabSz="1219170">
              <a:defRPr/>
            </a:pPr>
            <a:endParaRPr lang="en-US" sz="2400" b="1" dirty="0">
              <a:solidFill>
                <a:srgbClr val="1F497D"/>
              </a:solidFill>
              <a:latin typeface="Arial" charset="0"/>
            </a:endParaRPr>
          </a:p>
          <a:p>
            <a:pPr defTabSz="1219170">
              <a:defRPr/>
            </a:pPr>
            <a:endParaRPr lang="en-US" sz="1867" dirty="0">
              <a:solidFill>
                <a:srgbClr val="1F497D"/>
              </a:solidFill>
              <a:latin typeface="Times New Roman" pitchFamily="28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78094" y="5315680"/>
            <a:ext cx="380500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Lucida Console" pitchFamily="49" charset="0"/>
                <a:cs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Lucida Console" pitchFamily="49" charset="0"/>
                <a:cs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Lucida Console" pitchFamily="49" charset="0"/>
                <a:cs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Lucida Console" pitchFamily="49" charset="0"/>
                <a:cs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Lucida Console" pitchFamily="49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Lucida Console" pitchFamily="49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Lucida Console" pitchFamily="49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Lucida Console" pitchFamily="49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Lucida Console" pitchFamily="49" charset="0"/>
                <a:cs typeface="Arial" charset="0"/>
              </a:defRPr>
            </a:lvl9pPr>
          </a:lstStyle>
          <a:p>
            <a:pPr defTabSz="1219170"/>
            <a:r>
              <a:rPr lang="en-US" sz="2667">
                <a:solidFill>
                  <a:srgbClr val="F27036"/>
                </a:solidFill>
                <a:latin typeface="Arial" charset="0"/>
              </a:rPr>
              <a:t>Level</a:t>
            </a:r>
            <a:r>
              <a:rPr lang="en-US" sz="2667" dirty="0">
                <a:solidFill>
                  <a:srgbClr val="F27036"/>
                </a:solidFill>
                <a:latin typeface="Arial" charset="0"/>
              </a:rPr>
              <a:t>: Intermediate</a:t>
            </a:r>
          </a:p>
          <a:p>
            <a:pPr algn="r" defTabSz="1219170"/>
            <a:endParaRPr lang="en-US" sz="2133" b="1" dirty="0">
              <a:solidFill>
                <a:srgbClr val="4F81BD"/>
              </a:solidFill>
              <a:latin typeface="Arial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08000" y="1718733"/>
            <a:ext cx="10598364" cy="1507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92100"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120505" tIns="59264" rIns="120505" bIns="59264" numCol="1" anchor="ctr" anchorCtr="0" compatLnSpc="1">
            <a:prstTxWarp prst="textNoShape">
              <a:avLst/>
            </a:prstTxWarp>
          </a:bodyPr>
          <a:lstStyle>
            <a:lvl1pPr algn="l" defTabSz="896938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B0E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defTabSz="896938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B0E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28" charset="0"/>
              </a:defRPr>
            </a:lvl2pPr>
            <a:lvl3pPr algn="l" defTabSz="896938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B0E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28" charset="0"/>
              </a:defRPr>
            </a:lvl3pPr>
            <a:lvl4pPr algn="l" defTabSz="896938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B0E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28" charset="0"/>
              </a:defRPr>
            </a:lvl4pPr>
            <a:lvl5pPr algn="l" defTabSz="896938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B0E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28" charset="0"/>
              </a:defRPr>
            </a:lvl5pPr>
            <a:lvl6pPr marL="457200" algn="l" defTabSz="896938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B0E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28" charset="0"/>
              </a:defRPr>
            </a:lvl6pPr>
            <a:lvl7pPr marL="914400" algn="l" defTabSz="896938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B0E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28" charset="0"/>
              </a:defRPr>
            </a:lvl7pPr>
            <a:lvl8pPr marL="1371600" algn="l" defTabSz="896938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B0E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28" charset="0"/>
              </a:defRPr>
            </a:lvl8pPr>
            <a:lvl9pPr marL="1828800" algn="l" defTabSz="896938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B0E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28" charset="0"/>
              </a:defRPr>
            </a:lvl9pPr>
          </a:lstStyle>
          <a:p>
            <a:pPr defTabSz="1195887">
              <a:lnSpc>
                <a:spcPct val="80000"/>
              </a:lnSpc>
              <a:defRPr/>
            </a:pPr>
            <a:r>
              <a:rPr lang="en-US" sz="6000" b="1" dirty="0"/>
              <a:t>Using Data API Builder to Speed Up Application Development</a:t>
            </a:r>
            <a:endParaRPr lang="en-US" sz="5867" b="1" dirty="0">
              <a:solidFill>
                <a:prstClr val="white"/>
              </a:solidFill>
              <a:effectLst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188728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Introduction</a:t>
            </a:r>
          </a:p>
          <a:p>
            <a:r>
              <a:rPr lang="en-US"/>
              <a:t>Data API Builder Introduction</a:t>
            </a:r>
          </a:p>
          <a:p>
            <a:r>
              <a:rPr lang="en-US"/>
              <a:t>Getting Your Database Into the API</a:t>
            </a:r>
          </a:p>
          <a:p>
            <a:r>
              <a:rPr lang="en-US"/>
              <a:t>Updating the API</a:t>
            </a:r>
          </a:p>
          <a:p>
            <a:r>
              <a:rPr lang="en-US"/>
              <a:t>Using the REST API</a:t>
            </a:r>
          </a:p>
          <a:p>
            <a:r>
              <a:rPr lang="en-US"/>
              <a:t>Using the </a:t>
            </a:r>
            <a:r>
              <a:rPr lang="en-US" err="1"/>
              <a:t>GraphQL</a:t>
            </a:r>
            <a:r>
              <a:rPr lang="en-US"/>
              <a:t> API</a:t>
            </a:r>
          </a:p>
          <a:p>
            <a:r>
              <a:rPr lang="en-US"/>
              <a:t>The DAB MCP Server</a:t>
            </a:r>
          </a:p>
        </p:txBody>
      </p:sp>
    </p:spTree>
    <p:extLst>
      <p:ext uri="{BB962C8B-B14F-4D97-AF65-F5344CB8AC3E}">
        <p14:creationId xmlns:p14="http://schemas.microsoft.com/office/powerpoint/2010/main" val="718457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7E37AB-6206-4BB3-9F3B-2773DE4ED540}"/>
              </a:ext>
            </a:extLst>
          </p:cNvPr>
          <p:cNvSpPr txBox="1">
            <a:spLocks/>
          </p:cNvSpPr>
          <p:nvPr/>
        </p:nvSpPr>
        <p:spPr bwMode="auto">
          <a:xfrm>
            <a:off x="752355" y="3471497"/>
            <a:ext cx="4340507" cy="189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ctr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6000" b="0" i="0" kern="1200">
                <a:solidFill>
                  <a:srgbClr val="373737"/>
                </a:solidFill>
                <a:latin typeface="Roboto Medium"/>
                <a:ea typeface="+mj-ea"/>
                <a:cs typeface="Roboto Medium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4400">
                <a:solidFill>
                  <a:schemeClr val="tx1"/>
                </a:solidFill>
              </a:rPr>
              <a:t>Steve Jones</a:t>
            </a:r>
          </a:p>
          <a:p>
            <a:r>
              <a:rPr lang="en-US" sz="1800"/>
              <a:t>Advocate, </a:t>
            </a:r>
            <a:r>
              <a:rPr lang="en-US" sz="1800">
                <a:cs typeface="Segoe UI"/>
              </a:rPr>
              <a:t>Redgate Software</a:t>
            </a:r>
          </a:p>
          <a:p>
            <a:r>
              <a:rPr lang="en-US" sz="1800">
                <a:cs typeface="Segoe UI"/>
              </a:rPr>
              <a:t>Editor, SQL Server Central</a:t>
            </a:r>
          </a:p>
          <a:p>
            <a:r>
              <a:rPr lang="en-US" sz="1733"/>
              <a:t>President, SQL Saturday 501.c.3 charity</a:t>
            </a:r>
            <a:endParaRPr lang="en-US" sz="3467">
              <a:cs typeface="Segoe UI"/>
            </a:endParaRPr>
          </a:p>
          <a:p>
            <a:r>
              <a:rPr lang="en-US" sz="1800">
                <a:cs typeface="Segoe UI"/>
              </a:rPr>
              <a:t>he/him</a:t>
            </a:r>
            <a:endParaRPr lang="en-US" sz="1800"/>
          </a:p>
        </p:txBody>
      </p:sp>
      <p:sp>
        <p:nvSpPr>
          <p:cNvPr id="4" name="Text Placeholder 149">
            <a:extLst>
              <a:ext uri="{FF2B5EF4-FFF2-40B4-BE49-F238E27FC236}">
                <a16:creationId xmlns:a16="http://schemas.microsoft.com/office/drawing/2014/main" id="{3012DDDD-F344-4BC5-8896-92CF7CD1AD1E}"/>
              </a:ext>
            </a:extLst>
          </p:cNvPr>
          <p:cNvSpPr txBox="1">
            <a:spLocks/>
          </p:cNvSpPr>
          <p:nvPr/>
        </p:nvSpPr>
        <p:spPr>
          <a:xfrm>
            <a:off x="5971903" y="696946"/>
            <a:ext cx="5752979" cy="700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>
                <a:solidFill>
                  <a:srgbClr val="F9413A"/>
                </a:solidFill>
                <a:cs typeface="Segoe UI"/>
              </a:rPr>
              <a:t>35 years database experience</a:t>
            </a:r>
            <a:endParaRPr lang="en-US" sz="2400"/>
          </a:p>
        </p:txBody>
      </p:sp>
      <p:sp>
        <p:nvSpPr>
          <p:cNvPr id="5" name="Text Placeholder 151">
            <a:extLst>
              <a:ext uri="{FF2B5EF4-FFF2-40B4-BE49-F238E27FC236}">
                <a16:creationId xmlns:a16="http://schemas.microsoft.com/office/drawing/2014/main" id="{F057AD2E-FB3D-4224-8038-7ED604D98F66}"/>
              </a:ext>
            </a:extLst>
          </p:cNvPr>
          <p:cNvSpPr txBox="1">
            <a:spLocks/>
          </p:cNvSpPr>
          <p:nvPr/>
        </p:nvSpPr>
        <p:spPr>
          <a:xfrm>
            <a:off x="5971904" y="1262909"/>
            <a:ext cx="5226769" cy="9559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>
                <a:cs typeface="Segoe UI"/>
              </a:rPr>
              <a:t>DBA, developer, manager, writer, speaker in a variety of companies and industries using SQL Server, Oracle, and other database platforms.</a:t>
            </a:r>
            <a:endParaRPr lang="en-US" sz="1600"/>
          </a:p>
        </p:txBody>
      </p:sp>
      <p:sp>
        <p:nvSpPr>
          <p:cNvPr id="6" name="Text Placeholder 152">
            <a:extLst>
              <a:ext uri="{FF2B5EF4-FFF2-40B4-BE49-F238E27FC236}">
                <a16:creationId xmlns:a16="http://schemas.microsoft.com/office/drawing/2014/main" id="{ED1C9DC0-BEA4-4338-9846-FBFA10647B4B}"/>
              </a:ext>
            </a:extLst>
          </p:cNvPr>
          <p:cNvSpPr txBox="1">
            <a:spLocks/>
          </p:cNvSpPr>
          <p:nvPr/>
        </p:nvSpPr>
        <p:spPr>
          <a:xfrm>
            <a:off x="5983984" y="2344763"/>
            <a:ext cx="5753251" cy="6752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>
                <a:solidFill>
                  <a:srgbClr val="F9413A"/>
                </a:solidFill>
                <a:cs typeface="Segoe UI"/>
              </a:rPr>
              <a:t>Founder, SQL Server Central</a:t>
            </a:r>
            <a:endParaRPr lang="en-US" sz="2400"/>
          </a:p>
        </p:txBody>
      </p:sp>
      <p:sp>
        <p:nvSpPr>
          <p:cNvPr id="9" name="Text Placeholder 153">
            <a:extLst>
              <a:ext uri="{FF2B5EF4-FFF2-40B4-BE49-F238E27FC236}">
                <a16:creationId xmlns:a16="http://schemas.microsoft.com/office/drawing/2014/main" id="{30DD00DD-CD0B-4A49-90F8-B5792C501F82}"/>
              </a:ext>
            </a:extLst>
          </p:cNvPr>
          <p:cNvSpPr txBox="1">
            <a:spLocks/>
          </p:cNvSpPr>
          <p:nvPr/>
        </p:nvSpPr>
        <p:spPr>
          <a:xfrm>
            <a:off x="5971903" y="2853787"/>
            <a:ext cx="5765332" cy="8292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/>
              <a:t>Currently the editor in chief, with the goal of helping you learn to be a better data professional every day</a:t>
            </a:r>
          </a:p>
        </p:txBody>
      </p:sp>
      <p:sp>
        <p:nvSpPr>
          <p:cNvPr id="10" name="Text Placeholder 154">
            <a:extLst>
              <a:ext uri="{FF2B5EF4-FFF2-40B4-BE49-F238E27FC236}">
                <a16:creationId xmlns:a16="http://schemas.microsoft.com/office/drawing/2014/main" id="{CA944752-E9F6-46C7-9D77-9D80A23A138A}"/>
              </a:ext>
            </a:extLst>
          </p:cNvPr>
          <p:cNvSpPr txBox="1">
            <a:spLocks/>
          </p:cNvSpPr>
          <p:nvPr/>
        </p:nvSpPr>
        <p:spPr>
          <a:xfrm>
            <a:off x="5971901" y="3896194"/>
            <a:ext cx="6008403" cy="5367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>
                <a:solidFill>
                  <a:srgbClr val="F9413A"/>
                </a:solidFill>
                <a:cs typeface="Segoe UI"/>
              </a:rPr>
              <a:t>20-year Microsoft Data Platform MVP</a:t>
            </a:r>
            <a:endParaRPr lang="en-US" sz="2400"/>
          </a:p>
        </p:txBody>
      </p:sp>
      <p:sp>
        <p:nvSpPr>
          <p:cNvPr id="11" name="Text Placeholder 155">
            <a:extLst>
              <a:ext uri="{FF2B5EF4-FFF2-40B4-BE49-F238E27FC236}">
                <a16:creationId xmlns:a16="http://schemas.microsoft.com/office/drawing/2014/main" id="{4EDAF301-2B5F-42B8-AAE2-227C675BEA50}"/>
              </a:ext>
            </a:extLst>
          </p:cNvPr>
          <p:cNvSpPr txBox="1">
            <a:spLocks/>
          </p:cNvSpPr>
          <p:nvPr/>
        </p:nvSpPr>
        <p:spPr>
          <a:xfrm>
            <a:off x="5971903" y="4418035"/>
            <a:ext cx="5467653" cy="7989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200" indent="-457200" algn="l" rtl="0" fontAlgn="base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3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1pPr>
            <a:lvl2pPr marL="914400" indent="-4572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8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2pPr>
            <a:lvl3pPr marL="1257300" indent="-342900" algn="l" rtl="0" fontAlgn="base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CC0000"/>
              </a:buClr>
              <a:buSzPct val="100000"/>
              <a:buFont typeface="Arial"/>
              <a:buChar char="•"/>
              <a:defRPr sz="2400"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3pPr>
            <a:lvl4pPr marL="16002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4pPr>
            <a:lvl5pPr marL="2057400" indent="-228600" algn="l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rgbClr val="191919"/>
                </a:solidFill>
                <a:latin typeface="Roboto Regular"/>
                <a:ea typeface="+mn-ea"/>
                <a:cs typeface="Robo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/>
              <a:t>I have been honored to be recognized by Microsoft for the as a Data Platform MVP working with SQL Server</a:t>
            </a:r>
          </a:p>
        </p:txBody>
      </p:sp>
      <p:pic>
        <p:nvPicPr>
          <p:cNvPr id="12" name="Picture 21">
            <a:extLst>
              <a:ext uri="{FF2B5EF4-FFF2-40B4-BE49-F238E27FC236}">
                <a16:creationId xmlns:a16="http://schemas.microsoft.com/office/drawing/2014/main" id="{F3A1A574-DA12-4CB2-B326-BE2DD28E05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6" r="4196"/>
          <a:stretch/>
        </p:blipFill>
        <p:spPr>
          <a:xfrm>
            <a:off x="1804052" y="612524"/>
            <a:ext cx="1996813" cy="282277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9766143-851A-4CD0-976D-4A77765F3882}"/>
              </a:ext>
            </a:extLst>
          </p:cNvPr>
          <p:cNvSpPr/>
          <p:nvPr/>
        </p:nvSpPr>
        <p:spPr>
          <a:xfrm>
            <a:off x="3202018" y="5769669"/>
            <a:ext cx="193357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783">
              <a:spcAft>
                <a:spcPts val="2700"/>
              </a:spcAft>
              <a:defRPr/>
            </a:pPr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@way0utwest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8013E4-1C0A-4801-9ED8-57E9BAA66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54" y="5763319"/>
            <a:ext cx="45878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61E07D-5877-4A55-9D32-72A7E3F8C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20" y="5753793"/>
            <a:ext cx="450851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5D26557-B455-4171-8966-BC32F017E0FB}"/>
              </a:ext>
            </a:extLst>
          </p:cNvPr>
          <p:cNvSpPr txBox="1"/>
          <p:nvPr/>
        </p:nvSpPr>
        <p:spPr>
          <a:xfrm>
            <a:off x="847871" y="5758555"/>
            <a:ext cx="186848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783">
              <a:spcAft>
                <a:spcPts val="2700"/>
              </a:spcAft>
              <a:defRPr/>
            </a:pPr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/in/way0utwest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F0D552-7E96-4527-ACD6-8815BDD62BE0}"/>
              </a:ext>
            </a:extLst>
          </p:cNvPr>
          <p:cNvSpPr/>
          <p:nvPr/>
        </p:nvSpPr>
        <p:spPr>
          <a:xfrm>
            <a:off x="9179954" y="5769669"/>
            <a:ext cx="2800351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783">
              <a:spcAft>
                <a:spcPts val="2700"/>
              </a:spcAft>
              <a:defRPr/>
            </a:pPr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  <a:latin typeface="Microsoft Sans Serif" panose="020B0604020202020204" pitchFamily="34" charset="0"/>
              </a:rPr>
              <a:t>www.voiceofthedba.com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227EB80-D63B-4D8D-AE1C-F7DEF25DB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405" y="5771255"/>
            <a:ext cx="33655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D68C361-4D69-4553-9021-0F23DBED40E3}"/>
              </a:ext>
            </a:extLst>
          </p:cNvPr>
          <p:cNvSpPr/>
          <p:nvPr/>
        </p:nvSpPr>
        <p:spPr>
          <a:xfrm>
            <a:off x="5753930" y="5783541"/>
            <a:ext cx="31975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600"/>
              </a:spcAft>
            </a:pPr>
            <a:r>
              <a:rPr lang="en-US" sz="1600" err="1">
                <a:latin typeface="Roboto Regular" panose="02000000000000000000" pitchFamily="2" charset="0"/>
                <a:ea typeface="Roboto Regular" panose="02000000000000000000" pitchFamily="2" charset="0"/>
              </a:rPr>
              <a:t>sjones@sqlservercentral.com</a:t>
            </a:r>
            <a:endParaRPr lang="en-US" sz="1600">
              <a:latin typeface="Roboto Regular" panose="02000000000000000000" pitchFamily="2" charset="0"/>
              <a:ea typeface="Roboto Regular" panose="02000000000000000000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9F850D7-1ECB-4718-961C-88F17C0653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9527" y="5763320"/>
            <a:ext cx="379116" cy="31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2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API Builder Overview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What is this thing?</a:t>
            </a:r>
          </a:p>
        </p:txBody>
      </p:sp>
    </p:spTree>
    <p:extLst>
      <p:ext uri="{BB962C8B-B14F-4D97-AF65-F5344CB8AC3E}">
        <p14:creationId xmlns:p14="http://schemas.microsoft.com/office/powerpoint/2010/main" val="1631803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Data API Builder (DAB)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A service that presents and API over your database</a:t>
            </a:r>
          </a:p>
          <a:p>
            <a:r>
              <a:rPr lang="en-US"/>
              <a:t>This is designed to replace CRUD operations by developers</a:t>
            </a:r>
          </a:p>
          <a:p>
            <a:r>
              <a:rPr lang="en-US"/>
              <a:t>Removes the need for a data access layer</a:t>
            </a:r>
          </a:p>
          <a:p>
            <a:r>
              <a:rPr lang="en-US"/>
              <a:t>Builds endpoints</a:t>
            </a:r>
          </a:p>
          <a:p>
            <a:pPr lvl="1"/>
            <a:r>
              <a:rPr lang="en-US"/>
              <a:t>Swagger for REST </a:t>
            </a:r>
          </a:p>
          <a:p>
            <a:pPr lvl="1"/>
            <a:r>
              <a:rPr lang="en-US"/>
              <a:t>Banana Cake Pop for </a:t>
            </a:r>
            <a:r>
              <a:rPr lang="en-US" err="1"/>
              <a:t>GraphQL</a:t>
            </a:r>
            <a:endParaRPr lang="en-US"/>
          </a:p>
          <a:p>
            <a:pPr lvl="1"/>
            <a:r>
              <a:rPr lang="en-US"/>
              <a:t>MCP for agents</a:t>
            </a:r>
          </a:p>
          <a:p>
            <a:r>
              <a:rPr lang="en-US"/>
              <a:t>Works on Windows/Linux/MacOS</a:t>
            </a:r>
          </a:p>
          <a:p>
            <a:r>
              <a:rPr lang="en-US"/>
              <a:t>Authentication with Entra, OAuth2, JWT, </a:t>
            </a:r>
            <a:r>
              <a:rPr lang="en-US" err="1"/>
              <a:t>EasyAuth</a:t>
            </a:r>
            <a:endParaRPr lang="en-US"/>
          </a:p>
          <a:p>
            <a:r>
              <a:rPr lang="en-US"/>
              <a:t>Open source: </a:t>
            </a:r>
            <a:r>
              <a:rPr lang="en-US">
                <a:hlinkClick r:id="rId3"/>
              </a:rPr>
              <a:t>repo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22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BA971-67C9-75E9-308F-087E93A18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6F94E-EA27-C1FD-67B7-677BD5E4F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Platform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86FB0-E760-0E68-0641-74F5FD89C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RDBMS and NoSQL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SQL Server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Azure SQL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Azure Cosmos DB for NoSQL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PostgreSQL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Azure Database for PostgreSQL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Azure Cosmos DB for PostgreSQL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MySQL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Azure Database for MySQL</a:t>
            </a:r>
          </a:p>
          <a:p>
            <a:pPr marL="548640" lvl="2">
              <a:lnSpc>
                <a:spcPct val="120000"/>
              </a:lnSpc>
              <a:spcBef>
                <a:spcPts val="0"/>
              </a:spcBef>
            </a:pPr>
            <a:r>
              <a:rPr lang="en-US" b="0" i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Azure SQL Data Warehouse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69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A62E1-CDD3-A7D2-7A4A-840455424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17163-9A9F-7361-852A-A9EB2277C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Platform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0B4DE-8064-37AC-3EDD-33FD31A0A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Varies by platform</a:t>
            </a:r>
          </a:p>
          <a:p>
            <a:r>
              <a:rPr lang="en-US"/>
              <a:t>Not all features on all platforms on all versions</a:t>
            </a:r>
          </a:p>
          <a:p>
            <a:r>
              <a:rPr lang="en-US"/>
              <a:t>Not all data types supported</a:t>
            </a:r>
          </a:p>
          <a:p>
            <a:r>
              <a:rPr lang="en-US"/>
              <a:t>Make sure you check docs	</a:t>
            </a:r>
          </a:p>
          <a:p>
            <a:r>
              <a:rPr lang="en-US" sz="2000">
                <a:hlinkClick r:id="rId2"/>
              </a:rPr>
              <a:t>https://learn.microsoft.com/en-us/azure/data-api-builder/feature-availability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132438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BF0B1-68B4-1BC3-A1DD-C1AECAFBD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D57AD-65E9-454D-B783-7CC6CD8BF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Architecture</a:t>
            </a:r>
          </a:p>
        </p:txBody>
      </p:sp>
      <p:pic>
        <p:nvPicPr>
          <p:cNvPr id="5" name="Content Placeholder 4" descr="A diagram of a data api&#10;&#10;AI-generated content may be incorrect.">
            <a:extLst>
              <a:ext uri="{FF2B5EF4-FFF2-40B4-BE49-F238E27FC236}">
                <a16:creationId xmlns:a16="http://schemas.microsoft.com/office/drawing/2014/main" id="{E85D9D75-05F5-AFC0-E737-828CADDDC1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582" y="1455511"/>
            <a:ext cx="7834836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36E9E5-DF29-3F61-997F-8917645F72CA}"/>
              </a:ext>
            </a:extLst>
          </p:cNvPr>
          <p:cNvSpPr txBox="1"/>
          <p:nvPr/>
        </p:nvSpPr>
        <p:spPr>
          <a:xfrm>
            <a:off x="1502229" y="6176963"/>
            <a:ext cx="8511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From: </a:t>
            </a:r>
            <a:r>
              <a:rPr lang="en-US">
                <a:hlinkClick r:id="rId3"/>
              </a:rPr>
              <a:t>https://learn.microsoft.com/en-us/azure/data-api-builder/overview#architecture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80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2E2AA-1FD3-0EF7-0DCD-BA5895607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7CCBA-38D7-E028-6715-E7E091D03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Deployment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8C5DE-FFE5-6B81-25BA-366FD1B1A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The engine can be run as a CLI process</a:t>
            </a:r>
          </a:p>
          <a:p>
            <a:r>
              <a:rPr lang="en-US"/>
              <a:t>The engine can run as a docker container</a:t>
            </a:r>
          </a:p>
          <a:p>
            <a:r>
              <a:rPr lang="en-US"/>
              <a:t>Azure support</a:t>
            </a:r>
          </a:p>
          <a:p>
            <a:pPr lvl="1"/>
            <a:r>
              <a:rPr lang="en-US"/>
              <a:t>Azure Container Apps</a:t>
            </a:r>
          </a:p>
          <a:p>
            <a:pPr lvl="1"/>
            <a:r>
              <a:rPr lang="en-US"/>
              <a:t>Azure Container Instances</a:t>
            </a:r>
          </a:p>
          <a:p>
            <a:pPr lvl="1"/>
            <a:r>
              <a:rPr lang="en-US"/>
              <a:t>Azure App Service</a:t>
            </a:r>
          </a:p>
          <a:p>
            <a:pPr lvl="1"/>
            <a:r>
              <a:rPr lang="en-US"/>
              <a:t>Azure Kubernetes Service</a:t>
            </a:r>
          </a:p>
          <a:p>
            <a:pPr lvl="1"/>
            <a:r>
              <a:rPr lang="en-US"/>
              <a:t>Azure Static Web Apps (preview as of May 2025)</a:t>
            </a:r>
          </a:p>
        </p:txBody>
      </p:sp>
    </p:spTree>
    <p:extLst>
      <p:ext uri="{BB962C8B-B14F-4D97-AF65-F5344CB8AC3E}">
        <p14:creationId xmlns:p14="http://schemas.microsoft.com/office/powerpoint/2010/main" val="3348887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Installing DAB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Installation and Upgrade</a:t>
            </a:r>
          </a:p>
        </p:txBody>
      </p:sp>
    </p:spTree>
    <p:extLst>
      <p:ext uri="{BB962C8B-B14F-4D97-AF65-F5344CB8AC3E}">
        <p14:creationId xmlns:p14="http://schemas.microsoft.com/office/powerpoint/2010/main" val="3192244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err="1">
                <a:hlinkClick r:id="rId2"/>
              </a:rPr>
              <a:t>dotNet</a:t>
            </a:r>
            <a:r>
              <a:rPr lang="en-US">
                <a:hlinkClick r:id="rId2"/>
              </a:rPr>
              <a:t> 8</a:t>
            </a:r>
            <a:r>
              <a:rPr lang="en-US"/>
              <a:t> required</a:t>
            </a:r>
          </a:p>
          <a:p>
            <a:r>
              <a:rPr lang="en-US"/>
              <a:t>DAB installs from dotnet CLI</a:t>
            </a:r>
          </a:p>
          <a:p>
            <a:pPr lvl="1"/>
            <a:r>
              <a:rPr lang="en-US"/>
              <a:t>dotnet tool install --global </a:t>
            </a:r>
            <a:r>
              <a:rPr lang="en-US" err="1"/>
              <a:t>Microsoft.DataApiBuilder</a:t>
            </a:r>
            <a:endParaRPr lang="en-US"/>
          </a:p>
          <a:p>
            <a:r>
              <a:rPr lang="en-US"/>
              <a:t>dab.exe is the CLI</a:t>
            </a:r>
          </a:p>
          <a:p>
            <a:r>
              <a:rPr lang="en-US"/>
              <a:t>Check installs with dab --version</a:t>
            </a:r>
          </a:p>
        </p:txBody>
      </p:sp>
      <p:pic>
        <p:nvPicPr>
          <p:cNvPr id="5" name="Picture 4" descr="A black background with white letters&#10;&#10;AI-generated content may be incorrect.">
            <a:extLst>
              <a:ext uri="{FF2B5EF4-FFF2-40B4-BE49-F238E27FC236}">
                <a16:creationId xmlns:a16="http://schemas.microsoft.com/office/drawing/2014/main" id="{44803E3C-DB1E-9BDC-468D-D680D8753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410" y="4679542"/>
            <a:ext cx="6609524" cy="7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478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02640-3380-4C02-2DCB-158660FA5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135C7-EE9E-9178-826A-D278C1101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Container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C5C5E-AC9E-F7E7-84EA-D4C1889C4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Image is: </a:t>
            </a:r>
            <a:r>
              <a:rPr lang="en-US" b="0" i="0">
                <a:solidFill>
                  <a:srgbClr val="161616"/>
                </a:solidFill>
                <a:effectLst/>
                <a:latin typeface="SFMono-Regular"/>
              </a:rPr>
              <a:t>mcr.microsoft.com/azure-databases/data-</a:t>
            </a:r>
            <a:r>
              <a:rPr lang="en-US" b="0" i="0" err="1">
                <a:solidFill>
                  <a:srgbClr val="161616"/>
                </a:solidFill>
                <a:effectLst/>
                <a:latin typeface="SFMono-Regular"/>
              </a:rPr>
              <a:t>api</a:t>
            </a:r>
            <a:r>
              <a:rPr lang="en-US" b="0" i="0">
                <a:solidFill>
                  <a:srgbClr val="161616"/>
                </a:solidFill>
                <a:effectLst/>
                <a:latin typeface="SFMono-Regular"/>
              </a:rPr>
              <a:t>-builder</a:t>
            </a:r>
          </a:p>
          <a:p>
            <a:r>
              <a:rPr lang="en-US">
                <a:solidFill>
                  <a:srgbClr val="161616"/>
                </a:solidFill>
                <a:latin typeface="SFMono-Regular"/>
              </a:rPr>
              <a:t>Run with a docker command:</a:t>
            </a:r>
          </a:p>
          <a:p>
            <a:pPr marL="0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docker run \</a:t>
            </a:r>
          </a:p>
          <a:p>
            <a:pPr marL="0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   --name dab \</a:t>
            </a:r>
          </a:p>
          <a:p>
            <a:pPr marL="0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   --publish 5000:5000 \</a:t>
            </a:r>
          </a:p>
          <a:p>
            <a:pPr marL="0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   --detach \</a:t>
            </a:r>
          </a:p>
          <a:p>
            <a:pPr marL="0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   --mount type=</a:t>
            </a:r>
            <a:r>
              <a:rPr lang="en-US" sz="2000" err="1">
                <a:latin typeface="Courier New" panose="02070309020205020404" pitchFamily="49" charset="0"/>
                <a:cs typeface="Courier New" panose="02070309020205020404" pitchFamily="49" charset="0"/>
              </a:rPr>
              <a:t>bind,source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=$(</a:t>
            </a:r>
            <a:r>
              <a:rPr lang="en-US" sz="2000" err="1">
                <a:latin typeface="Courier New" panose="02070309020205020404" pitchFamily="49" charset="0"/>
                <a:cs typeface="Courier New" panose="02070309020205020404" pitchFamily="49" charset="0"/>
              </a:rPr>
              <a:t>pwd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)/dab-</a:t>
            </a:r>
            <a:r>
              <a:rPr lang="en-US" sz="2000" err="1">
                <a:latin typeface="Courier New" panose="02070309020205020404" pitchFamily="49" charset="0"/>
                <a:cs typeface="Courier New" panose="02070309020205020404" pitchFamily="49" charset="0"/>
              </a:rPr>
              <a:t>config.json,target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=/App/dab-</a:t>
            </a:r>
            <a:r>
              <a:rPr lang="en-US" sz="2000" err="1">
                <a:latin typeface="Courier New" panose="02070309020205020404" pitchFamily="49" charset="0"/>
                <a:cs typeface="Courier New" panose="02070309020205020404" pitchFamily="49" charset="0"/>
              </a:rPr>
              <a:t>config.json,readonly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\</a:t>
            </a:r>
          </a:p>
          <a:p>
            <a:pPr marL="0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   mcr.microsoft.com/azure-databases/data-</a:t>
            </a:r>
            <a:r>
              <a:rPr lang="en-US" sz="2000" err="1">
                <a:latin typeface="Courier New" panose="02070309020205020404" pitchFamily="49" charset="0"/>
                <a:cs typeface="Courier New" panose="02070309020205020404" pitchFamily="49" charset="0"/>
              </a:rPr>
              <a:t>api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-builder</a:t>
            </a:r>
          </a:p>
        </p:txBody>
      </p:sp>
    </p:spTree>
    <p:extLst>
      <p:ext uri="{BB962C8B-B14F-4D97-AF65-F5344CB8AC3E}">
        <p14:creationId xmlns:p14="http://schemas.microsoft.com/office/powerpoint/2010/main" val="1174832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F38FA-4FD9-3BCB-3D6A-B4AF79FD3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93879-EE17-D701-8002-A43EAA455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Upgrade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39FE4-E6C4-1B88-39F3-D2ACC6302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Latest:</a:t>
            </a:r>
          </a:p>
          <a:p>
            <a:pPr lvl="1"/>
            <a:r>
              <a:rPr lang="en-US" dirty="0"/>
              <a:t>dotnet tool update --global </a:t>
            </a:r>
            <a:r>
              <a:rPr lang="en-US" dirty="0" err="1"/>
              <a:t>Microsoft.DataApiBuilder</a:t>
            </a:r>
            <a:r>
              <a:rPr lang="en-US" dirty="0"/>
              <a:t> --version 1.4.27</a:t>
            </a:r>
          </a:p>
          <a:p>
            <a:r>
              <a:rPr lang="en-US" dirty="0"/>
              <a:t>Specific Version</a:t>
            </a:r>
          </a:p>
          <a:p>
            <a:pPr lvl="1"/>
            <a:r>
              <a:rPr lang="en-US" dirty="0"/>
              <a:t>dotnet tool install --global </a:t>
            </a:r>
            <a:r>
              <a:rPr lang="en-US" dirty="0" err="1"/>
              <a:t>Microsoft.DataApiBuilder</a:t>
            </a:r>
            <a:r>
              <a:rPr lang="en-US" dirty="0"/>
              <a:t> --version 1.4.27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Picture 4" descr="A computer screen with text&#10;&#10;AI-generated content may be incorrect.">
            <a:extLst>
              <a:ext uri="{FF2B5EF4-FFF2-40B4-BE49-F238E27FC236}">
                <a16:creationId xmlns:a16="http://schemas.microsoft.com/office/drawing/2014/main" id="{03D48FE2-C32A-C257-9E55-899AD944F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139" y="3760134"/>
            <a:ext cx="8714286" cy="22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671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92D12-AEF2-7ADF-FEE6-74C0FB292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D14716-C8DB-9C61-4243-F5252AB7E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Getting Started with DAB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28F095-2540-D05F-FC0C-2EC70D44F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Configuration and Running and API interface</a:t>
            </a:r>
          </a:p>
        </p:txBody>
      </p:sp>
    </p:spTree>
    <p:extLst>
      <p:ext uri="{BB962C8B-B14F-4D97-AF65-F5344CB8AC3E}">
        <p14:creationId xmlns:p14="http://schemas.microsoft.com/office/powerpoint/2010/main" val="3150053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7A01D-82DD-2487-39E3-81AB20E87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2A104-2538-E1CC-343F-23C9F2C98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Basic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785BB-12B6-5DFD-DC08-E2DA4F5F4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Create a database (Northwind)</a:t>
            </a:r>
          </a:p>
          <a:p>
            <a:r>
              <a:rPr lang="en-US"/>
              <a:t>Create a configuration file (</a:t>
            </a:r>
            <a:r>
              <a:rPr lang="en-US" err="1"/>
              <a:t>init</a:t>
            </a:r>
            <a:r>
              <a:rPr lang="en-US"/>
              <a:t>)</a:t>
            </a:r>
          </a:p>
          <a:p>
            <a:r>
              <a:rPr lang="en-US"/>
              <a:t>Add API items (add)</a:t>
            </a:r>
          </a:p>
          <a:p>
            <a:r>
              <a:rPr lang="en-US"/>
              <a:t>Stand up the API (start)</a:t>
            </a:r>
          </a:p>
          <a:p>
            <a:r>
              <a:rPr lang="en-US"/>
              <a:t>Add/modify API items</a:t>
            </a:r>
          </a:p>
        </p:txBody>
      </p:sp>
    </p:spTree>
    <p:extLst>
      <p:ext uri="{BB962C8B-B14F-4D97-AF65-F5344CB8AC3E}">
        <p14:creationId xmlns:p14="http://schemas.microsoft.com/office/powerpoint/2010/main" val="3783314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FA712-5FD6-83AF-AEC5-911B6B4AC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555AD-8295-F6DF-A146-5F22F1032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C49C5-A512-E9F8-51B6-D8D568113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Creates a configuration file</a:t>
            </a:r>
          </a:p>
          <a:p>
            <a:pPr lvl="1"/>
            <a:r>
              <a:rPr lang="en-US"/>
              <a:t>Default is </a:t>
            </a:r>
            <a:r>
              <a:rPr lang="en-US" err="1"/>
              <a:t>dab.config.json</a:t>
            </a:r>
            <a:endParaRPr lang="en-US"/>
          </a:p>
          <a:p>
            <a:pPr lvl="1"/>
            <a:r>
              <a:rPr lang="en-US"/>
              <a:t>Can be overridden with --config</a:t>
            </a:r>
          </a:p>
          <a:p>
            <a:r>
              <a:rPr lang="en-US"/>
              <a:t>Requires a type of database</a:t>
            </a:r>
          </a:p>
          <a:p>
            <a:r>
              <a:rPr lang="en-US"/>
              <a:t>Can include a connection to the database</a:t>
            </a:r>
          </a:p>
          <a:p>
            <a:r>
              <a:rPr lang="en-US"/>
              <a:t>Values can be read from an environment file</a:t>
            </a:r>
          </a:p>
          <a:p>
            <a:r>
              <a:rPr lang="en-US"/>
              <a:t>dab configure changes settings</a:t>
            </a:r>
          </a:p>
        </p:txBody>
      </p:sp>
    </p:spTree>
    <p:extLst>
      <p:ext uri="{BB962C8B-B14F-4D97-AF65-F5344CB8AC3E}">
        <p14:creationId xmlns:p14="http://schemas.microsoft.com/office/powerpoint/2010/main" val="2131901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228A6-1BAC-8995-D537-B807F7273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66A8D-DCF3-7823-FEBC-3627DFAEB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9D678-18AC-CB4D-D946-AE984BE82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Starts the API process</a:t>
            </a:r>
          </a:p>
          <a:p>
            <a:r>
              <a:rPr lang="en-US"/>
              <a:t>Exposes the APIs configured</a:t>
            </a:r>
          </a:p>
          <a:p>
            <a:r>
              <a:rPr lang="en-US"/>
              <a:t>Can include the specific config file you want</a:t>
            </a:r>
          </a:p>
        </p:txBody>
      </p:sp>
    </p:spTree>
    <p:extLst>
      <p:ext uri="{BB962C8B-B14F-4D97-AF65-F5344CB8AC3E}">
        <p14:creationId xmlns:p14="http://schemas.microsoft.com/office/powerpoint/2010/main" val="774912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Init an API – Demo 1-3</a:t>
            </a:r>
          </a:p>
        </p:txBody>
      </p:sp>
    </p:spTree>
    <p:extLst>
      <p:ext uri="{BB962C8B-B14F-4D97-AF65-F5344CB8AC3E}">
        <p14:creationId xmlns:p14="http://schemas.microsoft.com/office/powerpoint/2010/main" val="3719550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B36C2-69CB-0DDB-16BB-744A4C63F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F1454-A6D7-633E-E5C2-E14C5D61F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Updating the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9C7A4-27BE-B97D-9543-8DB2AA17B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>
                <a:hlinkClick r:id="rId2"/>
              </a:rPr>
              <a:t>DAB CLI</a:t>
            </a:r>
            <a:r>
              <a:rPr lang="en-US"/>
              <a:t> makes config easy</a:t>
            </a:r>
          </a:p>
          <a:p>
            <a:r>
              <a:rPr lang="en-US"/>
              <a:t>dab add - Adds items to the API</a:t>
            </a:r>
          </a:p>
          <a:p>
            <a:r>
              <a:rPr lang="en-US"/>
              <a:t>We can add</a:t>
            </a:r>
          </a:p>
          <a:p>
            <a:pPr lvl="1"/>
            <a:r>
              <a:rPr lang="en-US"/>
              <a:t>Tables</a:t>
            </a:r>
          </a:p>
          <a:p>
            <a:pPr lvl="1"/>
            <a:r>
              <a:rPr lang="en-US"/>
              <a:t>Views</a:t>
            </a:r>
          </a:p>
          <a:p>
            <a:pPr lvl="1"/>
            <a:r>
              <a:rPr lang="en-US"/>
              <a:t>Stored procedures</a:t>
            </a:r>
          </a:p>
          <a:p>
            <a:r>
              <a:rPr lang="en-US"/>
              <a:t>Lots of limitations</a:t>
            </a:r>
          </a:p>
          <a:p>
            <a:r>
              <a:rPr lang="en-US"/>
              <a:t>dab update – changes existing items</a:t>
            </a:r>
          </a:p>
          <a:p>
            <a:r>
              <a:rPr lang="en-US"/>
              <a:t>dab validate – checks the config file</a:t>
            </a:r>
          </a:p>
        </p:txBody>
      </p:sp>
    </p:spTree>
    <p:extLst>
      <p:ext uri="{BB962C8B-B14F-4D97-AF65-F5344CB8AC3E}">
        <p14:creationId xmlns:p14="http://schemas.microsoft.com/office/powerpoint/2010/main" val="666697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1C295-C67B-812D-D98F-CDD6518F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9E212A-5A00-05A0-0F45-5636E6CF2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FCA48B-599F-1F19-9BCB-F765DB99D1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4-5</a:t>
            </a:r>
          </a:p>
          <a:p>
            <a:r>
              <a:rPr lang="en-US" dirty="0"/>
              <a:t>Query the API from a browser - </a:t>
            </a:r>
            <a:r>
              <a:rPr lang="en-US" dirty="0">
                <a:hlinkClick r:id="rId3"/>
              </a:rPr>
              <a:t>http://localhost:5000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709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5AD69-0146-9D6E-242F-D67946B87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F2A8E0-BB33-F182-5DF3-DF0A63FC1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DAB API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FEEA17-DFEC-A481-CBF4-507EDCD5A7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How would developers access data</a:t>
            </a:r>
          </a:p>
        </p:txBody>
      </p:sp>
    </p:spTree>
    <p:extLst>
      <p:ext uri="{BB962C8B-B14F-4D97-AF65-F5344CB8AC3E}">
        <p14:creationId xmlns:p14="http://schemas.microsoft.com/office/powerpoint/2010/main" val="2855757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8EFC1-ED72-88FA-FD79-96FA4F079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4A36A-21B0-3270-549D-17811C49D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Accessing the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B9478-A329-3DB8-B2AE-A7B6E0117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The API will be available as an http request</a:t>
            </a:r>
          </a:p>
          <a:p>
            <a:pPr lvl="1"/>
            <a:r>
              <a:rPr lang="en-US"/>
              <a:t>Rest uses SWAGGER style API</a:t>
            </a:r>
          </a:p>
          <a:p>
            <a:pPr lvl="1"/>
            <a:r>
              <a:rPr lang="en-US" err="1"/>
              <a:t>GraphQL</a:t>
            </a:r>
            <a:r>
              <a:rPr lang="en-US"/>
              <a:t> uses Banana Cake Pop</a:t>
            </a:r>
          </a:p>
          <a:p>
            <a:r>
              <a:rPr lang="en-US"/>
              <a:t>For REST developers</a:t>
            </a:r>
          </a:p>
          <a:p>
            <a:pPr lvl="1"/>
            <a:r>
              <a:rPr lang="en-US" err="1"/>
              <a:t>System.Net.Http.HttpClient</a:t>
            </a:r>
            <a:endParaRPr lang="en-US"/>
          </a:p>
          <a:p>
            <a:pPr lvl="1"/>
            <a:r>
              <a:rPr lang="en-US"/>
              <a:t>Spring has </a:t>
            </a:r>
            <a:r>
              <a:rPr lang="en-US" err="1"/>
              <a:t>RestClient</a:t>
            </a:r>
            <a:endParaRPr lang="en-US"/>
          </a:p>
          <a:p>
            <a:r>
              <a:rPr lang="en-US"/>
              <a:t>For </a:t>
            </a:r>
            <a:r>
              <a:rPr lang="en-US" err="1"/>
              <a:t>GraphQL</a:t>
            </a:r>
            <a:r>
              <a:rPr lang="en-US"/>
              <a:t> developers</a:t>
            </a:r>
          </a:p>
          <a:p>
            <a:pPr lvl="1"/>
            <a:r>
              <a:rPr lang="en-US"/>
              <a:t>Use </a:t>
            </a:r>
            <a:r>
              <a:rPr lang="en-US">
                <a:hlinkClick r:id="rId2"/>
              </a:rPr>
              <a:t>Strawberry Shortcake</a:t>
            </a:r>
            <a:endParaRPr lang="en-US"/>
          </a:p>
          <a:p>
            <a:r>
              <a:rPr lang="en-US"/>
              <a:t>Bruno is a great way to query - </a:t>
            </a:r>
            <a:r>
              <a:rPr lang="en-US">
                <a:hlinkClick r:id="rId3"/>
              </a:rPr>
              <a:t>https://www.usebruno.com/</a:t>
            </a:r>
            <a:endParaRPr lang="en-US"/>
          </a:p>
          <a:p>
            <a:r>
              <a:rPr lang="en-US"/>
              <a:t>MCP – I’ll use </a:t>
            </a:r>
            <a:r>
              <a:rPr lang="en-US" err="1"/>
              <a:t>VSCode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106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B9078-3BBA-C55D-F282-101562914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3C34B2-62C8-6577-852C-1C53A2A95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the REST API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DDD5B9-F0AE-1BCE-473A-70ACEF2E8B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How this works when querying a database</a:t>
            </a:r>
          </a:p>
        </p:txBody>
      </p:sp>
    </p:spTree>
    <p:extLst>
      <p:ext uri="{BB962C8B-B14F-4D97-AF65-F5344CB8AC3E}">
        <p14:creationId xmlns:p14="http://schemas.microsoft.com/office/powerpoint/2010/main" val="37959440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BE355-3ADE-6F23-7310-1CD99E9E5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BB971-2FD6-34EC-9DCE-977BF6732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Rest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D5F56-D903-9BE1-2289-69CBC16D7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err="1"/>
              <a:t>REpresentative</a:t>
            </a:r>
            <a:r>
              <a:rPr lang="en-US"/>
              <a:t> State Transfer</a:t>
            </a:r>
          </a:p>
          <a:p>
            <a:r>
              <a:rPr lang="en-US"/>
              <a:t> Well-known by most developers</a:t>
            </a:r>
          </a:p>
          <a:p>
            <a:r>
              <a:rPr lang="en-US"/>
              <a:t>Typically, this is accessed with an http/https access point.</a:t>
            </a:r>
          </a:p>
          <a:p>
            <a:pPr lvl="1"/>
            <a:r>
              <a:rPr lang="en-US">
                <a:hlinkClick r:id="rId2"/>
              </a:rPr>
              <a:t>http://myserver/api/customer</a:t>
            </a:r>
            <a:endParaRPr lang="en-US"/>
          </a:p>
          <a:p>
            <a:pPr lvl="1"/>
            <a:r>
              <a:rPr lang="en-US"/>
              <a:t>http://myserver/api/order</a:t>
            </a:r>
          </a:p>
          <a:p>
            <a:r>
              <a:rPr lang="en-US"/>
              <a:t>Typically, each separate “thing” is a separate URL</a:t>
            </a:r>
          </a:p>
          <a:p>
            <a:r>
              <a:rPr lang="en-US"/>
              <a:t>Often, these return JSON values, which developers can easily use in code</a:t>
            </a:r>
          </a:p>
          <a:p>
            <a:r>
              <a:rPr lang="en-US"/>
              <a:t>This doesn’t matter for </a:t>
            </a:r>
            <a:r>
              <a:rPr lang="en-US" err="1"/>
              <a:t>db</a:t>
            </a:r>
            <a:r>
              <a:rPr lang="en-US"/>
              <a:t> people</a:t>
            </a:r>
          </a:p>
        </p:txBody>
      </p:sp>
    </p:spTree>
    <p:extLst>
      <p:ext uri="{BB962C8B-B14F-4D97-AF65-F5344CB8AC3E}">
        <p14:creationId xmlns:p14="http://schemas.microsoft.com/office/powerpoint/2010/main" val="4078402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39DAC-2A46-C2CE-FDCF-90A013AB0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BE4E7-15FE-DC4D-92E0-FDE0092EF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DAB Rest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EF4F0-3632-1398-9D77-451D4DBE9E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Everything is /</a:t>
            </a:r>
            <a:r>
              <a:rPr lang="en-US" err="1"/>
              <a:t>api</a:t>
            </a:r>
            <a:r>
              <a:rPr lang="en-US"/>
              <a:t> (from config)</a:t>
            </a:r>
          </a:p>
          <a:p>
            <a:r>
              <a:rPr lang="en-US"/>
              <a:t>Simple GET/PUT/PATCH/POST/DELETE queries</a:t>
            </a:r>
          </a:p>
          <a:p>
            <a:r>
              <a:rPr lang="en-US"/>
              <a:t>Limited by entity (table/view/proc)</a:t>
            </a:r>
          </a:p>
          <a:p>
            <a:r>
              <a:rPr lang="en-US"/>
              <a:t>Query Parameters</a:t>
            </a:r>
          </a:p>
          <a:p>
            <a:pPr lvl="1"/>
            <a:r>
              <a:rPr lang="en-US"/>
              <a:t>$select</a:t>
            </a:r>
          </a:p>
          <a:p>
            <a:pPr lvl="1"/>
            <a:r>
              <a:rPr lang="en-US"/>
              <a:t>$filter</a:t>
            </a:r>
          </a:p>
          <a:p>
            <a:pPr lvl="1"/>
            <a:r>
              <a:rPr lang="en-US"/>
              <a:t>$</a:t>
            </a:r>
            <a:r>
              <a:rPr lang="en-US" err="1"/>
              <a:t>orderby</a:t>
            </a:r>
            <a:endParaRPr lang="en-US"/>
          </a:p>
          <a:p>
            <a:pPr lvl="1"/>
            <a:r>
              <a:rPr lang="en-US"/>
              <a:t>$first / $after</a:t>
            </a:r>
          </a:p>
          <a:p>
            <a:r>
              <a:rPr lang="en-US"/>
              <a:t>Supports actions to change data</a:t>
            </a:r>
          </a:p>
          <a:p>
            <a:r>
              <a:rPr lang="en-US">
                <a:hlinkClick r:id="rId2"/>
              </a:rPr>
              <a:t>Docs for REST API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5023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42530-6441-004F-5DB6-865E09EB8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3FBAA-97BE-AE7E-9B43-2D64C4886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EF449-ABC5-1AF6-EDD7-BB39F56D1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POST creates a new item</a:t>
            </a:r>
          </a:p>
          <a:p>
            <a:pPr lvl="1"/>
            <a:r>
              <a:rPr lang="en-US"/>
              <a:t>queries require all fields that are not nullable</a:t>
            </a:r>
          </a:p>
          <a:p>
            <a:pPr lvl="1"/>
            <a:r>
              <a:rPr lang="en-US"/>
              <a:t>Fields not included are NULL</a:t>
            </a:r>
          </a:p>
          <a:p>
            <a:r>
              <a:rPr lang="en-US"/>
              <a:t>PUT queries can change or update</a:t>
            </a:r>
          </a:p>
          <a:p>
            <a:pPr lvl="1"/>
            <a:r>
              <a:rPr lang="en-US"/>
              <a:t>All fields required or they are NULL</a:t>
            </a:r>
          </a:p>
          <a:p>
            <a:r>
              <a:rPr lang="en-US"/>
              <a:t>PATCH queries allow updating specific fields</a:t>
            </a:r>
          </a:p>
          <a:p>
            <a:r>
              <a:rPr lang="en-US"/>
              <a:t>DELETE deletes items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876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BD70F-63C0-09EC-EB5F-AE40DEE54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76FF99-703C-BFFD-060D-38B18764C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A8FA8-E81B-DB7B-08F2-74C332278F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Query the REST API from Bruno</a:t>
            </a:r>
          </a:p>
          <a:p>
            <a:pPr marL="0" indent="0">
              <a:buNone/>
            </a:pPr>
            <a:r>
              <a:rPr lang="en-US" dirty="0"/>
              <a:t>Demo 6-8</a:t>
            </a:r>
          </a:p>
        </p:txBody>
      </p:sp>
    </p:spTree>
    <p:extLst>
      <p:ext uri="{BB962C8B-B14F-4D97-AF65-F5344CB8AC3E}">
        <p14:creationId xmlns:p14="http://schemas.microsoft.com/office/powerpoint/2010/main" val="495803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5870B-8E33-CEEF-C50B-FA47F9B50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B1D002-9893-E2A5-FC68-E01B699E6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the </a:t>
            </a:r>
            <a:r>
              <a:rPr lang="en-US" err="1"/>
              <a:t>GraphQL</a:t>
            </a:r>
            <a:r>
              <a:rPr lang="en-US"/>
              <a:t> API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A0203B-F4CF-E489-54C9-7A4A6D139C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Another way to retrieve data</a:t>
            </a:r>
          </a:p>
        </p:txBody>
      </p:sp>
    </p:spTree>
    <p:extLst>
      <p:ext uri="{BB962C8B-B14F-4D97-AF65-F5344CB8AC3E}">
        <p14:creationId xmlns:p14="http://schemas.microsoft.com/office/powerpoint/2010/main" val="3080927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78FEC-3AEA-CC2F-C579-D72E1D53F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82018-1C65-BE36-3BC1-C3BFB07DC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</a:t>
            </a:r>
            <a:r>
              <a:rPr lang="en-US" err="1"/>
              <a:t>GraphQL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90946-F1E2-1A1C-47B5-F1FB709BC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A Richer API for data access</a:t>
            </a:r>
          </a:p>
          <a:p>
            <a:r>
              <a:rPr lang="en-US"/>
              <a:t>Allows more complex queries from one path</a:t>
            </a:r>
          </a:p>
          <a:p>
            <a:r>
              <a:rPr lang="en-US"/>
              <a:t>An open standard: </a:t>
            </a:r>
            <a:r>
              <a:rPr lang="en-US">
                <a:hlinkClick r:id="rId2"/>
              </a:rPr>
              <a:t>https://graphql.org/</a:t>
            </a:r>
            <a:endParaRPr lang="en-US"/>
          </a:p>
          <a:p>
            <a:r>
              <a:rPr lang="en-US"/>
              <a:t>Used by many Microsoft products (Azure, LinkedIn, Fabric, etc.)</a:t>
            </a:r>
          </a:p>
        </p:txBody>
      </p:sp>
    </p:spTree>
    <p:extLst>
      <p:ext uri="{BB962C8B-B14F-4D97-AF65-F5344CB8AC3E}">
        <p14:creationId xmlns:p14="http://schemas.microsoft.com/office/powerpoint/2010/main" val="2374070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E0D92-B77B-2B66-C2BE-22497D8CC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2606E-E891-171E-26DE-3B66563B4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DAB </a:t>
            </a:r>
            <a:r>
              <a:rPr lang="en-US" err="1"/>
              <a:t>GraphQL</a:t>
            </a:r>
            <a:r>
              <a:rPr lang="en-US"/>
              <a:t>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6FED7-98EE-E39E-4B88-97E81767F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A single path for queries (/</a:t>
            </a:r>
            <a:r>
              <a:rPr lang="en-US" err="1"/>
              <a:t>graphql</a:t>
            </a:r>
            <a:r>
              <a:rPr lang="en-US"/>
              <a:t>)</a:t>
            </a:r>
          </a:p>
          <a:p>
            <a:r>
              <a:rPr lang="en-US"/>
              <a:t>Default query actions</a:t>
            </a:r>
          </a:p>
          <a:p>
            <a:pPr lvl="1"/>
            <a:r>
              <a:rPr lang="en-US"/>
              <a:t>Pagination</a:t>
            </a:r>
          </a:p>
          <a:p>
            <a:pPr lvl="1"/>
            <a:r>
              <a:rPr lang="en-US"/>
              <a:t>Query by PK</a:t>
            </a:r>
          </a:p>
          <a:p>
            <a:pPr lvl="1"/>
            <a:r>
              <a:rPr lang="en-US"/>
              <a:t>Generic Query</a:t>
            </a:r>
          </a:p>
          <a:p>
            <a:r>
              <a:rPr lang="en-US"/>
              <a:t>filter parameter for limiting rows</a:t>
            </a:r>
          </a:p>
          <a:p>
            <a:r>
              <a:rPr lang="en-US" err="1"/>
              <a:t>orderBy</a:t>
            </a:r>
            <a:r>
              <a:rPr lang="en-US"/>
              <a:t> for ordering</a:t>
            </a:r>
          </a:p>
          <a:p>
            <a:r>
              <a:rPr lang="en-US"/>
              <a:t>Supports Mutations to alter data</a:t>
            </a:r>
          </a:p>
          <a:p>
            <a:r>
              <a:rPr lang="en-US">
                <a:hlinkClick r:id="rId2"/>
              </a:rPr>
              <a:t>DAB docs for </a:t>
            </a:r>
            <a:r>
              <a:rPr lang="en-US" err="1">
                <a:hlinkClick r:id="rId2"/>
              </a:rPr>
              <a:t>GraphQL</a:t>
            </a:r>
            <a:r>
              <a:rPr lang="en-US">
                <a:hlinkClick r:id="rId2"/>
              </a:rPr>
              <a:t> API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2044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916AD-3214-BF1F-8DCD-824AF5B49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5FBF1-5DE0-CF82-0A18-5B7F0E04C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power of </a:t>
            </a:r>
            <a:r>
              <a:rPr lang="en-US" err="1"/>
              <a:t>GraphQL</a:t>
            </a:r>
            <a:r>
              <a:rPr lang="en-US"/>
              <a:t> comes into play with relationships</a:t>
            </a:r>
          </a:p>
          <a:p>
            <a:r>
              <a:rPr lang="en-US"/>
              <a:t>We can query across entities that are related</a:t>
            </a:r>
          </a:p>
          <a:p>
            <a:r>
              <a:rPr lang="en-US"/>
              <a:t>We can define relationships in DAB</a:t>
            </a:r>
          </a:p>
          <a:p>
            <a:r>
              <a:rPr lang="en-US"/>
              <a:t>We can set up different types of relationship</a:t>
            </a:r>
          </a:p>
          <a:p>
            <a:pPr lvl="1"/>
            <a:r>
              <a:rPr lang="en-US"/>
              <a:t>One -&gt; many</a:t>
            </a:r>
          </a:p>
          <a:p>
            <a:pPr lvl="1"/>
            <a:r>
              <a:rPr lang="en-US"/>
              <a:t>Many -&gt; one</a:t>
            </a:r>
          </a:p>
          <a:p>
            <a:pPr lvl="1"/>
            <a:r>
              <a:rPr lang="en-US"/>
              <a:t>Many -&gt; many</a:t>
            </a:r>
          </a:p>
        </p:txBody>
      </p:sp>
    </p:spTree>
    <p:extLst>
      <p:ext uri="{BB962C8B-B14F-4D97-AF65-F5344CB8AC3E}">
        <p14:creationId xmlns:p14="http://schemas.microsoft.com/office/powerpoint/2010/main" val="33891774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B0FE3-0FFA-3E2E-97BC-5195A41E2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F06E7-32AA-599B-9E9C-24569B41C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and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8020E-2F0B-3502-45EE-0154CBD3E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We can query views just like tables.</a:t>
            </a:r>
          </a:p>
          <a:p>
            <a:r>
              <a:rPr lang="en-US"/>
              <a:t>Stored procedures are their own type</a:t>
            </a:r>
          </a:p>
          <a:p>
            <a:pPr lvl="1"/>
            <a:r>
              <a:rPr lang="en-US"/>
              <a:t>Need to add parameters in the definition</a:t>
            </a:r>
          </a:p>
          <a:p>
            <a:pPr lvl="1"/>
            <a:r>
              <a:rPr lang="en-US"/>
              <a:t>The call contains the output.</a:t>
            </a:r>
          </a:p>
          <a:p>
            <a:pPr lvl="1"/>
            <a:r>
              <a:rPr lang="en-US"/>
              <a:t>Needs a POST type (</a:t>
            </a:r>
            <a:r>
              <a:rPr lang="en-US" err="1"/>
              <a:t>GraphQL</a:t>
            </a:r>
            <a:r>
              <a:rPr lang="en-US"/>
              <a:t> and REST)</a:t>
            </a:r>
          </a:p>
          <a:p>
            <a:pPr lvl="1"/>
            <a:r>
              <a:rPr lang="en-US"/>
              <a:t>Parameters needs to be variable (NVARCHAR v NCHAR)</a:t>
            </a:r>
          </a:p>
        </p:txBody>
      </p:sp>
    </p:spTree>
    <p:extLst>
      <p:ext uri="{BB962C8B-B14F-4D97-AF65-F5344CB8AC3E}">
        <p14:creationId xmlns:p14="http://schemas.microsoft.com/office/powerpoint/2010/main" val="32431859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390D9-E6CB-1409-72B8-CF3823F6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03BEC8-112C-F581-7151-B16AE1B63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C0FFEF-A141-9598-8494-B1984CAA7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Query the </a:t>
            </a:r>
            <a:r>
              <a:rPr lang="en-US" dirty="0" err="1"/>
              <a:t>GraphQL</a:t>
            </a:r>
            <a:r>
              <a:rPr lang="en-US" dirty="0"/>
              <a:t> API</a:t>
            </a:r>
          </a:p>
          <a:p>
            <a:pPr marL="0" indent="0">
              <a:buNone/>
            </a:pPr>
            <a:r>
              <a:rPr lang="en-US" dirty="0"/>
              <a:t>Demo 9-11</a:t>
            </a:r>
          </a:p>
        </p:txBody>
      </p:sp>
    </p:spTree>
    <p:extLst>
      <p:ext uri="{BB962C8B-B14F-4D97-AF65-F5344CB8AC3E}">
        <p14:creationId xmlns:p14="http://schemas.microsoft.com/office/powerpoint/2010/main" val="29801045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C9942-1C93-0430-3D45-0C7136BD4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FE8172-6524-2A4A-6EF5-C3D06EAC1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DAB MCP Server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C3BAAB-DE06-2401-B631-7825C03137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A Modern API for AI</a:t>
            </a:r>
          </a:p>
        </p:txBody>
      </p:sp>
    </p:spTree>
    <p:extLst>
      <p:ext uri="{BB962C8B-B14F-4D97-AF65-F5344CB8AC3E}">
        <p14:creationId xmlns:p14="http://schemas.microsoft.com/office/powerpoint/2010/main" val="7291259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A1F88-397F-1668-032C-8F8DF22E5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23EC4-AAF6-DEB0-F184-77ADF945B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MCP Servers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A855D-1901-754D-3497-1FC0FEAE6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MCP = Model Context Protocol</a:t>
            </a:r>
          </a:p>
          <a:p>
            <a:r>
              <a:rPr lang="en-US"/>
              <a:t>A way for AI agents to interact with other systems</a:t>
            </a:r>
          </a:p>
          <a:p>
            <a:r>
              <a:rPr lang="en-US"/>
              <a:t>MCP servers expose tools for AI agents to use</a:t>
            </a:r>
          </a:p>
          <a:p>
            <a:r>
              <a:rPr lang="en-US"/>
              <a:t>More info – </a:t>
            </a:r>
            <a:r>
              <a:rPr lang="en-US">
                <a:hlinkClick r:id="rId2"/>
              </a:rPr>
              <a:t>Understanding MCP Servers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7447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1778C-54FF-D6F8-967B-47A7E2E72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DAB MCP Server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92990-28E4-6172-EE62-42AEE716C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Exposes an MCP endpoint for agents</a:t>
            </a:r>
          </a:p>
          <a:p>
            <a:pPr lvl="1"/>
            <a:r>
              <a:rPr lang="en-US"/>
              <a:t>/</a:t>
            </a:r>
            <a:r>
              <a:rPr lang="en-US" err="1"/>
              <a:t>mcp</a:t>
            </a:r>
            <a:r>
              <a:rPr lang="en-US"/>
              <a:t> by default (mine is </a:t>
            </a:r>
            <a:r>
              <a:rPr lang="en-US">
                <a:hlinkClick r:id="rId2"/>
              </a:rPr>
              <a:t>http://localhost:5000/mcp</a:t>
            </a:r>
            <a:endParaRPr lang="en-US"/>
          </a:p>
          <a:p>
            <a:pPr lvl="1"/>
            <a:r>
              <a:rPr lang="en-US">
                <a:hlinkClick r:id="rId3"/>
              </a:rPr>
              <a:t>Limited tools</a:t>
            </a:r>
            <a:endParaRPr lang="en-US"/>
          </a:p>
          <a:p>
            <a:r>
              <a:rPr lang="en-US"/>
              <a:t>Allows an agent to perform actions on your database</a:t>
            </a:r>
          </a:p>
          <a:p>
            <a:r>
              <a:rPr lang="en-US"/>
              <a:t>The dab add/update commands can add </a:t>
            </a:r>
            <a:r>
              <a:rPr lang="en-US">
                <a:hlinkClick r:id="rId4"/>
              </a:rPr>
              <a:t>semantic descriptions</a:t>
            </a:r>
            <a:r>
              <a:rPr lang="en-US"/>
              <a:t> and more information about entities for the LLM  to use</a:t>
            </a:r>
          </a:p>
          <a:p>
            <a:pPr lvl="1"/>
            <a:r>
              <a:rPr lang="en-US"/>
              <a:t>Can be at the object (table/view/proc) level</a:t>
            </a:r>
          </a:p>
          <a:p>
            <a:pPr lvl="1"/>
            <a:r>
              <a:rPr lang="en-US"/>
              <a:t>Can be at the field (column) level</a:t>
            </a:r>
          </a:p>
        </p:txBody>
      </p:sp>
    </p:spTree>
    <p:extLst>
      <p:ext uri="{BB962C8B-B14F-4D97-AF65-F5344CB8AC3E}">
        <p14:creationId xmlns:p14="http://schemas.microsoft.com/office/powerpoint/2010/main" val="25197770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EDE57-59E2-2624-7779-20536878D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17FB20E-4A2B-D3CB-8EB6-D1269AA52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83665F-E5A9-AA80-E74B-8B2847F49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Query the MCP Server</a:t>
            </a:r>
          </a:p>
          <a:p>
            <a:pPr marL="0" indent="0">
              <a:buNone/>
            </a:pPr>
            <a:r>
              <a:rPr lang="en-US" dirty="0"/>
              <a:t>Demo 12-13</a:t>
            </a:r>
          </a:p>
        </p:txBody>
      </p:sp>
    </p:spTree>
    <p:extLst>
      <p:ext uri="{BB962C8B-B14F-4D97-AF65-F5344CB8AC3E}">
        <p14:creationId xmlns:p14="http://schemas.microsoft.com/office/powerpoint/2010/main" val="25002012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</a:t>
            </a:r>
          </a:p>
          <a:p>
            <a:pPr lvl="1"/>
            <a:r>
              <a:rPr lang="en-US" dirty="0"/>
              <a:t>Development – used in demos today</a:t>
            </a:r>
          </a:p>
          <a:p>
            <a:pPr lvl="1"/>
            <a:r>
              <a:rPr lang="en-US" dirty="0"/>
              <a:t>Production (default) – keeps sensitive info out of config file</a:t>
            </a:r>
          </a:p>
          <a:p>
            <a:r>
              <a:rPr lang="en-US" dirty="0" err="1"/>
              <a:t>GraphQL</a:t>
            </a:r>
            <a:endParaRPr lang="en-US" dirty="0"/>
          </a:p>
          <a:p>
            <a:pPr lvl="1"/>
            <a:r>
              <a:rPr lang="en-US" dirty="0"/>
              <a:t>Depth Limit  - configures depth of queries</a:t>
            </a:r>
          </a:p>
          <a:p>
            <a:pPr lvl="1"/>
            <a:r>
              <a:rPr lang="en-US" dirty="0"/>
              <a:t>Multiple mutations – make many changes in </a:t>
            </a:r>
            <a:r>
              <a:rPr lang="en-US"/>
              <a:t>one query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2880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2A2D0-6632-3473-4013-A5B76542F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2F865-7A39-C8E0-34E2-3C734D153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FF16A-2775-A275-FCD2-A32A50CBE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Authentication</a:t>
            </a:r>
          </a:p>
          <a:p>
            <a:pPr lvl="1"/>
            <a:r>
              <a:rPr lang="en-US"/>
              <a:t>Unauthenticated (not recommended)</a:t>
            </a:r>
          </a:p>
          <a:p>
            <a:pPr lvl="1"/>
            <a:r>
              <a:rPr lang="en-US"/>
              <a:t>Entra/</a:t>
            </a:r>
            <a:r>
              <a:rPr lang="en-US" err="1"/>
              <a:t>AzureAD</a:t>
            </a:r>
            <a:endParaRPr lang="en-US"/>
          </a:p>
          <a:p>
            <a:pPr lvl="1"/>
            <a:r>
              <a:rPr lang="en-US"/>
              <a:t>Custom – 3</a:t>
            </a:r>
            <a:r>
              <a:rPr lang="en-US" baseline="30000"/>
              <a:t>rd</a:t>
            </a:r>
            <a:r>
              <a:rPr lang="en-US"/>
              <a:t> party OpenID Connect or JWT</a:t>
            </a:r>
          </a:p>
          <a:p>
            <a:pPr lvl="1"/>
            <a:r>
              <a:rPr lang="en-US" err="1"/>
              <a:t>AppService</a:t>
            </a:r>
            <a:r>
              <a:rPr lang="en-US"/>
              <a:t> with Azure</a:t>
            </a:r>
          </a:p>
          <a:p>
            <a:pPr lvl="1"/>
            <a:r>
              <a:rPr lang="en-US"/>
              <a:t>Simulator - simulate Entra with local auth</a:t>
            </a:r>
          </a:p>
          <a:p>
            <a:pPr lvl="1"/>
            <a:r>
              <a:rPr lang="en-US"/>
              <a:t>On-Behalf-Of – local dev and roles</a:t>
            </a:r>
          </a:p>
          <a:p>
            <a:r>
              <a:rPr lang="en-US"/>
              <a:t>Authorization</a:t>
            </a:r>
          </a:p>
          <a:p>
            <a:pPr lvl="1"/>
            <a:r>
              <a:rPr lang="en-US"/>
              <a:t>DB login roles map to authorized users</a:t>
            </a:r>
          </a:p>
          <a:p>
            <a:pPr lvl="1"/>
            <a:r>
              <a:rPr lang="en-US"/>
              <a:t>Normal limits for objects (read, create, update, delete, execute) </a:t>
            </a:r>
          </a:p>
        </p:txBody>
      </p:sp>
    </p:spTree>
    <p:extLst>
      <p:ext uri="{BB962C8B-B14F-4D97-AF65-F5344CB8AC3E}">
        <p14:creationId xmlns:p14="http://schemas.microsoft.com/office/powerpoint/2010/main" val="32009780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F6BC1-505B-2FC2-3452-80A6EB80D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6C608-93A4-56BC-DF98-D0DF60771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66932-1AC0-7EEF-2FE1-7D95C8BE2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Data API Builder gives a quick API over a database that is familiar to developers</a:t>
            </a:r>
          </a:p>
          <a:p>
            <a:r>
              <a:rPr lang="en-US"/>
              <a:t>Reduces the load for developers to start querying the database</a:t>
            </a:r>
          </a:p>
          <a:p>
            <a:r>
              <a:rPr lang="en-US"/>
              <a:t>The APIs available are well understood by developers</a:t>
            </a:r>
          </a:p>
          <a:p>
            <a:r>
              <a:rPr lang="en-US"/>
              <a:t>REST is familiar, but requires different URLs for each entity</a:t>
            </a:r>
          </a:p>
          <a:p>
            <a:r>
              <a:rPr lang="en-US" err="1"/>
              <a:t>GraphQL</a:t>
            </a:r>
            <a:r>
              <a:rPr lang="en-US"/>
              <a:t> is newer, but very flexible</a:t>
            </a:r>
          </a:p>
          <a:p>
            <a:r>
              <a:rPr lang="en-US"/>
              <a:t>MCP gives a model access to your database (be careful)</a:t>
            </a:r>
          </a:p>
          <a:p>
            <a:r>
              <a:rPr lang="en-US"/>
              <a:t>This is worth experimenting with for simple CRUD apps</a:t>
            </a:r>
          </a:p>
        </p:txBody>
      </p:sp>
    </p:spTree>
    <p:extLst>
      <p:ext uri="{BB962C8B-B14F-4D97-AF65-F5344CB8AC3E}">
        <p14:creationId xmlns:p14="http://schemas.microsoft.com/office/powerpoint/2010/main" val="32612570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Session Survey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3333D19-2F66-B5EE-4D48-C1C51B02C68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600" y="1600201"/>
            <a:ext cx="10972800" cy="452543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Your feedback is very important to us</a:t>
            </a:r>
          </a:p>
          <a:p>
            <a:r>
              <a:rPr lang="en-US" dirty="0"/>
              <a:t>Please take a moment to complete the session survey found in the mobile app</a:t>
            </a:r>
          </a:p>
          <a:p>
            <a:r>
              <a:rPr lang="en-US" dirty="0"/>
              <a:t>Use the QR code or search for “Converge360 Events” in your app store</a:t>
            </a:r>
          </a:p>
          <a:p>
            <a:r>
              <a:rPr lang="en-US" dirty="0"/>
              <a:t>Find this session on the Agenda tab</a:t>
            </a:r>
          </a:p>
          <a:p>
            <a:r>
              <a:rPr lang="en-US" dirty="0"/>
              <a:t>Click “Session Evaluation”</a:t>
            </a:r>
          </a:p>
          <a:p>
            <a:r>
              <a:rPr lang="en-US" dirty="0"/>
              <a:t>Thank you!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9EBFE1-3CDF-8695-964C-EAA91BBF4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2183" y="3835400"/>
            <a:ext cx="190303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973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 for coming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027112" y="1959866"/>
            <a:ext cx="6632576" cy="2562226"/>
            <a:chOff x="2689225" y="3398838"/>
            <a:chExt cx="6632576" cy="2562226"/>
          </a:xfrm>
        </p:grpSpPr>
        <p:sp>
          <p:nvSpPr>
            <p:cNvPr id="12" name="Rectangle 11"/>
            <p:cNvSpPr/>
            <p:nvPr/>
          </p:nvSpPr>
          <p:spPr>
            <a:xfrm>
              <a:off x="3260726" y="3398838"/>
              <a:ext cx="3973513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www.voiceofthedba.com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60726" y="4098925"/>
              <a:ext cx="6061075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sjones@sqlservercentral.com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60726" y="4783138"/>
              <a:ext cx="3560763" cy="508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@way0utwest</a:t>
              </a:r>
            </a:p>
          </p:txBody>
        </p:sp>
        <p:pic>
          <p:nvPicPr>
            <p:cNvPr id="15" name="Picture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3429000"/>
              <a:ext cx="434975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4194176"/>
              <a:ext cx="4635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6" y="4821238"/>
              <a:ext cx="5048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225" y="5454650"/>
              <a:ext cx="496888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3260726" y="5454651"/>
              <a:ext cx="3006725" cy="5064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Aft>
                  <a:spcPts val="2700"/>
                </a:spcAft>
                <a:defRPr/>
              </a:pPr>
              <a:r>
                <a:rPr lang="en-US" sz="270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Sans Serif" panose="020B0604020202020204" pitchFamily="34" charset="0"/>
                  <a:ea typeface="ヒラギノ角ゴ ProN W3" charset="0"/>
                </a:rPr>
                <a:t>/in/way0utwest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062E3C8-FACF-FB68-DF3B-CD3EEBEDF875}"/>
              </a:ext>
            </a:extLst>
          </p:cNvPr>
          <p:cNvSpPr/>
          <p:nvPr/>
        </p:nvSpPr>
        <p:spPr>
          <a:xfrm>
            <a:off x="1598613" y="4674491"/>
            <a:ext cx="3560763" cy="48527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700"/>
              </a:spcAft>
              <a:defRPr/>
            </a:pPr>
            <a:r>
              <a:rPr lang="en-US" sz="2700">
                <a:solidFill>
                  <a:schemeClr val="tx1">
                    <a:lumMod val="50000"/>
                    <a:lumOff val="50000"/>
                  </a:schemeClr>
                </a:solidFill>
                <a:latin typeface="Microsoft Sans Serif" panose="020B0604020202020204" pitchFamily="34" charset="0"/>
                <a:ea typeface="ヒラギノ角ゴ ProN W3" charset="0"/>
              </a:rPr>
              <a:t>@way0utwest</a:t>
            </a:r>
          </a:p>
        </p:txBody>
      </p:sp>
      <p:pic>
        <p:nvPicPr>
          <p:cNvPr id="5" name="Picture 4" descr="A blue square with a white butterfly&#10;&#10;AI-generated content may be incorrect.">
            <a:extLst>
              <a:ext uri="{FF2B5EF4-FFF2-40B4-BE49-F238E27FC236}">
                <a16:creationId xmlns:a16="http://schemas.microsoft.com/office/drawing/2014/main" id="{36FE98C9-1B3D-9A2A-7515-A4DFFB4A99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12" y="4696212"/>
            <a:ext cx="463550" cy="463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58A0C6-5ACE-BB1E-055F-3790E22271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0104" y="2467866"/>
            <a:ext cx="190303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3947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en-US" sz="1800"/>
          </a:p>
          <a:p>
            <a:endParaRPr lang="en-US" sz="1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D31C7C-214C-964F-8A88-9953F5A65D81}"/>
              </a:ext>
            </a:extLst>
          </p:cNvPr>
          <p:cNvSpPr txBox="1"/>
          <p:nvPr/>
        </p:nvSpPr>
        <p:spPr>
          <a:xfrm>
            <a:off x="749300" y="1825625"/>
            <a:ext cx="6400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hlinkClick r:id="rId2"/>
              </a:rPr>
              <a:t>DAB API builder Documentation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hlinkClick r:id="rId3"/>
              </a:rPr>
              <a:t>https://graphql.org/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hlinkClick r:id="rId4"/>
              </a:rPr>
              <a:t>What is a REST API?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hlinkClick r:id="rId5"/>
              </a:rPr>
              <a:t>What is a RESTful API?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hlinkClick r:id="rId6"/>
              </a:rPr>
              <a:t>Intro to </a:t>
            </a:r>
            <a:r>
              <a:rPr lang="en-US" err="1">
                <a:hlinkClick r:id="rId6"/>
              </a:rPr>
              <a:t>GraphQL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>
                <a:hlinkClick r:id="rId7"/>
              </a:rPr>
              <a:t>GraphSQL</a:t>
            </a:r>
            <a:r>
              <a:rPr lang="en-US">
                <a:hlinkClick r:id="rId7"/>
              </a:rPr>
              <a:t> vs. REST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hlinkClick r:id="rId8"/>
              </a:rPr>
              <a:t>Getting Started with the Data API Builder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hlinkClick r:id="rId9"/>
              </a:rPr>
              <a:t>The SQL MCP Server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8562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342716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1540</Words>
  <Application>Microsoft Office PowerPoint</Application>
  <PresentationFormat>Widescreen</PresentationFormat>
  <Paragraphs>288</Paragraphs>
  <Slides>44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Arial</vt:lpstr>
      <vt:lpstr>Calibri</vt:lpstr>
      <vt:lpstr>Calibri Light</vt:lpstr>
      <vt:lpstr>Courier New</vt:lpstr>
      <vt:lpstr>Microsoft Sans Serif</vt:lpstr>
      <vt:lpstr>Roboto Regular</vt:lpstr>
      <vt:lpstr>Segoe UI</vt:lpstr>
      <vt:lpstr>SFMono-Regular</vt:lpstr>
      <vt:lpstr>Times New Roman</vt:lpstr>
      <vt:lpstr>Office Theme</vt:lpstr>
      <vt:lpstr>Custom Design</vt:lpstr>
      <vt:lpstr>PowerPoint Presentation</vt:lpstr>
      <vt:lpstr>Agenda</vt:lpstr>
      <vt:lpstr>PowerPoint Presentation</vt:lpstr>
      <vt:lpstr>Data API Builder Overview</vt:lpstr>
      <vt:lpstr>The Data API Builder (DAB)</vt:lpstr>
      <vt:lpstr>Platform Support</vt:lpstr>
      <vt:lpstr>Platform support</vt:lpstr>
      <vt:lpstr>Architecture</vt:lpstr>
      <vt:lpstr>Deployment Options</vt:lpstr>
      <vt:lpstr>Installing DAB</vt:lpstr>
      <vt:lpstr>Install</vt:lpstr>
      <vt:lpstr>Container</vt:lpstr>
      <vt:lpstr>Upgrade</vt:lpstr>
      <vt:lpstr>Getting Started with DAB</vt:lpstr>
      <vt:lpstr>The Basic Steps</vt:lpstr>
      <vt:lpstr>Init</vt:lpstr>
      <vt:lpstr>Start</vt:lpstr>
      <vt:lpstr>Demo</vt:lpstr>
      <vt:lpstr>Updating the API</vt:lpstr>
      <vt:lpstr>Demo</vt:lpstr>
      <vt:lpstr>Using the DAB API</vt:lpstr>
      <vt:lpstr>Accessing the API</vt:lpstr>
      <vt:lpstr>Using the REST API</vt:lpstr>
      <vt:lpstr>Rest API</vt:lpstr>
      <vt:lpstr>The DAB Rest API</vt:lpstr>
      <vt:lpstr>Changing Data</vt:lpstr>
      <vt:lpstr>Demo</vt:lpstr>
      <vt:lpstr>Using the GraphQL API</vt:lpstr>
      <vt:lpstr>What is GraphQL</vt:lpstr>
      <vt:lpstr>The DAB GraphQL API</vt:lpstr>
      <vt:lpstr>Relationships</vt:lpstr>
      <vt:lpstr>Views and Procedures</vt:lpstr>
      <vt:lpstr>Demo</vt:lpstr>
      <vt:lpstr>The DAB MCP Server</vt:lpstr>
      <vt:lpstr>MCP Servers</vt:lpstr>
      <vt:lpstr>The DAB MCP Server</vt:lpstr>
      <vt:lpstr>Demo</vt:lpstr>
      <vt:lpstr>Other Topics</vt:lpstr>
      <vt:lpstr>Security</vt:lpstr>
      <vt:lpstr>Summary</vt:lpstr>
      <vt:lpstr>Session Survey</vt:lpstr>
      <vt:lpstr>Thank you for coming</vt:lpstr>
      <vt:lpstr>References</vt:lpstr>
      <vt:lpstr>Images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Bringing DevOps to the Database</dc:title>
  <dc:creator>Steve Jones</dc:creator>
  <cp:lastModifiedBy>Steve Jones</cp:lastModifiedBy>
  <cp:revision>2</cp:revision>
  <dcterms:created xsi:type="dcterms:W3CDTF">2016-06-27T21:23:08Z</dcterms:created>
  <dcterms:modified xsi:type="dcterms:W3CDTF">2026-09-15T17:46:30Z</dcterms:modified>
</cp:coreProperties>
</file>