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50" r:id="rId2"/>
  </p:sldMasterIdLst>
  <p:notesMasterIdLst>
    <p:notesMasterId r:id="rId35"/>
  </p:notesMasterIdLst>
  <p:sldIdLst>
    <p:sldId id="381" r:id="rId3"/>
    <p:sldId id="258" r:id="rId4"/>
    <p:sldId id="357" r:id="rId5"/>
    <p:sldId id="303" r:id="rId6"/>
    <p:sldId id="354" r:id="rId7"/>
    <p:sldId id="355" r:id="rId8"/>
    <p:sldId id="369" r:id="rId9"/>
    <p:sldId id="371" r:id="rId10"/>
    <p:sldId id="379" r:id="rId11"/>
    <p:sldId id="372" r:id="rId12"/>
    <p:sldId id="364" r:id="rId13"/>
    <p:sldId id="365" r:id="rId14"/>
    <p:sldId id="373" r:id="rId15"/>
    <p:sldId id="375" r:id="rId16"/>
    <p:sldId id="374" r:id="rId17"/>
    <p:sldId id="358" r:id="rId18"/>
    <p:sldId id="359" r:id="rId19"/>
    <p:sldId id="376" r:id="rId20"/>
    <p:sldId id="360" r:id="rId21"/>
    <p:sldId id="361" r:id="rId22"/>
    <p:sldId id="362" r:id="rId23"/>
    <p:sldId id="377" r:id="rId24"/>
    <p:sldId id="363" r:id="rId25"/>
    <p:sldId id="366" r:id="rId26"/>
    <p:sldId id="367" r:id="rId27"/>
    <p:sldId id="378" r:id="rId28"/>
    <p:sldId id="368" r:id="rId29"/>
    <p:sldId id="380" r:id="rId30"/>
    <p:sldId id="304" r:id="rId31"/>
    <p:sldId id="382" r:id="rId32"/>
    <p:sldId id="260" r:id="rId33"/>
    <p:sldId id="25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F4108DE-7639-464F-86D0-92A64783F760}">
          <p14:sldIdLst>
            <p14:sldId id="381"/>
            <p14:sldId id="258"/>
            <p14:sldId id="357"/>
            <p14:sldId id="303"/>
          </p14:sldIdLst>
        </p14:section>
        <p14:section name="Overview of GenAI and LLMs" id="{4EECF01F-7F81-46F1-BB26-5D20FAF53934}">
          <p14:sldIdLst>
            <p14:sldId id="354"/>
            <p14:sldId id="355"/>
            <p14:sldId id="369"/>
            <p14:sldId id="371"/>
            <p14:sldId id="379"/>
            <p14:sldId id="372"/>
          </p14:sldIdLst>
        </p14:section>
        <p14:section name="Benefits of Local Models" id="{C1708278-4D20-4AAA-88E8-95988951AFD0}">
          <p14:sldIdLst>
            <p14:sldId id="364"/>
            <p14:sldId id="365"/>
            <p14:sldId id="373"/>
            <p14:sldId id="375"/>
            <p14:sldId id="374"/>
          </p14:sldIdLst>
        </p14:section>
        <p14:section name="A Local Chatbot" id="{75B9DBC5-B082-4B8D-92BC-C2DDB80B02B1}">
          <p14:sldIdLst>
            <p14:sldId id="358"/>
            <p14:sldId id="359"/>
            <p14:sldId id="376"/>
            <p14:sldId id="360"/>
          </p14:sldIdLst>
        </p14:section>
        <p14:section name="Using Python to Train a Model" id="{7E07CB8D-F9DA-430C-810D-D27BE7EF15C1}">
          <p14:sldIdLst>
            <p14:sldId id="361"/>
            <p14:sldId id="362"/>
            <p14:sldId id="377"/>
            <p14:sldId id="363"/>
          </p14:sldIdLst>
        </p14:section>
        <p14:section name="RAG with SQL Server" id="{AB87ED31-DF09-4585-BC62-B55B5565D210}">
          <p14:sldIdLst>
            <p14:sldId id="366"/>
            <p14:sldId id="367"/>
            <p14:sldId id="378"/>
            <p14:sldId id="368"/>
            <p14:sldId id="380"/>
          </p14:sldIdLst>
        </p14:section>
        <p14:section name="Summary" id="{C06CE334-E50B-47C1-BE16-222F07F2EFB0}">
          <p14:sldIdLst>
            <p14:sldId id="304"/>
            <p14:sldId id="382"/>
            <p14:sldId id="260"/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0" autoAdjust="0"/>
    <p:restoredTop sz="77778" autoAdjust="0"/>
  </p:normalViewPr>
  <p:slideViewPr>
    <p:cSldViewPr snapToGrid="0">
      <p:cViewPr varScale="1">
        <p:scale>
          <a:sx n="57" d="100"/>
          <a:sy n="57" d="100"/>
        </p:scale>
        <p:origin x="10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Jones" userId="339eb496d1a7d79a" providerId="LiveId" clId="{6E0AA55A-7B93-41E4-AD78-0134038CA6D2}"/>
    <pc:docChg chg="custSel delSld modSld modSection">
      <pc:chgData name="Steve Jones" userId="339eb496d1a7d79a" providerId="LiveId" clId="{6E0AA55A-7B93-41E4-AD78-0134038CA6D2}" dt="2026-09-15T20:29:00.242" v="80" actId="20577"/>
      <pc:docMkLst>
        <pc:docMk/>
      </pc:docMkLst>
      <pc:sldChg chg="del">
        <pc:chgData name="Steve Jones" userId="339eb496d1a7d79a" providerId="LiveId" clId="{6E0AA55A-7B93-41E4-AD78-0134038CA6D2}" dt="2026-09-15T15:39:38.659" v="11" actId="47"/>
        <pc:sldMkLst>
          <pc:docMk/>
          <pc:sldMk cId="3376803047" sldId="256"/>
        </pc:sldMkLst>
      </pc:sldChg>
      <pc:sldChg chg="modSp mod">
        <pc:chgData name="Steve Jones" userId="339eb496d1a7d79a" providerId="LiveId" clId="{6E0AA55A-7B93-41E4-AD78-0134038CA6D2}" dt="2026-09-15T20:27:26.552" v="29" actId="20577"/>
        <pc:sldMkLst>
          <pc:docMk/>
          <pc:sldMk cId="135132492" sldId="357"/>
        </pc:sldMkLst>
        <pc:spChg chg="mod">
          <ac:chgData name="Steve Jones" userId="339eb496d1a7d79a" providerId="LiveId" clId="{6E0AA55A-7B93-41E4-AD78-0134038CA6D2}" dt="2026-09-15T20:27:26.552" v="29" actId="20577"/>
          <ac:spMkLst>
            <pc:docMk/>
            <pc:sldMk cId="135132492" sldId="357"/>
            <ac:spMk id="4" creationId="{3012DDDD-F344-4BC5-8896-92CF7CD1AD1E}"/>
          </ac:spMkLst>
        </pc:spChg>
        <pc:spChg chg="mod">
          <ac:chgData name="Steve Jones" userId="339eb496d1a7d79a" providerId="LiveId" clId="{6E0AA55A-7B93-41E4-AD78-0134038CA6D2}" dt="2026-09-15T20:27:19.128" v="27" actId="20577"/>
          <ac:spMkLst>
            <pc:docMk/>
            <pc:sldMk cId="135132492" sldId="357"/>
            <ac:spMk id="10" creationId="{CA944752-E9F6-46C7-9D77-9D80A23A138A}"/>
          </ac:spMkLst>
        </pc:spChg>
      </pc:sldChg>
      <pc:sldChg chg="modSp mod">
        <pc:chgData name="Steve Jones" userId="339eb496d1a7d79a" providerId="LiveId" clId="{6E0AA55A-7B93-41E4-AD78-0134038CA6D2}" dt="2026-09-15T15:56:04.836" v="19" actId="6549"/>
        <pc:sldMkLst>
          <pc:docMk/>
          <pc:sldMk cId="16516217" sldId="364"/>
        </pc:sldMkLst>
        <pc:spChg chg="mod">
          <ac:chgData name="Steve Jones" userId="339eb496d1a7d79a" providerId="LiveId" clId="{6E0AA55A-7B93-41E4-AD78-0134038CA6D2}" dt="2026-09-15T15:56:04.836" v="19" actId="6549"/>
          <ac:spMkLst>
            <pc:docMk/>
            <pc:sldMk cId="16516217" sldId="364"/>
            <ac:spMk id="5" creationId="{2F414FE7-2125-FA66-04C7-25AEECF12829}"/>
          </ac:spMkLst>
        </pc:spChg>
      </pc:sldChg>
      <pc:sldChg chg="modSp mod">
        <pc:chgData name="Steve Jones" userId="339eb496d1a7d79a" providerId="LiveId" clId="{6E0AA55A-7B93-41E4-AD78-0134038CA6D2}" dt="2026-09-14T22:29:08.062" v="10" actId="20577"/>
        <pc:sldMkLst>
          <pc:docMk/>
          <pc:sldMk cId="3974473130" sldId="374"/>
        </pc:sldMkLst>
        <pc:spChg chg="mod">
          <ac:chgData name="Steve Jones" userId="339eb496d1a7d79a" providerId="LiveId" clId="{6E0AA55A-7B93-41E4-AD78-0134038CA6D2}" dt="2026-09-14T22:29:08.062" v="10" actId="20577"/>
          <ac:spMkLst>
            <pc:docMk/>
            <pc:sldMk cId="3974473130" sldId="374"/>
            <ac:spMk id="3" creationId="{DCC7935D-43EB-EADA-E6A2-499C81B7A733}"/>
          </ac:spMkLst>
        </pc:spChg>
      </pc:sldChg>
      <pc:sldChg chg="modSp mod">
        <pc:chgData name="Steve Jones" userId="339eb496d1a7d79a" providerId="LiveId" clId="{6E0AA55A-7B93-41E4-AD78-0134038CA6D2}" dt="2026-09-15T16:36:59.104" v="23" actId="20577"/>
        <pc:sldMkLst>
          <pc:docMk/>
          <pc:sldMk cId="289073129" sldId="378"/>
        </pc:sldMkLst>
        <pc:spChg chg="mod">
          <ac:chgData name="Steve Jones" userId="339eb496d1a7d79a" providerId="LiveId" clId="{6E0AA55A-7B93-41E4-AD78-0134038CA6D2}" dt="2026-09-15T16:36:59.104" v="23" actId="20577"/>
          <ac:spMkLst>
            <pc:docMk/>
            <pc:sldMk cId="289073129" sldId="378"/>
            <ac:spMk id="3" creationId="{3B1662E2-CDE2-4D37-52A8-C61C8DC7A777}"/>
          </ac:spMkLst>
        </pc:spChg>
      </pc:sldChg>
      <pc:sldChg chg="modSp mod">
        <pc:chgData name="Steve Jones" userId="339eb496d1a7d79a" providerId="LiveId" clId="{6E0AA55A-7B93-41E4-AD78-0134038CA6D2}" dt="2026-09-15T20:29:00.242" v="80" actId="20577"/>
        <pc:sldMkLst>
          <pc:docMk/>
          <pc:sldMk cId="569745088" sldId="379"/>
        </pc:sldMkLst>
        <pc:spChg chg="mod">
          <ac:chgData name="Steve Jones" userId="339eb496d1a7d79a" providerId="LiveId" clId="{6E0AA55A-7B93-41E4-AD78-0134038CA6D2}" dt="2026-09-14T22:28:52.629" v="8" actId="6549"/>
          <ac:spMkLst>
            <pc:docMk/>
            <pc:sldMk cId="569745088" sldId="379"/>
            <ac:spMk id="2" creationId="{2C422977-A3AA-783D-8948-6FEE76A23042}"/>
          </ac:spMkLst>
        </pc:spChg>
        <pc:spChg chg="mod">
          <ac:chgData name="Steve Jones" userId="339eb496d1a7d79a" providerId="LiveId" clId="{6E0AA55A-7B93-41E4-AD78-0134038CA6D2}" dt="2026-09-15T20:29:00.242" v="80" actId="20577"/>
          <ac:spMkLst>
            <pc:docMk/>
            <pc:sldMk cId="569745088" sldId="379"/>
            <ac:spMk id="3" creationId="{D58427CF-DFAC-20C1-0EA5-FCB92E86AB89}"/>
          </ac:spMkLst>
        </pc:spChg>
      </pc:sldChg>
    </pc:docChg>
  </pc:docChgLst>
  <pc:docChgLst>
    <pc:chgData name="Steve Jones" userId="339eb496d1a7d79a" providerId="LiveId" clId="{2D6F4AD0-7F47-406B-97D0-D257076D1AF7}"/>
    <pc:docChg chg="modSld">
      <pc:chgData name="Steve Jones" userId="339eb496d1a7d79a" providerId="LiveId" clId="{2D6F4AD0-7F47-406B-97D0-D257076D1AF7}" dt="2026-09-04T18:38:50.150" v="7" actId="120"/>
      <pc:docMkLst>
        <pc:docMk/>
      </pc:docMkLst>
      <pc:sldChg chg="modSp mod">
        <pc:chgData name="Steve Jones" userId="339eb496d1a7d79a" providerId="LiveId" clId="{2D6F4AD0-7F47-406B-97D0-D257076D1AF7}" dt="2026-09-04T18:38:50.150" v="7" actId="120"/>
        <pc:sldMkLst>
          <pc:docMk/>
          <pc:sldMk cId="405188728" sldId="381"/>
        </pc:sldMkLst>
        <pc:spChg chg="mod">
          <ac:chgData name="Steve Jones" userId="339eb496d1a7d79a" providerId="LiveId" clId="{2D6F4AD0-7F47-406B-97D0-D257076D1AF7}" dt="2026-09-04T18:38:50.150" v="7" actId="120"/>
          <ac:spMkLst>
            <pc:docMk/>
            <pc:sldMk cId="405188728" sldId="381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033EB-FF7C-45EC-BFAA-1A7EBA34447C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98C35-2CA1-4787-8D16-AA5DAAEE43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7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326DE0-BACA-4EA0-B73F-CC7DC1D7F4A1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395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Steve Bio</a:t>
            </a:r>
          </a:p>
        </p:txBody>
      </p:sp>
    </p:spTree>
    <p:extLst>
      <p:ext uri="{BB962C8B-B14F-4D97-AF65-F5344CB8AC3E}">
        <p14:creationId xmlns:p14="http://schemas.microsoft.com/office/powerpoint/2010/main" val="252026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21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584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3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51E94-D08C-431E-88FC-7EB62E529A19}" type="datetimeFigureOut">
              <a:rPr lang="en-US" smtClean="0"/>
              <a:pPr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33EB1-7740-4DF8-A084-DB4A629F77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3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3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53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58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61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85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87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2"/>
            <a:ext cx="4011084" cy="116204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16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3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63107-CC7A-454E-87D6-6B3870740FEE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14F04-50A7-42C5-9BF2-ED3D979DE5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340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8F999-7A4E-6B4F-9FED-EF75B73AD044}" type="datetimeFigureOut">
              <a:rPr lang="en-US" smtClean="0"/>
              <a:t>9/15/2026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24AAD-DF78-DE44-A1F3-EEB19EDC9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6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Hannibal046/Awesome-LLM" TargetMode="External"/><Relationship Id="rId7" Type="http://schemas.openxmlformats.org/officeDocument/2006/relationships/hyperlink" Target="https://learn.microsoft.com/en-us/azure/ai-foundry/concepts/foundry-models-overview" TargetMode="External"/><Relationship Id="rId2" Type="http://schemas.openxmlformats.org/officeDocument/2006/relationships/hyperlink" Target="https://huggingface.c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loud.google.com/vertex-ai/generative-ai/docs/models" TargetMode="External"/><Relationship Id="rId5" Type="http://schemas.openxmlformats.org/officeDocument/2006/relationships/hyperlink" Target="https://aws.amazon.com/bedrock/" TargetMode="External"/><Relationship Id="rId4" Type="http://schemas.openxmlformats.org/officeDocument/2006/relationships/hyperlink" Target="https://github.com/eugeneyan/open-llm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lama-cpp.com/" TargetMode="External"/><Relationship Id="rId2" Type="http://schemas.openxmlformats.org/officeDocument/2006/relationships/hyperlink" Target="https://ollama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llm.ai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ollama.com/library?sort=newest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fffej.substack.com/p/fine-tuning-a-small-language-mode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nocentino/ollama-sql-faststart" TargetMode="External"/><Relationship Id="rId2" Type="http://schemas.openxmlformats.org/officeDocument/2006/relationships/hyperlink" Target="https://www.nocentino.com/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4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webui.com/" TargetMode="External"/><Relationship Id="rId2" Type="http://schemas.openxmlformats.org/officeDocument/2006/relationships/hyperlink" Target="https://github.com/open-webui/open-webu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nocentino/ollama-sql-faststart" TargetMode="External"/><Relationship Id="rId5" Type="http://schemas.openxmlformats.org/officeDocument/2006/relationships/hyperlink" Target="https://fffej.substack.com/p/fine-tuning-a-small-language-model" TargetMode="External"/><Relationship Id="rId4" Type="http://schemas.openxmlformats.org/officeDocument/2006/relationships/hyperlink" Target="https://ollama.com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rtificial_intelligence" TargetMode="External"/><Relationship Id="rId2" Type="http://schemas.openxmlformats.org/officeDocument/2006/relationships/hyperlink" Target="https://en.wikipedia.org/wiki/ChatGPT#:~:text=ChatGPT%20is%20a%20generative%20artificial,in%20response%20to%20user%20prompts.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63036" y="3407140"/>
            <a:ext cx="5317067" cy="172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14564" tIns="57283" rIns="114564" bIns="57283"/>
          <a:lstStyle/>
          <a:p>
            <a:pPr defTabSz="1219170">
              <a:defRPr/>
            </a:pPr>
            <a:r>
              <a:rPr lang="en-US" sz="4267" b="1" dirty="0">
                <a:solidFill>
                  <a:srgbClr val="F27036"/>
                </a:solidFill>
                <a:latin typeface="Arial" charset="0"/>
              </a:rPr>
              <a:t>Steve Jones</a:t>
            </a:r>
            <a:endParaRPr lang="en-US" sz="3733" b="1" dirty="0">
              <a:solidFill>
                <a:srgbClr val="F27036"/>
              </a:solidFill>
              <a:latin typeface="Arial" charset="0"/>
            </a:endParaRPr>
          </a:p>
          <a:p>
            <a:pPr defTabSz="1219170">
              <a:defRPr/>
            </a:pPr>
            <a:r>
              <a:rPr lang="en-US" sz="3200" b="1" dirty="0">
                <a:solidFill>
                  <a:srgbClr val="F27036"/>
                </a:solidFill>
                <a:latin typeface="Arial" charset="0"/>
              </a:rPr>
              <a:t>Advocate/Architect</a:t>
            </a:r>
          </a:p>
          <a:p>
            <a:pPr defTabSz="1219170">
              <a:defRPr/>
            </a:pPr>
            <a:r>
              <a:rPr lang="en-US" sz="3200" b="1" dirty="0">
                <a:solidFill>
                  <a:srgbClr val="F27036"/>
                </a:solidFill>
                <a:latin typeface="Arial" charset="0"/>
              </a:rPr>
              <a:t>Redgate Software</a:t>
            </a:r>
          </a:p>
          <a:p>
            <a:pPr defTabSz="1219170">
              <a:defRPr/>
            </a:pPr>
            <a:r>
              <a:rPr lang="en-US" sz="3200" b="1" dirty="0">
                <a:solidFill>
                  <a:srgbClr val="F27036"/>
                </a:solidFill>
                <a:latin typeface="Arial" charset="0"/>
              </a:rPr>
              <a:t>SQL Server Central</a:t>
            </a:r>
          </a:p>
          <a:p>
            <a:pPr defTabSz="1219170">
              <a:defRPr/>
            </a:pPr>
            <a:endParaRPr lang="en-US" sz="2400" b="1" dirty="0">
              <a:solidFill>
                <a:srgbClr val="1F497D"/>
              </a:solidFill>
              <a:latin typeface="Arial" charset="0"/>
            </a:endParaRPr>
          </a:p>
          <a:p>
            <a:pPr defTabSz="1219170">
              <a:defRPr/>
            </a:pPr>
            <a:endParaRPr lang="en-US" sz="1867" dirty="0">
              <a:solidFill>
                <a:srgbClr val="1F497D"/>
              </a:solidFill>
              <a:latin typeface="Times New Roman" pitchFamily="2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91978" y="5642251"/>
            <a:ext cx="38020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Lucida Console" pitchFamily="49" charset="0"/>
                <a:cs typeface="Arial" charset="0"/>
              </a:defRPr>
            </a:lvl9pPr>
          </a:lstStyle>
          <a:p>
            <a:pPr defTabSz="1219170"/>
            <a:r>
              <a:rPr lang="en-US" sz="2667" dirty="0">
                <a:solidFill>
                  <a:srgbClr val="F27036"/>
                </a:solidFill>
                <a:latin typeface="Arial" charset="0"/>
              </a:rPr>
              <a:t>Level: Intermediate.</a:t>
            </a:r>
          </a:p>
          <a:p>
            <a:pPr defTabSz="1219170"/>
            <a:endParaRPr lang="en-US" sz="2133" b="1" dirty="0">
              <a:solidFill>
                <a:srgbClr val="4F81BD"/>
              </a:solidFill>
              <a:latin typeface="Arial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08000" y="1718733"/>
            <a:ext cx="10160000" cy="1507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292100"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vert="horz" wrap="square" lIns="120505" tIns="59264" rIns="120505" bIns="59264" numCol="1" anchor="ctr" anchorCtr="0" compatLnSpc="1">
            <a:prstTxWarp prst="textNoShape">
              <a:avLst/>
            </a:prstTxWarp>
          </a:bodyPr>
          <a:lstStyle>
            <a:lvl1pPr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2pPr>
            <a:lvl3pPr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3pPr>
            <a:lvl4pPr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4pPr>
            <a:lvl5pPr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5pPr>
            <a:lvl6pPr marL="457200"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6pPr>
            <a:lvl7pPr marL="914400"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7pPr>
            <a:lvl8pPr marL="1371600"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8pPr>
            <a:lvl9pPr marL="1828800" algn="l" defTabSz="896938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00B0E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28" charset="0"/>
              </a:defRPr>
            </a:lvl9pPr>
          </a:lstStyle>
          <a:p>
            <a:pPr defTabSz="1195887">
              <a:lnSpc>
                <a:spcPct val="80000"/>
              </a:lnSpc>
              <a:defRPr/>
            </a:pPr>
            <a:r>
              <a:rPr lang="en-US" sz="6000" b="1" dirty="0"/>
              <a:t>Running a Local GenAI Model on your Laptop</a:t>
            </a:r>
            <a:endParaRPr lang="en-US" sz="5867" b="1" dirty="0">
              <a:solidFill>
                <a:prstClr val="white"/>
              </a:solidFill>
              <a:effectLst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188728"/>
      </p:ext>
    </p:extLst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BA07E-FF6B-637E-DC53-25E6C2F71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E485A-70F3-9676-D1CE-15DD071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910B9-FA08-BDFC-AAEB-14D54FB83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There are many places to get models</a:t>
            </a:r>
          </a:p>
          <a:p>
            <a:r>
              <a:rPr lang="en-US" dirty="0">
                <a:hlinkClick r:id="rId2"/>
              </a:rPr>
              <a:t>Hugging Face </a:t>
            </a:r>
            <a:r>
              <a:rPr lang="en-US" dirty="0"/>
              <a:t>– Large open source repo</a:t>
            </a:r>
          </a:p>
          <a:p>
            <a:r>
              <a:rPr lang="en-US" dirty="0"/>
              <a:t>GitHub – various </a:t>
            </a:r>
            <a:r>
              <a:rPr lang="en-US" dirty="0">
                <a:hlinkClick r:id="rId3"/>
              </a:rPr>
              <a:t>curated lists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commercial models</a:t>
            </a:r>
            <a:r>
              <a:rPr lang="en-US" dirty="0"/>
              <a:t>, more</a:t>
            </a:r>
          </a:p>
          <a:p>
            <a:r>
              <a:rPr lang="en-US" dirty="0">
                <a:hlinkClick r:id="rId5"/>
              </a:rPr>
              <a:t>Amazon Bedrock</a:t>
            </a:r>
            <a:r>
              <a:rPr lang="en-US" dirty="0"/>
              <a:t> – models AWS hosts</a:t>
            </a:r>
          </a:p>
          <a:p>
            <a:r>
              <a:rPr lang="en-US" dirty="0">
                <a:hlinkClick r:id="rId6"/>
              </a:rPr>
              <a:t>Google Vertex</a:t>
            </a:r>
            <a:endParaRPr lang="en-US" dirty="0"/>
          </a:p>
          <a:p>
            <a:r>
              <a:rPr lang="en-US" dirty="0">
                <a:hlinkClick r:id="rId7"/>
              </a:rPr>
              <a:t>Azure AI</a:t>
            </a:r>
            <a:endParaRPr lang="en-US" dirty="0"/>
          </a:p>
          <a:p>
            <a:r>
              <a:rPr lang="en-US" dirty="0"/>
              <a:t>Plenty of other places</a:t>
            </a:r>
          </a:p>
        </p:txBody>
      </p:sp>
    </p:spTree>
    <p:extLst>
      <p:ext uri="{BB962C8B-B14F-4D97-AF65-F5344CB8AC3E}">
        <p14:creationId xmlns:p14="http://schemas.microsoft.com/office/powerpoint/2010/main" val="2980262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A81E8-AC87-4149-C999-20E4DD2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FB4BA37-6A22-6012-8046-A11F1A915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Reasons for Running Local Models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414FE7-2125-FA66-04C7-25AEECF128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Why not use the web?</a:t>
            </a:r>
          </a:p>
        </p:txBody>
      </p:sp>
    </p:spTree>
    <p:extLst>
      <p:ext uri="{BB962C8B-B14F-4D97-AF65-F5344CB8AC3E}">
        <p14:creationId xmlns:p14="http://schemas.microsoft.com/office/powerpoint/2010/main" val="16516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5170D-898B-2259-1A35-A988A92BA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FFB00-81AA-98CD-BCC5-37EEB945D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case for local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E5B965-A1CB-FB48-3FC0-D95B64405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Custom training</a:t>
            </a:r>
          </a:p>
          <a:p>
            <a:pPr lvl="1"/>
            <a:r>
              <a:rPr lang="en-US" dirty="0"/>
              <a:t>focus on the thing you need</a:t>
            </a:r>
          </a:p>
          <a:p>
            <a:pPr lvl="1"/>
            <a:r>
              <a:rPr lang="en-US" dirty="0"/>
              <a:t>Update and re-train as needed</a:t>
            </a:r>
          </a:p>
          <a:p>
            <a:r>
              <a:rPr lang="en-US" dirty="0"/>
              <a:t>Contained costs and performance</a:t>
            </a:r>
          </a:p>
          <a:p>
            <a:pPr lvl="1"/>
            <a:r>
              <a:rPr lang="en-US" dirty="0"/>
              <a:t>Choose your own hardware</a:t>
            </a:r>
          </a:p>
          <a:p>
            <a:pPr lvl="1"/>
            <a:r>
              <a:rPr lang="en-US" dirty="0"/>
              <a:t>Upgrade as needed</a:t>
            </a:r>
          </a:p>
          <a:p>
            <a:pPr lvl="1"/>
            <a:r>
              <a:rPr lang="en-US" dirty="0"/>
              <a:t>Known Latency</a:t>
            </a:r>
          </a:p>
          <a:p>
            <a:pPr lvl="1"/>
            <a:r>
              <a:rPr lang="en-US" dirty="0"/>
              <a:t>Predictable costs</a:t>
            </a:r>
          </a:p>
          <a:p>
            <a:r>
              <a:rPr lang="en-US" dirty="0"/>
              <a:t>Fewer Dependencies</a:t>
            </a:r>
          </a:p>
          <a:p>
            <a:pPr lvl="1"/>
            <a:r>
              <a:rPr lang="en-US" dirty="0"/>
              <a:t>Not limited by network requirements</a:t>
            </a:r>
          </a:p>
          <a:p>
            <a:pPr lvl="1"/>
            <a:r>
              <a:rPr lang="en-US" dirty="0"/>
              <a:t>Can reduce reliance on other vendors</a:t>
            </a:r>
          </a:p>
        </p:txBody>
      </p:sp>
    </p:spTree>
    <p:extLst>
      <p:ext uri="{BB962C8B-B14F-4D97-AF65-F5344CB8AC3E}">
        <p14:creationId xmlns:p14="http://schemas.microsoft.com/office/powerpoint/2010/main" val="2251793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C97ED-0546-1BA1-5072-1BD4CC82A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7D448-00AF-50F4-BB27-0D44563F2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787B5-6C9B-EB0E-841A-2A7BFCBB6B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Security and Privacy</a:t>
            </a:r>
          </a:p>
          <a:p>
            <a:pPr lvl="1"/>
            <a:r>
              <a:rPr lang="en-US" dirty="0"/>
              <a:t>Control over your data processing</a:t>
            </a:r>
          </a:p>
          <a:p>
            <a:pPr lvl="1"/>
            <a:r>
              <a:rPr lang="en-US" dirty="0"/>
              <a:t>Ensure no data is used for training</a:t>
            </a:r>
          </a:p>
          <a:p>
            <a:pPr lvl="1"/>
            <a:r>
              <a:rPr lang="en-US" dirty="0"/>
              <a:t>Ensure no sensitive data is retained</a:t>
            </a:r>
          </a:p>
          <a:p>
            <a:r>
              <a:rPr lang="en-US" dirty="0"/>
              <a:t>Regulatory Compliance</a:t>
            </a:r>
          </a:p>
          <a:p>
            <a:pPr lvl="1"/>
            <a:r>
              <a:rPr lang="en-US" dirty="0"/>
              <a:t>Some auditors or authorities might not approve public/cloud services</a:t>
            </a:r>
          </a:p>
          <a:p>
            <a:pPr lvl="1"/>
            <a:r>
              <a:rPr lang="en-US" dirty="0"/>
              <a:t>Can ensure data respects geographical boundaries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25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5-09-19_17-20-59">
            <a:hlinkClick r:id="" action="ppaction://media"/>
            <a:extLst>
              <a:ext uri="{FF2B5EF4-FFF2-40B4-BE49-F238E27FC236}">
                <a16:creationId xmlns:a16="http://schemas.microsoft.com/office/drawing/2014/main" id="{365ED4C4-1014-6007-1760-1CB9205E347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89100" y="93663"/>
            <a:ext cx="9061450" cy="6796087"/>
          </a:xfrm>
        </p:spPr>
      </p:pic>
    </p:spTree>
    <p:extLst>
      <p:ext uri="{BB962C8B-B14F-4D97-AF65-F5344CB8AC3E}">
        <p14:creationId xmlns:p14="http://schemas.microsoft.com/office/powerpoint/2010/main" val="368343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84D42-7C4F-2AC3-1309-169C8B41E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E11CF-E64E-8CDE-F10D-1935040D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Downsides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7935D-43EB-EADA-E6A2-499C81B7A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Costs</a:t>
            </a:r>
          </a:p>
          <a:p>
            <a:pPr lvl="1"/>
            <a:r>
              <a:rPr lang="en-US" dirty="0"/>
              <a:t>Infrastructure costs can be high</a:t>
            </a:r>
          </a:p>
          <a:p>
            <a:pPr lvl="1"/>
            <a:r>
              <a:rPr lang="en-US" dirty="0"/>
              <a:t>Might need HA (non-trivial to architect and engineer)</a:t>
            </a:r>
          </a:p>
          <a:p>
            <a:r>
              <a:rPr lang="en-US" dirty="0"/>
              <a:t>Technical Complexity</a:t>
            </a:r>
          </a:p>
          <a:p>
            <a:pPr lvl="1"/>
            <a:r>
              <a:rPr lang="en-US" dirty="0"/>
              <a:t>Need staff that can train or re-train models</a:t>
            </a:r>
          </a:p>
          <a:p>
            <a:pPr lvl="1"/>
            <a:r>
              <a:rPr lang="en-US" dirty="0"/>
              <a:t>Security of models is complex (prompt injection)</a:t>
            </a:r>
          </a:p>
          <a:p>
            <a:pPr lvl="1"/>
            <a:r>
              <a:rPr lang="en-US" dirty="0"/>
              <a:t>Staff retention can be an issue</a:t>
            </a:r>
          </a:p>
          <a:p>
            <a:r>
              <a:rPr lang="en-US" dirty="0"/>
              <a:t>Model Limitations</a:t>
            </a:r>
          </a:p>
          <a:p>
            <a:pPr lvl="1"/>
            <a:r>
              <a:rPr lang="en-US" dirty="0"/>
              <a:t>Might not easily be able to upgrade and train on the latest models</a:t>
            </a:r>
          </a:p>
          <a:p>
            <a:pPr lvl="1"/>
            <a:r>
              <a:rPr lang="en-US" dirty="0"/>
              <a:t>Potentially your expertise here falls far behind vendors (or Open Source)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473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31A48-F9E4-DF4E-A138-38850ED57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398B91-5413-22D1-ADE3-68BB14350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Local Chatbot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6F04E4-5A5C-3BF8-3D69-3054F8169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simple local setup</a:t>
            </a:r>
          </a:p>
        </p:txBody>
      </p:sp>
    </p:spTree>
    <p:extLst>
      <p:ext uri="{BB962C8B-B14F-4D97-AF65-F5344CB8AC3E}">
        <p14:creationId xmlns:p14="http://schemas.microsoft.com/office/powerpoint/2010/main" val="504349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7B15A5-E87D-44D5-775E-2784678BA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4AE3A2-F1E3-0A0F-4623-A84799824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Setting up a Local Chatbot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00EE9-A975-CCDE-79C2-BBB24BFC3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You need</a:t>
            </a:r>
          </a:p>
          <a:p>
            <a:pPr lvl="1"/>
            <a:r>
              <a:rPr lang="en-US" dirty="0"/>
              <a:t>A way to run models (</a:t>
            </a:r>
            <a:r>
              <a:rPr lang="en-US" dirty="0" err="1">
                <a:hlinkClick r:id="rId2"/>
              </a:rPr>
              <a:t>Ollama</a:t>
            </a:r>
            <a:r>
              <a:rPr lang="en-US" dirty="0"/>
              <a:t>, </a:t>
            </a:r>
            <a:r>
              <a:rPr lang="en-US" dirty="0">
                <a:hlinkClick r:id="rId3"/>
              </a:rPr>
              <a:t>llama.cpp</a:t>
            </a:r>
            <a:r>
              <a:rPr lang="en-US" dirty="0"/>
              <a:t>, </a:t>
            </a:r>
            <a:r>
              <a:rPr lang="en-US" dirty="0" err="1">
                <a:hlinkClick r:id="rId4"/>
              </a:rPr>
              <a:t>vLLM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 model (hugging face or somewhere)</a:t>
            </a:r>
          </a:p>
          <a:p>
            <a:pPr lvl="1"/>
            <a:r>
              <a:rPr lang="en-US" dirty="0"/>
              <a:t>An interface (open-</a:t>
            </a:r>
            <a:r>
              <a:rPr lang="en-US" dirty="0" err="1"/>
              <a:t>webui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Hardware (a pc)</a:t>
            </a:r>
          </a:p>
          <a:p>
            <a:r>
              <a:rPr lang="en-US" dirty="0"/>
              <a:t>A few things to note</a:t>
            </a:r>
          </a:p>
          <a:p>
            <a:pPr lvl="1"/>
            <a:r>
              <a:rPr lang="en-US" dirty="0"/>
              <a:t>This really uses CPU and/or GPU</a:t>
            </a:r>
          </a:p>
          <a:p>
            <a:pPr lvl="1"/>
            <a:r>
              <a:rPr lang="en-US" dirty="0"/>
              <a:t>This eats battery</a:t>
            </a:r>
          </a:p>
          <a:p>
            <a:pPr lvl="1"/>
            <a:r>
              <a:rPr lang="en-US" dirty="0"/>
              <a:t>This is way, way, way slower than using a cloud service</a:t>
            </a:r>
          </a:p>
          <a:p>
            <a:pPr lvl="1"/>
            <a:r>
              <a:rPr lang="en-US" dirty="0"/>
              <a:t>Models are big (or really big)</a:t>
            </a:r>
          </a:p>
        </p:txBody>
      </p:sp>
    </p:spTree>
    <p:extLst>
      <p:ext uri="{BB962C8B-B14F-4D97-AF65-F5344CB8AC3E}">
        <p14:creationId xmlns:p14="http://schemas.microsoft.com/office/powerpoint/2010/main" val="1109813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C6FEE-3CB1-8D45-E38A-42AA75688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5A5BF-C8B7-B444-2D76-E0A4C80FC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My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7DA62-C089-90A9-2E08-7414C1567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Docker</a:t>
            </a:r>
          </a:p>
          <a:p>
            <a:pPr lvl="1"/>
            <a:r>
              <a:rPr lang="en-US" dirty="0"/>
              <a:t>Technically, Rancher Desktop for me</a:t>
            </a:r>
          </a:p>
          <a:p>
            <a:pPr lvl="1"/>
            <a:r>
              <a:rPr lang="en-US" dirty="0"/>
              <a:t>This hosts the </a:t>
            </a:r>
            <a:r>
              <a:rPr lang="en-US" dirty="0" err="1"/>
              <a:t>ollama</a:t>
            </a:r>
            <a:r>
              <a:rPr lang="en-US" dirty="0"/>
              <a:t> runner and interface</a:t>
            </a:r>
          </a:p>
          <a:p>
            <a:r>
              <a:rPr lang="en-US" dirty="0"/>
              <a:t>Containers</a:t>
            </a:r>
          </a:p>
          <a:p>
            <a:pPr lvl="1"/>
            <a:r>
              <a:rPr lang="en-US" dirty="0" err="1"/>
              <a:t>Ollama</a:t>
            </a:r>
            <a:r>
              <a:rPr lang="en-US" dirty="0"/>
              <a:t>/</a:t>
            </a:r>
            <a:r>
              <a:rPr lang="en-US" dirty="0" err="1"/>
              <a:t>ollama</a:t>
            </a:r>
            <a:r>
              <a:rPr lang="en-US" dirty="0"/>
              <a:t> – Docker registry</a:t>
            </a:r>
          </a:p>
          <a:p>
            <a:pPr lvl="1"/>
            <a:r>
              <a:rPr lang="en-US" dirty="0"/>
              <a:t>open-</a:t>
            </a:r>
            <a:r>
              <a:rPr lang="en-US" dirty="0" err="1"/>
              <a:t>webui</a:t>
            </a:r>
            <a:r>
              <a:rPr lang="en-US" dirty="0"/>
              <a:t> - ghcr.io/open-</a:t>
            </a:r>
            <a:r>
              <a:rPr lang="en-US" dirty="0" err="1"/>
              <a:t>webui</a:t>
            </a:r>
            <a:r>
              <a:rPr lang="en-US" dirty="0"/>
              <a:t>/</a:t>
            </a:r>
            <a:r>
              <a:rPr lang="en-US" dirty="0" err="1"/>
              <a:t>open-webui:main</a:t>
            </a:r>
            <a:endParaRPr lang="en-US" dirty="0"/>
          </a:p>
          <a:p>
            <a:r>
              <a:rPr lang="en-US" dirty="0"/>
              <a:t>Chrome</a:t>
            </a:r>
          </a:p>
          <a:p>
            <a:pPr lvl="1"/>
            <a:r>
              <a:rPr lang="en-US" dirty="0"/>
              <a:t>Localhost:3000</a:t>
            </a:r>
          </a:p>
        </p:txBody>
      </p:sp>
    </p:spTree>
    <p:extLst>
      <p:ext uri="{BB962C8B-B14F-4D97-AF65-F5344CB8AC3E}">
        <p14:creationId xmlns:p14="http://schemas.microsoft.com/office/powerpoint/2010/main" val="8574454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38F2-C844-BF05-9E5A-A4790B2E1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F4A9EC-BCA5-B64D-1A0B-6458742AF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816E5-BDFB-33E8-F0D7-1A47C553D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Let’s look at running the local bot</a:t>
            </a:r>
          </a:p>
          <a:p>
            <a:r>
              <a:rPr lang="en-US" dirty="0">
                <a:hlinkClick r:id="rId2"/>
              </a:rPr>
              <a:t>https://ollama.com/library?sort=newest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806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/>
              <a:t>A Quick Demo</a:t>
            </a:r>
          </a:p>
          <a:p>
            <a:r>
              <a:rPr lang="en-US" dirty="0"/>
              <a:t>Overview of GenAI and LLMs</a:t>
            </a:r>
          </a:p>
          <a:p>
            <a:r>
              <a:rPr lang="en-US" dirty="0"/>
              <a:t>Using Containers to run an LLM</a:t>
            </a:r>
          </a:p>
          <a:p>
            <a:r>
              <a:rPr lang="en-US" dirty="0"/>
              <a:t>Using Python to train an LLM</a:t>
            </a:r>
          </a:p>
          <a:p>
            <a:r>
              <a:rPr lang="en-US" dirty="0"/>
              <a:t>A Local RAG Setup with SQL Server</a:t>
            </a:r>
          </a:p>
        </p:txBody>
      </p:sp>
    </p:spTree>
    <p:extLst>
      <p:ext uri="{BB962C8B-B14F-4D97-AF65-F5344CB8AC3E}">
        <p14:creationId xmlns:p14="http://schemas.microsoft.com/office/powerpoint/2010/main" val="7184574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A048A-9138-767D-4C2A-982B17AF9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F141B4-5981-26D4-CD77-36D617BFD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Using Python to train a Local LLM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449DF9-74B9-68F7-3E80-C8BC6D513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Custom setup if you have the time</a:t>
            </a:r>
          </a:p>
        </p:txBody>
      </p:sp>
    </p:spTree>
    <p:extLst>
      <p:ext uri="{BB962C8B-B14F-4D97-AF65-F5344CB8AC3E}">
        <p14:creationId xmlns:p14="http://schemas.microsoft.com/office/powerpoint/2010/main" val="1378802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9C2D7-022D-4BDC-706A-549E13007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22DA6-C370-CF53-0365-304E98830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a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F83E6-24DC-F325-3267-4196A5037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This is a way to develop custom models for your use case.</a:t>
            </a:r>
          </a:p>
          <a:p>
            <a:r>
              <a:rPr lang="en-US" dirty="0"/>
              <a:t>Based on a process by Jeff Foster at Redgate</a:t>
            </a:r>
          </a:p>
          <a:p>
            <a:r>
              <a:rPr lang="en-US" dirty="0">
                <a:hlinkClick r:id="rId2"/>
              </a:rPr>
              <a:t>Fine Tuning a Small Language Model</a:t>
            </a:r>
            <a:endParaRPr lang="en-US" dirty="0"/>
          </a:p>
          <a:p>
            <a:pPr lvl="1"/>
            <a:r>
              <a:rPr lang="en-US" dirty="0"/>
              <a:t>Uses gemma3 from Google</a:t>
            </a:r>
          </a:p>
          <a:p>
            <a:pPr lvl="1"/>
            <a:r>
              <a:rPr lang="en-US" dirty="0"/>
              <a:t>Runs python to download and train a model</a:t>
            </a:r>
          </a:p>
          <a:p>
            <a:pPr lvl="1"/>
            <a:r>
              <a:rPr lang="en-US" dirty="0"/>
              <a:t>A training file guides this</a:t>
            </a:r>
          </a:p>
          <a:p>
            <a:r>
              <a:rPr lang="en-US" dirty="0"/>
              <a:t>It is slow on my laptop</a:t>
            </a:r>
          </a:p>
        </p:txBody>
      </p:sp>
    </p:spTree>
    <p:extLst>
      <p:ext uri="{BB962C8B-B14F-4D97-AF65-F5344CB8AC3E}">
        <p14:creationId xmlns:p14="http://schemas.microsoft.com/office/powerpoint/2010/main" val="377098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C07157-26DC-F54D-F83B-216D808D4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06DFC-8388-B0C6-554A-D2C3BB59C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E64F-27BF-6CA7-14D7-9735DA7F1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Get a lot of Python modules (requirements.txt)</a:t>
            </a:r>
          </a:p>
          <a:p>
            <a:r>
              <a:rPr lang="en-US" dirty="0"/>
              <a:t>Adjust the training weights for your case</a:t>
            </a:r>
          </a:p>
          <a:p>
            <a:r>
              <a:rPr lang="en-US" dirty="0"/>
              <a:t>Train the model (python train.py)</a:t>
            </a:r>
          </a:p>
          <a:p>
            <a:r>
              <a:rPr lang="en-US" dirty="0"/>
              <a:t>Run and enter text</a:t>
            </a:r>
          </a:p>
        </p:txBody>
      </p:sp>
    </p:spTree>
    <p:extLst>
      <p:ext uri="{BB962C8B-B14F-4D97-AF65-F5344CB8AC3E}">
        <p14:creationId xmlns:p14="http://schemas.microsoft.com/office/powerpoint/2010/main" val="2031486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30EEE-2C5E-3B96-268E-53060DC78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01204F-B8D1-6B93-11DB-0056FFD3D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BCE51-8FB8-27DE-D062-5DA27B934F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look at the results</a:t>
            </a:r>
          </a:p>
        </p:txBody>
      </p:sp>
    </p:spTree>
    <p:extLst>
      <p:ext uri="{BB962C8B-B14F-4D97-AF65-F5344CB8AC3E}">
        <p14:creationId xmlns:p14="http://schemas.microsoft.com/office/powerpoint/2010/main" val="1568335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ADF7-282C-2D24-1EA7-37E6EF05C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3AAF9EE-3DA1-DAFA-CC42-BBF073F7F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Local RAG Setup with SQL Server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65BC0D-1620-1F07-80AC-A92F868F26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Influencing your model</a:t>
            </a:r>
          </a:p>
        </p:txBody>
      </p:sp>
    </p:spTree>
    <p:extLst>
      <p:ext uri="{BB962C8B-B14F-4D97-AF65-F5344CB8AC3E}">
        <p14:creationId xmlns:p14="http://schemas.microsoft.com/office/powerpoint/2010/main" val="1247762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99061-7D56-874C-CD12-F99A36A4A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E1249-ADD8-4040-BF65-E4E98E275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SQL Server 2025 and RAG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7213-F027-B586-EF61-AFF2D6C357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SQL Server 2025 includes support for AI integration</a:t>
            </a:r>
          </a:p>
          <a:p>
            <a:pPr lvl="1"/>
            <a:r>
              <a:rPr lang="en-US" dirty="0"/>
              <a:t>Create external model</a:t>
            </a:r>
          </a:p>
          <a:p>
            <a:pPr lvl="1"/>
            <a:r>
              <a:rPr lang="en-US" dirty="0"/>
              <a:t>Vector datatype</a:t>
            </a:r>
          </a:p>
          <a:p>
            <a:pPr lvl="1"/>
            <a:r>
              <a:rPr lang="en-US" dirty="0"/>
              <a:t>Vector indexes</a:t>
            </a:r>
          </a:p>
          <a:p>
            <a:r>
              <a:rPr lang="en-US" dirty="0"/>
              <a:t>Retrieval Augmented Generation</a:t>
            </a:r>
          </a:p>
          <a:p>
            <a:pPr lvl="1"/>
            <a:r>
              <a:rPr lang="en-US" dirty="0"/>
              <a:t>This is a process by which your prompt is used to search resources</a:t>
            </a:r>
          </a:p>
          <a:p>
            <a:pPr lvl="1"/>
            <a:r>
              <a:rPr lang="en-US" dirty="0"/>
              <a:t>In this case a SQL Server 2025 database</a:t>
            </a:r>
          </a:p>
          <a:p>
            <a:pPr lvl="1"/>
            <a:r>
              <a:rPr lang="en-US" dirty="0"/>
              <a:t>Results are sent to the LLM with your prompt</a:t>
            </a:r>
          </a:p>
          <a:p>
            <a:pPr lvl="1"/>
            <a:r>
              <a:rPr lang="en-US" dirty="0"/>
              <a:t>The LLM has more complete information to answer your question</a:t>
            </a:r>
          </a:p>
        </p:txBody>
      </p:sp>
    </p:spTree>
    <p:extLst>
      <p:ext uri="{BB962C8B-B14F-4D97-AF65-F5344CB8AC3E}">
        <p14:creationId xmlns:p14="http://schemas.microsoft.com/office/powerpoint/2010/main" val="4246709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D78E-7234-E9C6-6E61-5567E6AE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656C0-2862-405E-0414-07DA7F4A9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Setup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662E2-CDE2-4D37-52A8-C61C8DC7A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Anthony Nocentino </a:t>
            </a:r>
            <a:r>
              <a:rPr lang="en-US" dirty="0"/>
              <a:t>- </a:t>
            </a:r>
            <a:r>
              <a:rPr lang="en-US" dirty="0">
                <a:hlinkClick r:id="rId2"/>
              </a:rPr>
              <a:t>https://www.nocentino.com/</a:t>
            </a:r>
            <a:endParaRPr lang="en-US" dirty="0"/>
          </a:p>
          <a:p>
            <a:pPr lvl="1"/>
            <a:r>
              <a:rPr lang="en-US" dirty="0"/>
              <a:t>Pure Storage Senior Principal Field Solution Architect  </a:t>
            </a:r>
          </a:p>
          <a:p>
            <a:pPr lvl="1"/>
            <a:r>
              <a:rPr lang="en-US" dirty="0"/>
              <a:t>Microsoft MVP</a:t>
            </a:r>
          </a:p>
          <a:p>
            <a:r>
              <a:rPr lang="en-US" dirty="0"/>
              <a:t>He has a quick start</a:t>
            </a:r>
          </a:p>
          <a:p>
            <a:pPr lvl="1"/>
            <a:r>
              <a:rPr lang="en-US" dirty="0">
                <a:hlinkClick r:id="rId3"/>
              </a:rPr>
              <a:t>https://github.com/nocentino/ollama-sql-faststart</a:t>
            </a:r>
            <a:endParaRPr lang="en-US" dirty="0"/>
          </a:p>
          <a:p>
            <a:pPr lvl="1"/>
            <a:r>
              <a:rPr lang="en-US" dirty="0"/>
              <a:t>This creates multiple containers and addresses security concerns between SQL Server and </a:t>
            </a:r>
            <a:r>
              <a:rPr lang="en-US" dirty="0" err="1"/>
              <a:t>Ollama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73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B0B8B-AE6F-9D2A-3F07-84B7B41B7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C820ED7-9931-E00B-597B-7491A57777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2B2B0C-5922-AB50-A538-33386DEDB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Let’s see the results</a:t>
            </a:r>
          </a:p>
        </p:txBody>
      </p:sp>
    </p:spTree>
    <p:extLst>
      <p:ext uri="{BB962C8B-B14F-4D97-AF65-F5344CB8AC3E}">
        <p14:creationId xmlns:p14="http://schemas.microsoft.com/office/powerpoint/2010/main" val="3567966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4ADA5-829A-B8D4-A9C1-3C1D5B0E4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B83269F-2D50-B94E-0C36-1701388A7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764133-3B47-C9AF-2742-C431E295C6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Local App</a:t>
            </a:r>
          </a:p>
        </p:txBody>
      </p:sp>
    </p:spTree>
    <p:extLst>
      <p:ext uri="{BB962C8B-B14F-4D97-AF65-F5344CB8AC3E}">
        <p14:creationId xmlns:p14="http://schemas.microsoft.com/office/powerpoint/2010/main" val="17467198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GenAI uses LLMs</a:t>
            </a:r>
          </a:p>
          <a:p>
            <a:pPr lvl="1"/>
            <a:r>
              <a:rPr lang="en-US" dirty="0"/>
              <a:t>This is a subset of AI technology</a:t>
            </a:r>
          </a:p>
          <a:p>
            <a:pPr lvl="1"/>
            <a:r>
              <a:rPr lang="en-US" dirty="0"/>
              <a:t>Changing and maturing all the time</a:t>
            </a:r>
          </a:p>
          <a:p>
            <a:r>
              <a:rPr lang="en-US" dirty="0"/>
              <a:t>Local Models</a:t>
            </a:r>
          </a:p>
          <a:p>
            <a:pPr lvl="1"/>
            <a:r>
              <a:rPr lang="en-US" dirty="0"/>
              <a:t>Provide a lot of control and security</a:t>
            </a:r>
          </a:p>
          <a:p>
            <a:pPr lvl="1"/>
            <a:r>
              <a:rPr lang="en-US" dirty="0"/>
              <a:t>Can be expensive and hard</a:t>
            </a:r>
          </a:p>
          <a:p>
            <a:r>
              <a:rPr lang="en-US" dirty="0"/>
              <a:t>Chatbots can be easy to setup and test</a:t>
            </a:r>
          </a:p>
          <a:p>
            <a:r>
              <a:rPr lang="en-US" dirty="0"/>
              <a:t>Python can be used to train models (slow w/o GPU)</a:t>
            </a:r>
          </a:p>
          <a:p>
            <a:r>
              <a:rPr lang="en-US" dirty="0"/>
              <a:t>SQL Server has integration for working with LLMs</a:t>
            </a:r>
          </a:p>
        </p:txBody>
      </p:sp>
    </p:spTree>
    <p:extLst>
      <p:ext uri="{BB962C8B-B14F-4D97-AF65-F5344CB8AC3E}">
        <p14:creationId xmlns:p14="http://schemas.microsoft.com/office/powerpoint/2010/main" val="571288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47E37AB-6206-4BB3-9F3B-2773DE4ED540}"/>
              </a:ext>
            </a:extLst>
          </p:cNvPr>
          <p:cNvSpPr txBox="1">
            <a:spLocks/>
          </p:cNvSpPr>
          <p:nvPr/>
        </p:nvSpPr>
        <p:spPr bwMode="auto">
          <a:xfrm>
            <a:off x="752355" y="3471497"/>
            <a:ext cx="4340507" cy="189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lnSpcReduction="10000"/>
          </a:bodyPr>
          <a:lstStyle>
            <a:lvl1pPr algn="ctr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sz="6000" b="0" i="0" kern="1200">
                <a:solidFill>
                  <a:srgbClr val="373737"/>
                </a:solidFill>
                <a:latin typeface="Roboto Medium"/>
                <a:ea typeface="+mj-ea"/>
                <a:cs typeface="Roboto Medium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Steve Jones</a:t>
            </a:r>
          </a:p>
          <a:p>
            <a:r>
              <a:rPr lang="en-US" sz="1800" dirty="0"/>
              <a:t>Advocate, </a:t>
            </a:r>
            <a:r>
              <a:rPr lang="en-US" sz="1800" dirty="0">
                <a:cs typeface="Segoe UI"/>
              </a:rPr>
              <a:t>Redgate Software</a:t>
            </a:r>
          </a:p>
          <a:p>
            <a:r>
              <a:rPr lang="en-US" sz="1800" dirty="0">
                <a:cs typeface="Segoe UI"/>
              </a:rPr>
              <a:t>Editor, SQL Server Central</a:t>
            </a:r>
          </a:p>
          <a:p>
            <a:r>
              <a:rPr lang="en-US" sz="1733" dirty="0"/>
              <a:t>President, SQL Saturday 501.c.3 charity</a:t>
            </a:r>
            <a:endParaRPr lang="en-US" sz="3467" dirty="0">
              <a:cs typeface="Segoe UI"/>
            </a:endParaRPr>
          </a:p>
          <a:p>
            <a:r>
              <a:rPr lang="en-US" sz="1800" dirty="0">
                <a:cs typeface="Segoe UI"/>
              </a:rPr>
              <a:t>he/him</a:t>
            </a:r>
            <a:endParaRPr lang="en-US" sz="1800" dirty="0"/>
          </a:p>
        </p:txBody>
      </p:sp>
      <p:sp>
        <p:nvSpPr>
          <p:cNvPr id="4" name="Text Placeholder 149">
            <a:extLst>
              <a:ext uri="{FF2B5EF4-FFF2-40B4-BE49-F238E27FC236}">
                <a16:creationId xmlns:a16="http://schemas.microsoft.com/office/drawing/2014/main" id="{3012DDDD-F344-4BC5-8896-92CF7CD1AD1E}"/>
              </a:ext>
            </a:extLst>
          </p:cNvPr>
          <p:cNvSpPr txBox="1">
            <a:spLocks/>
          </p:cNvSpPr>
          <p:nvPr/>
        </p:nvSpPr>
        <p:spPr>
          <a:xfrm>
            <a:off x="5971903" y="696946"/>
            <a:ext cx="5752979" cy="7008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9413A"/>
                </a:solidFill>
                <a:cs typeface="Segoe UI"/>
              </a:rPr>
              <a:t>35 years database experience</a:t>
            </a:r>
            <a:endParaRPr lang="en-US" sz="2400" dirty="0"/>
          </a:p>
        </p:txBody>
      </p:sp>
      <p:sp>
        <p:nvSpPr>
          <p:cNvPr id="5" name="Text Placeholder 151">
            <a:extLst>
              <a:ext uri="{FF2B5EF4-FFF2-40B4-BE49-F238E27FC236}">
                <a16:creationId xmlns:a16="http://schemas.microsoft.com/office/drawing/2014/main" id="{F057AD2E-FB3D-4224-8038-7ED604D98F66}"/>
              </a:ext>
            </a:extLst>
          </p:cNvPr>
          <p:cNvSpPr txBox="1">
            <a:spLocks/>
          </p:cNvSpPr>
          <p:nvPr/>
        </p:nvSpPr>
        <p:spPr>
          <a:xfrm>
            <a:off x="5971904" y="1262909"/>
            <a:ext cx="5226769" cy="9559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cs typeface="Segoe UI"/>
              </a:rPr>
              <a:t>DBA, developer, manager, writer, speaker in a variety of companies and industries using SQL Server, Oracle, and other database platforms.</a:t>
            </a:r>
            <a:endParaRPr lang="en-US" sz="1600" dirty="0"/>
          </a:p>
        </p:txBody>
      </p:sp>
      <p:sp>
        <p:nvSpPr>
          <p:cNvPr id="6" name="Text Placeholder 152">
            <a:extLst>
              <a:ext uri="{FF2B5EF4-FFF2-40B4-BE49-F238E27FC236}">
                <a16:creationId xmlns:a16="http://schemas.microsoft.com/office/drawing/2014/main" id="{ED1C9DC0-BEA4-4338-9846-FBFA10647B4B}"/>
              </a:ext>
            </a:extLst>
          </p:cNvPr>
          <p:cNvSpPr txBox="1">
            <a:spLocks/>
          </p:cNvSpPr>
          <p:nvPr/>
        </p:nvSpPr>
        <p:spPr>
          <a:xfrm>
            <a:off x="5983984" y="2344763"/>
            <a:ext cx="5753251" cy="675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9413A"/>
                </a:solidFill>
                <a:cs typeface="Segoe UI"/>
              </a:rPr>
              <a:t>Founder, SQL Server Central</a:t>
            </a:r>
            <a:endParaRPr lang="en-US" sz="2400" dirty="0"/>
          </a:p>
        </p:txBody>
      </p:sp>
      <p:sp>
        <p:nvSpPr>
          <p:cNvPr id="9" name="Text Placeholder 153">
            <a:extLst>
              <a:ext uri="{FF2B5EF4-FFF2-40B4-BE49-F238E27FC236}">
                <a16:creationId xmlns:a16="http://schemas.microsoft.com/office/drawing/2014/main" id="{30DD00DD-CD0B-4A49-90F8-B5792C501F82}"/>
              </a:ext>
            </a:extLst>
          </p:cNvPr>
          <p:cNvSpPr txBox="1">
            <a:spLocks/>
          </p:cNvSpPr>
          <p:nvPr/>
        </p:nvSpPr>
        <p:spPr>
          <a:xfrm>
            <a:off x="5971903" y="2853787"/>
            <a:ext cx="5765332" cy="8292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Currently the editor in chief, with the goal of helping you learn to be a better data professional every day</a:t>
            </a:r>
          </a:p>
        </p:txBody>
      </p:sp>
      <p:sp>
        <p:nvSpPr>
          <p:cNvPr id="10" name="Text Placeholder 154">
            <a:extLst>
              <a:ext uri="{FF2B5EF4-FFF2-40B4-BE49-F238E27FC236}">
                <a16:creationId xmlns:a16="http://schemas.microsoft.com/office/drawing/2014/main" id="{CA944752-E9F6-46C7-9D77-9D80A23A138A}"/>
              </a:ext>
            </a:extLst>
          </p:cNvPr>
          <p:cNvSpPr txBox="1">
            <a:spLocks/>
          </p:cNvSpPr>
          <p:nvPr/>
        </p:nvSpPr>
        <p:spPr>
          <a:xfrm>
            <a:off x="5971901" y="3896194"/>
            <a:ext cx="6008403" cy="5367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9413A"/>
                </a:solidFill>
                <a:cs typeface="Segoe UI"/>
              </a:rPr>
              <a:t>20-year Microsoft Data Platform MVP</a:t>
            </a:r>
            <a:endParaRPr lang="en-US" sz="2400" dirty="0"/>
          </a:p>
        </p:txBody>
      </p:sp>
      <p:sp>
        <p:nvSpPr>
          <p:cNvPr id="11" name="Text Placeholder 155">
            <a:extLst>
              <a:ext uri="{FF2B5EF4-FFF2-40B4-BE49-F238E27FC236}">
                <a16:creationId xmlns:a16="http://schemas.microsoft.com/office/drawing/2014/main" id="{4EDAF301-2B5F-42B8-AAE2-227C675BEA50}"/>
              </a:ext>
            </a:extLst>
          </p:cNvPr>
          <p:cNvSpPr txBox="1">
            <a:spLocks/>
          </p:cNvSpPr>
          <p:nvPr/>
        </p:nvSpPr>
        <p:spPr>
          <a:xfrm>
            <a:off x="5971903" y="4418035"/>
            <a:ext cx="5467653" cy="79897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457200" indent="-457200" algn="l" rtl="0" fontAlgn="base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3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1pPr>
            <a:lvl2pPr marL="914400" indent="-4572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8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2pPr>
            <a:lvl3pPr marL="1257300" indent="-342900" algn="l" rtl="0" fontAlgn="base">
              <a:lnSpc>
                <a:spcPct val="130000"/>
              </a:lnSpc>
              <a:spcBef>
                <a:spcPts val="500"/>
              </a:spcBef>
              <a:spcAft>
                <a:spcPct val="0"/>
              </a:spcAft>
              <a:buClr>
                <a:srgbClr val="CC0000"/>
              </a:buClr>
              <a:buSzPct val="100000"/>
              <a:buFont typeface="Arial"/>
              <a:buChar char="•"/>
              <a:defRPr sz="2400"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b="0" i="0" kern="1200">
                <a:solidFill>
                  <a:srgbClr val="191919"/>
                </a:solidFill>
                <a:latin typeface="Roboto Regular"/>
                <a:ea typeface="+mn-ea"/>
                <a:cs typeface="Roboto Regular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/>
              <a:t>I have been honored to be recognized by Microsoft for the as a Data Platform MVP working with SQL Server</a:t>
            </a: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F3A1A574-DA12-4CB2-B326-BE2DD28E05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96" r="4196"/>
          <a:stretch/>
        </p:blipFill>
        <p:spPr>
          <a:xfrm>
            <a:off x="1804052" y="612524"/>
            <a:ext cx="1996813" cy="282277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9766143-851A-4CD0-976D-4A77765F3882}"/>
              </a:ext>
            </a:extLst>
          </p:cNvPr>
          <p:cNvSpPr/>
          <p:nvPr/>
        </p:nvSpPr>
        <p:spPr>
          <a:xfrm>
            <a:off x="3202018" y="5769669"/>
            <a:ext cx="1933575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783">
              <a:spcAft>
                <a:spcPts val="2700"/>
              </a:spcAft>
              <a:defRPr/>
            </a:pPr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@way0utwest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8013E4-1C0A-4801-9ED8-57E9BAA66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54" y="5763319"/>
            <a:ext cx="458788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861E07D-5877-4A55-9D32-72A7E3F8C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0" y="5753793"/>
            <a:ext cx="450851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5D26557-B455-4171-8966-BC32F017E0FB}"/>
              </a:ext>
            </a:extLst>
          </p:cNvPr>
          <p:cNvSpPr txBox="1"/>
          <p:nvPr/>
        </p:nvSpPr>
        <p:spPr>
          <a:xfrm>
            <a:off x="847871" y="5758555"/>
            <a:ext cx="186848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5783">
              <a:spcAft>
                <a:spcPts val="2700"/>
              </a:spcAft>
              <a:defRPr/>
            </a:pPr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/in/way0utwest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F0D552-7E96-4527-ACD6-8815BDD62BE0}"/>
              </a:ext>
            </a:extLst>
          </p:cNvPr>
          <p:cNvSpPr/>
          <p:nvPr/>
        </p:nvSpPr>
        <p:spPr>
          <a:xfrm>
            <a:off x="9179954" y="5769669"/>
            <a:ext cx="280035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5783">
              <a:spcAft>
                <a:spcPts val="2700"/>
              </a:spcAft>
              <a:defRPr/>
            </a:pPr>
            <a:r>
              <a:rPr lang="en-US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Sans Serif" panose="020B0604020202020204" pitchFamily="34" charset="0"/>
              </a:rPr>
              <a:t>www.voiceofthedba.com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227EB80-D63B-4D8D-AE1C-F7DEF25D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405" y="5771255"/>
            <a:ext cx="336551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D68C361-4D69-4553-9021-0F23DBED40E3}"/>
              </a:ext>
            </a:extLst>
          </p:cNvPr>
          <p:cNvSpPr/>
          <p:nvPr/>
        </p:nvSpPr>
        <p:spPr>
          <a:xfrm>
            <a:off x="5753930" y="5783541"/>
            <a:ext cx="31975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600"/>
              </a:spcAft>
            </a:pPr>
            <a:r>
              <a:rPr lang="en-US" sz="1600" dirty="0" err="1">
                <a:latin typeface="Roboto Regular" panose="02000000000000000000" pitchFamily="2" charset="0"/>
                <a:ea typeface="Roboto Regular" panose="02000000000000000000" pitchFamily="2" charset="0"/>
              </a:rPr>
              <a:t>sjones@sqlservercentral.com</a:t>
            </a:r>
            <a:endParaRPr lang="en-US" sz="1600" dirty="0">
              <a:latin typeface="Roboto Regular" panose="02000000000000000000" pitchFamily="2" charset="0"/>
              <a:ea typeface="Roboto Regular" panose="02000000000000000000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9F850D7-1ECB-4718-961C-88F17C0653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9527" y="5763320"/>
            <a:ext cx="379116" cy="31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2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Session Survey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3333D19-2F66-B5EE-4D48-C1C51B02C68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Your feedback is very important to us</a:t>
            </a:r>
          </a:p>
          <a:p>
            <a:r>
              <a:rPr lang="en-US" dirty="0"/>
              <a:t>Please take a moment to complete the session survey found in the mobile app</a:t>
            </a:r>
          </a:p>
          <a:p>
            <a:r>
              <a:rPr lang="en-US" dirty="0"/>
              <a:t>Use the QR code or search for “Converge360 Events” in your app store</a:t>
            </a:r>
          </a:p>
          <a:p>
            <a:r>
              <a:rPr lang="en-US" dirty="0"/>
              <a:t>Find this session on the Agenda tab</a:t>
            </a:r>
          </a:p>
          <a:p>
            <a:r>
              <a:rPr lang="en-US" dirty="0"/>
              <a:t>Click “Session Evaluation”</a:t>
            </a:r>
          </a:p>
          <a:p>
            <a:r>
              <a:rPr lang="en-US" dirty="0"/>
              <a:t>Thank you!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9EBFE1-3CDF-8695-964C-EAA91BBF4E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2183" y="3835400"/>
            <a:ext cx="190303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97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coming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270952" y="2028233"/>
            <a:ext cx="6632576" cy="2562226"/>
            <a:chOff x="2689225" y="3398838"/>
            <a:chExt cx="6632576" cy="2562226"/>
          </a:xfrm>
        </p:grpSpPr>
        <p:sp>
          <p:nvSpPr>
            <p:cNvPr id="12" name="Rectangle 11"/>
            <p:cNvSpPr/>
            <p:nvPr/>
          </p:nvSpPr>
          <p:spPr>
            <a:xfrm>
              <a:off x="3260726" y="3398838"/>
              <a:ext cx="3973513" cy="5080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700"/>
                </a:spcAft>
                <a:defRPr/>
              </a:pPr>
              <a:r>
                <a:rPr lang="en-US" sz="2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www.voiceofthedba.com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260726" y="4098925"/>
              <a:ext cx="6061075" cy="5080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700"/>
                </a:spcAft>
                <a:defRPr/>
              </a:pPr>
              <a:r>
                <a:rPr lang="en-US" sz="2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sjones@sqlservercentral.com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260726" y="4783138"/>
              <a:ext cx="3560763" cy="50800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spcAft>
                  <a:spcPts val="2700"/>
                </a:spcAft>
                <a:defRPr/>
              </a:pPr>
              <a:r>
                <a:rPr lang="en-US" sz="2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@way0utwest</a:t>
              </a:r>
            </a:p>
          </p:txBody>
        </p:sp>
        <p:pic>
          <p:nvPicPr>
            <p:cNvPr id="15" name="Picture 2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6" y="3429000"/>
              <a:ext cx="434975" cy="4778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2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5" y="4194176"/>
              <a:ext cx="463550" cy="3794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6" y="4821238"/>
              <a:ext cx="504825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9225" y="5454650"/>
              <a:ext cx="496888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3260726" y="5454651"/>
              <a:ext cx="3006725" cy="5064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spcAft>
                  <a:spcPts val="2700"/>
                </a:spcAft>
                <a:defRPr/>
              </a:pPr>
              <a:r>
                <a:rPr lang="en-US" sz="27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Microsoft Sans Serif" panose="020B0604020202020204" pitchFamily="34" charset="0"/>
                  <a:ea typeface="ヒラギノ角ゴ ProN W3" charset="0"/>
                </a:rPr>
                <a:t>/in/way0utwest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9062E3C8-FACF-FB68-DF3B-CD3EEBEDF875}"/>
              </a:ext>
            </a:extLst>
          </p:cNvPr>
          <p:cNvSpPr/>
          <p:nvPr/>
        </p:nvSpPr>
        <p:spPr>
          <a:xfrm>
            <a:off x="1842453" y="4829767"/>
            <a:ext cx="3560763" cy="485271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700"/>
              </a:spcAft>
              <a:defRPr/>
            </a:pPr>
            <a:r>
              <a:rPr lang="en-US" sz="2700" dirty="0">
                <a:solidFill>
                  <a:schemeClr val="tx1">
                    <a:lumMod val="50000"/>
                    <a:lumOff val="50000"/>
                  </a:schemeClr>
                </a:solidFill>
                <a:latin typeface="Microsoft Sans Serif" panose="020B0604020202020204" pitchFamily="34" charset="0"/>
                <a:ea typeface="ヒラギノ角ゴ ProN W3" charset="0"/>
              </a:rPr>
              <a:t>@way0utwest</a:t>
            </a:r>
          </a:p>
        </p:txBody>
      </p:sp>
      <p:pic>
        <p:nvPicPr>
          <p:cNvPr id="5" name="Picture 4" descr="A blue square with a white butterfly&#10;&#10;AI-generated content may be incorrect.">
            <a:extLst>
              <a:ext uri="{FF2B5EF4-FFF2-40B4-BE49-F238E27FC236}">
                <a16:creationId xmlns:a16="http://schemas.microsoft.com/office/drawing/2014/main" id="{36FE98C9-1B3D-9A2A-7515-A4DFFB4A99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952" y="4851488"/>
            <a:ext cx="463550" cy="463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7E9BF2C-2AEA-FFA1-6F26-6969562276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55983" y="2536233"/>
            <a:ext cx="1903035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947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1800" dirty="0">
                <a:hlinkClick r:id="rId2"/>
              </a:rPr>
              <a:t>https://github.com/open-webui/open-webui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>
                <a:hlinkClick r:id="rId3"/>
              </a:rPr>
              <a:t>https://www.openwebui.com/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>
                <a:hlinkClick r:id="rId4"/>
              </a:rPr>
              <a:t>https://ollama.com/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>
                <a:hlinkClick r:id="rId5"/>
              </a:rPr>
              <a:t>https://fffej.substack.com/p/fine-tuning-a-small-language-model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>
                <a:hlinkClick r:id="rId6"/>
              </a:rPr>
              <a:t>https://github.com/nocentino/ollama-sql-faststart</a:t>
            </a:r>
            <a:endParaRPr lang="en-US" sz="1800" dirty="0"/>
          </a:p>
          <a:p>
            <a:pPr>
              <a:buFontTx/>
              <a:buChar char="-"/>
            </a:pPr>
            <a:endParaRPr lang="en-US" sz="1800" dirty="0"/>
          </a:p>
          <a:p>
            <a:pPr>
              <a:buFontTx/>
              <a:buChar char="-"/>
            </a:pPr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30856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Quick Demo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Querying a model without the Internet</a:t>
            </a:r>
          </a:p>
        </p:txBody>
      </p:sp>
    </p:spTree>
    <p:extLst>
      <p:ext uri="{BB962C8B-B14F-4D97-AF65-F5344CB8AC3E}">
        <p14:creationId xmlns:p14="http://schemas.microsoft.com/office/powerpoint/2010/main" val="1631803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LLMs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What is this AI hype?</a:t>
            </a:r>
          </a:p>
        </p:txBody>
      </p:sp>
    </p:spTree>
    <p:extLst>
      <p:ext uri="{BB962C8B-B14F-4D97-AF65-F5344CB8AC3E}">
        <p14:creationId xmlns:p14="http://schemas.microsoft.com/office/powerpoint/2010/main" val="3192244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&gt; GenAI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Most of the hype today is around GenAI and LLMs</a:t>
            </a:r>
          </a:p>
          <a:p>
            <a:r>
              <a:rPr lang="en-US" dirty="0">
                <a:hlinkClick r:id="rId2"/>
              </a:rPr>
              <a:t>The OpenAI Chatbot</a:t>
            </a:r>
            <a:r>
              <a:rPr lang="en-US" dirty="0"/>
              <a:t> was released in 2022</a:t>
            </a:r>
          </a:p>
          <a:p>
            <a:r>
              <a:rPr lang="en-US" dirty="0"/>
              <a:t>This started most of the AI hype, however …</a:t>
            </a:r>
          </a:p>
          <a:p>
            <a:r>
              <a:rPr lang="en-US" dirty="0"/>
              <a:t>AI includes a number of technologies</a:t>
            </a:r>
          </a:p>
          <a:p>
            <a:pPr lvl="1"/>
            <a:r>
              <a:rPr lang="en-US" dirty="0"/>
              <a:t>Machine learning</a:t>
            </a:r>
          </a:p>
          <a:p>
            <a:pPr lvl="1"/>
            <a:r>
              <a:rPr lang="en-US" dirty="0"/>
              <a:t>Neural networks</a:t>
            </a:r>
          </a:p>
          <a:p>
            <a:pPr lvl="1"/>
            <a:r>
              <a:rPr lang="en-US" dirty="0"/>
              <a:t>Generative Pre-trained Transformers</a:t>
            </a:r>
          </a:p>
          <a:p>
            <a:pPr lvl="1"/>
            <a:r>
              <a:rPr lang="en-US" dirty="0">
                <a:hlinkClick r:id="rId3"/>
              </a:rPr>
              <a:t>more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78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79913-5774-A46B-D502-EDE46413E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758D5-AB01-E707-C8FA-E6B67CC34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BFBC7-1BC6-D7F6-A80E-5FE6D9A72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Large Language Models (LLM) are one type of GPT model</a:t>
            </a:r>
          </a:p>
          <a:p>
            <a:r>
              <a:rPr lang="en-US" dirty="0"/>
              <a:t>They are trained on large amounts of test*</a:t>
            </a:r>
          </a:p>
          <a:p>
            <a:r>
              <a:rPr lang="en-US" dirty="0"/>
              <a:t>They can have specific aims for their training</a:t>
            </a:r>
          </a:p>
          <a:p>
            <a:r>
              <a:rPr lang="en-US" dirty="0"/>
              <a:t>Most of us models trained fairly generally</a:t>
            </a:r>
          </a:p>
          <a:p>
            <a:r>
              <a:rPr lang="en-US" dirty="0"/>
              <a:t>Most of those we use are GPT models</a:t>
            </a:r>
          </a:p>
          <a:p>
            <a:pPr lvl="1"/>
            <a:r>
              <a:rPr lang="en-US" dirty="0"/>
              <a:t>OpenAI GPT, Claude Sonnet, Google Gemini, etc.</a:t>
            </a:r>
          </a:p>
          <a:p>
            <a:pPr lvl="1"/>
            <a:r>
              <a:rPr lang="en-US" dirty="0"/>
              <a:t>These aim to allow easy human interaction with an “understanding” of what is being asked</a:t>
            </a:r>
          </a:p>
          <a:p>
            <a:r>
              <a:rPr lang="en-US" dirty="0"/>
              <a:t>There are different types of LLMS</a:t>
            </a:r>
          </a:p>
          <a:p>
            <a:pPr lvl="1"/>
            <a:r>
              <a:rPr lang="en-US" dirty="0"/>
              <a:t>Some are for text</a:t>
            </a:r>
          </a:p>
          <a:p>
            <a:pPr lvl="1"/>
            <a:r>
              <a:rPr lang="en-US" dirty="0"/>
              <a:t>Some are multi-modal (text/audio/video)</a:t>
            </a:r>
          </a:p>
          <a:p>
            <a:r>
              <a:rPr lang="en-US" dirty="0"/>
              <a:t>Think of these as contained algorithm or library</a:t>
            </a:r>
          </a:p>
        </p:txBody>
      </p:sp>
    </p:spTree>
    <p:extLst>
      <p:ext uri="{BB962C8B-B14F-4D97-AF65-F5344CB8AC3E}">
        <p14:creationId xmlns:p14="http://schemas.microsoft.com/office/powerpoint/2010/main" val="3461182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F1977-854E-9E08-FB7D-017D300C2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F6201-33AD-AE82-708D-246C69D1C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Uses for LLMs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51C52-C2F6-3F6D-E2FB-AFA703AA5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Translation	</a:t>
            </a:r>
          </a:p>
          <a:p>
            <a:r>
              <a:rPr lang="en-US" dirty="0"/>
              <a:t>Text Summarization</a:t>
            </a:r>
          </a:p>
          <a:p>
            <a:r>
              <a:rPr lang="en-US" dirty="0"/>
              <a:t>Speech recognition</a:t>
            </a:r>
          </a:p>
          <a:p>
            <a:r>
              <a:rPr lang="en-US" dirty="0"/>
              <a:t>Text Summarization</a:t>
            </a:r>
          </a:p>
          <a:p>
            <a:r>
              <a:rPr lang="en-US" dirty="0"/>
              <a:t>Text Completion</a:t>
            </a:r>
          </a:p>
          <a:p>
            <a:r>
              <a:rPr lang="en-US" dirty="0"/>
              <a:t>Image/Video processing</a:t>
            </a:r>
          </a:p>
          <a:p>
            <a:r>
              <a:rPr lang="en-US" dirty="0"/>
              <a:t>Semantic Analysis</a:t>
            </a:r>
          </a:p>
          <a:p>
            <a:r>
              <a:rPr lang="en-US" dirty="0"/>
              <a:t>Code Generation</a:t>
            </a:r>
          </a:p>
          <a:p>
            <a:r>
              <a:rPr lang="en-US" dirty="0"/>
              <a:t>A very wide variety of things you might not expect</a:t>
            </a:r>
          </a:p>
        </p:txBody>
      </p:sp>
    </p:spTree>
    <p:extLst>
      <p:ext uri="{BB962C8B-B14F-4D97-AF65-F5344CB8AC3E}">
        <p14:creationId xmlns:p14="http://schemas.microsoft.com/office/powerpoint/2010/main" val="382862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BEDDC-EAA7-BC37-5E98-41E908568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22977-A3AA-783D-8948-6FEE76A23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Web LLM Vendors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427CF-DFAC-20C1-0EA5-FCB92E86A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ChatGPT/OpenAI	</a:t>
            </a:r>
          </a:p>
          <a:p>
            <a:r>
              <a:rPr lang="en-US" dirty="0"/>
              <a:t>Claude/Anthropic</a:t>
            </a:r>
          </a:p>
          <a:p>
            <a:r>
              <a:rPr lang="en-US" dirty="0"/>
              <a:t>Gemini/Google</a:t>
            </a:r>
          </a:p>
          <a:p>
            <a:r>
              <a:rPr lang="en-US" dirty="0"/>
              <a:t>Perplexity</a:t>
            </a:r>
          </a:p>
          <a:p>
            <a:r>
              <a:rPr lang="en-US" dirty="0" err="1"/>
              <a:t>Deepseek</a:t>
            </a:r>
            <a:endParaRPr lang="en-US" dirty="0"/>
          </a:p>
          <a:p>
            <a:r>
              <a:rPr lang="en-US" dirty="0"/>
              <a:t>Dall-E/OpenAI</a:t>
            </a:r>
          </a:p>
          <a:p>
            <a:r>
              <a:rPr lang="en-US" dirty="0"/>
              <a:t>Grok/X or whoever</a:t>
            </a:r>
          </a:p>
        </p:txBody>
      </p:sp>
    </p:spTree>
    <p:extLst>
      <p:ext uri="{BB962C8B-B14F-4D97-AF65-F5344CB8AC3E}">
        <p14:creationId xmlns:p14="http://schemas.microsoft.com/office/powerpoint/2010/main" val="56974508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Visual Studio Live! Austin 2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VSLSD26_Speaker Slide Template</Template>
  <TotalTime>5323</TotalTime>
  <Words>1164</Words>
  <Application>Microsoft Office PowerPoint</Application>
  <PresentationFormat>Widescreen</PresentationFormat>
  <Paragraphs>209</Paragraphs>
  <Slides>32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Microsoft Sans Serif</vt:lpstr>
      <vt:lpstr>Roboto Regular</vt:lpstr>
      <vt:lpstr>Segoe UI</vt:lpstr>
      <vt:lpstr>Times New Roman</vt:lpstr>
      <vt:lpstr>Custom Design</vt:lpstr>
      <vt:lpstr>Visual Studio Live! Austin 2018</vt:lpstr>
      <vt:lpstr>PowerPoint Presentation</vt:lpstr>
      <vt:lpstr>Agenda</vt:lpstr>
      <vt:lpstr>PowerPoint Presentation</vt:lpstr>
      <vt:lpstr>A Quick Demo</vt:lpstr>
      <vt:lpstr>Overview of LLMs</vt:lpstr>
      <vt:lpstr>AI &gt; GenAI</vt:lpstr>
      <vt:lpstr>LLMs</vt:lpstr>
      <vt:lpstr>Uses for LLMs</vt:lpstr>
      <vt:lpstr>Public Web LLM Vendors</vt:lpstr>
      <vt:lpstr>Model Sources</vt:lpstr>
      <vt:lpstr>The Reasons for Running Local Models</vt:lpstr>
      <vt:lpstr>The case for local models</vt:lpstr>
      <vt:lpstr>More Benefits</vt:lpstr>
      <vt:lpstr>PowerPoint Presentation</vt:lpstr>
      <vt:lpstr>The Downsides</vt:lpstr>
      <vt:lpstr>A Local Chatbot</vt:lpstr>
      <vt:lpstr>Setting up a Local Chatbot</vt:lpstr>
      <vt:lpstr>My Setup</vt:lpstr>
      <vt:lpstr>Demo</vt:lpstr>
      <vt:lpstr>Using Python to train a Local LLM</vt:lpstr>
      <vt:lpstr>Training a model</vt:lpstr>
      <vt:lpstr>The Process</vt:lpstr>
      <vt:lpstr>Demo</vt:lpstr>
      <vt:lpstr>A Local RAG Setup with SQL Server</vt:lpstr>
      <vt:lpstr>SQL Server 2025 and RAG</vt:lpstr>
      <vt:lpstr>A Quick Setup</vt:lpstr>
      <vt:lpstr>Demo</vt:lpstr>
      <vt:lpstr>Demo</vt:lpstr>
      <vt:lpstr>Summary</vt:lpstr>
      <vt:lpstr>Session Survey</vt:lpstr>
      <vt:lpstr>Thank you for coming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Bringing DevOps to the Database</dc:title>
  <dc:creator>Steve Jones</dc:creator>
  <cp:lastModifiedBy>Steve Jones</cp:lastModifiedBy>
  <cp:revision>102</cp:revision>
  <dcterms:created xsi:type="dcterms:W3CDTF">2016-06-27T21:23:08Z</dcterms:created>
  <dcterms:modified xsi:type="dcterms:W3CDTF">2026-09-15T20:29:09Z</dcterms:modified>
</cp:coreProperties>
</file>