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709" r:id="rId2"/>
    <p:sldMasterId id="2147483772" r:id="rId3"/>
    <p:sldMasterId id="2147483784" r:id="rId4"/>
    <p:sldMasterId id="2147483801" r:id="rId5"/>
  </p:sldMasterIdLst>
  <p:notesMasterIdLst>
    <p:notesMasterId r:id="rId50"/>
  </p:notesMasterIdLst>
  <p:handoutMasterIdLst>
    <p:handoutMasterId r:id="rId51"/>
  </p:handoutMasterIdLst>
  <p:sldIdLst>
    <p:sldId id="417" r:id="rId6"/>
    <p:sldId id="260" r:id="rId7"/>
    <p:sldId id="256" r:id="rId8"/>
    <p:sldId id="352" r:id="rId9"/>
    <p:sldId id="303" r:id="rId10"/>
    <p:sldId id="285" r:id="rId11"/>
    <p:sldId id="389" r:id="rId12"/>
    <p:sldId id="390" r:id="rId13"/>
    <p:sldId id="373" r:id="rId14"/>
    <p:sldId id="392" r:id="rId15"/>
    <p:sldId id="354" r:id="rId16"/>
    <p:sldId id="355" r:id="rId17"/>
    <p:sldId id="391" r:id="rId18"/>
    <p:sldId id="376" r:id="rId19"/>
    <p:sldId id="375" r:id="rId20"/>
    <p:sldId id="374" r:id="rId21"/>
    <p:sldId id="358" r:id="rId22"/>
    <p:sldId id="359" r:id="rId23"/>
    <p:sldId id="371" r:id="rId24"/>
    <p:sldId id="360" r:id="rId25"/>
    <p:sldId id="372" r:id="rId26"/>
    <p:sldId id="378" r:id="rId27"/>
    <p:sldId id="379" r:id="rId28"/>
    <p:sldId id="356" r:id="rId29"/>
    <p:sldId id="357" r:id="rId30"/>
    <p:sldId id="353" r:id="rId31"/>
    <p:sldId id="377" r:id="rId32"/>
    <p:sldId id="361" r:id="rId33"/>
    <p:sldId id="362" r:id="rId34"/>
    <p:sldId id="383" r:id="rId35"/>
    <p:sldId id="363" r:id="rId36"/>
    <p:sldId id="380" r:id="rId37"/>
    <p:sldId id="364" r:id="rId38"/>
    <p:sldId id="365" r:id="rId39"/>
    <p:sldId id="384" r:id="rId40"/>
    <p:sldId id="366" r:id="rId41"/>
    <p:sldId id="381" r:id="rId42"/>
    <p:sldId id="367" r:id="rId43"/>
    <p:sldId id="368" r:id="rId44"/>
    <p:sldId id="369" r:id="rId45"/>
    <p:sldId id="370" r:id="rId46"/>
    <p:sldId id="304" r:id="rId47"/>
    <p:sldId id="257" r:id="rId48"/>
    <p:sldId id="418" r:id="rId4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EDE85AF-4FBF-42C7-A67A-B1448E385695}">
          <p14:sldIdLst>
            <p14:sldId id="417"/>
            <p14:sldId id="260"/>
            <p14:sldId id="256"/>
          </p14:sldIdLst>
        </p14:section>
        <p14:section name="intro" id="{C30B6A05-C16D-42C7-B43D-27A93325CE0C}">
          <p14:sldIdLst>
            <p14:sldId id="352"/>
          </p14:sldIdLst>
        </p14:section>
        <p14:section name="definition" id="{1EE9B05D-E27B-48E4-AC5F-F4C9AD1DCCB6}">
          <p14:sldIdLst>
            <p14:sldId id="303"/>
            <p14:sldId id="285"/>
            <p14:sldId id="389"/>
            <p14:sldId id="390"/>
            <p14:sldId id="373"/>
            <p14:sldId id="392"/>
          </p14:sldIdLst>
        </p14:section>
        <p14:section name="architecture" id="{86957AE5-DB51-431B-A05B-52BDC3A43F94}">
          <p14:sldIdLst>
            <p14:sldId id="354"/>
            <p14:sldId id="355"/>
            <p14:sldId id="391"/>
            <p14:sldId id="376"/>
            <p14:sldId id="375"/>
            <p14:sldId id="374"/>
            <p14:sldId id="358"/>
            <p14:sldId id="359"/>
            <p14:sldId id="371"/>
            <p14:sldId id="360"/>
            <p14:sldId id="372"/>
            <p14:sldId id="378"/>
            <p14:sldId id="379"/>
            <p14:sldId id="356"/>
            <p14:sldId id="357"/>
            <p14:sldId id="353"/>
            <p14:sldId id="377"/>
            <p14:sldId id="361"/>
            <p14:sldId id="362"/>
            <p14:sldId id="383"/>
            <p14:sldId id="363"/>
            <p14:sldId id="380"/>
            <p14:sldId id="364"/>
            <p14:sldId id="365"/>
            <p14:sldId id="384"/>
            <p14:sldId id="366"/>
            <p14:sldId id="381"/>
            <p14:sldId id="367"/>
            <p14:sldId id="368"/>
            <p14:sldId id="369"/>
            <p14:sldId id="370"/>
            <p14:sldId id="304"/>
            <p14:sldId id="257"/>
            <p14:sldId id="4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08">
          <p15:clr>
            <a:srgbClr val="A4A3A4"/>
          </p15:clr>
        </p15:guide>
        <p15:guide id="2" orient="horz" pos="2820">
          <p15:clr>
            <a:srgbClr val="A4A3A4"/>
          </p15:clr>
        </p15:guide>
        <p15:guide id="3" pos="2880">
          <p15:clr>
            <a:srgbClr val="A4A3A4"/>
          </p15:clr>
        </p15:guide>
        <p15:guide id="4" pos="56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DBC2"/>
    <a:srgbClr val="2B928C"/>
    <a:srgbClr val="F77462"/>
    <a:srgbClr val="E4DD9C"/>
    <a:srgbClr val="A2D39C"/>
    <a:srgbClr val="EAF0AC"/>
    <a:srgbClr val="6179A8"/>
    <a:srgbClr val="8064A2"/>
    <a:srgbClr val="5EAFA6"/>
    <a:srgbClr val="5CB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F4F1AE-72B9-430A-8482-313B79948B19}" v="4" dt="2026-10-02T22:20:48.4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82070" autoAdjust="0"/>
  </p:normalViewPr>
  <p:slideViewPr>
    <p:cSldViewPr>
      <p:cViewPr varScale="1">
        <p:scale>
          <a:sx n="80" d="100"/>
          <a:sy n="80" d="100"/>
        </p:scale>
        <p:origin x="1000" y="56"/>
      </p:cViewPr>
      <p:guideLst>
        <p:guide orient="horz" pos="708"/>
        <p:guide orient="horz" pos="2820"/>
        <p:guide pos="2880"/>
        <p:guide pos="56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34" y="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microsoft.com/office/2016/11/relationships/changesInfo" Target="changesInfos/changesInfo1.xml"/><Relationship Id="rId8" Type="http://schemas.openxmlformats.org/officeDocument/2006/relationships/slide" Target="slides/slide3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microsoft.com/office/2015/10/relationships/revisionInfo" Target="revisionInfo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Jones" userId="339eb496d1a7d79a" providerId="LiveId" clId="{6E0AA55A-7B93-41E4-AD78-0134038CA6D2}"/>
    <pc:docChg chg="addSld delSld modSld delMainMaster modSection">
      <pc:chgData name="Steve Jones" userId="339eb496d1a7d79a" providerId="LiveId" clId="{6E0AA55A-7B93-41E4-AD78-0134038CA6D2}" dt="2026-10-02T22:20:48.497" v="17" actId="1076"/>
      <pc:docMkLst>
        <pc:docMk/>
      </pc:docMkLst>
      <pc:sldChg chg="add">
        <pc:chgData name="Steve Jones" userId="339eb496d1a7d79a" providerId="LiveId" clId="{6E0AA55A-7B93-41E4-AD78-0134038CA6D2}" dt="2026-10-02T22:19:51.039" v="11"/>
        <pc:sldMkLst>
          <pc:docMk/>
          <pc:sldMk cId="463906630" sldId="256"/>
        </pc:sldMkLst>
      </pc:sldChg>
      <pc:sldChg chg="del">
        <pc:chgData name="Steve Jones" userId="339eb496d1a7d79a" providerId="LiveId" clId="{6E0AA55A-7B93-41E4-AD78-0134038CA6D2}" dt="2026-10-02T22:19:39.640" v="10" actId="47"/>
        <pc:sldMkLst>
          <pc:docMk/>
          <pc:sldMk cId="983066425" sldId="256"/>
        </pc:sldMkLst>
      </pc:sldChg>
      <pc:sldChg chg="addSp modSp add mod">
        <pc:chgData name="Steve Jones" userId="339eb496d1a7d79a" providerId="LiveId" clId="{6E0AA55A-7B93-41E4-AD78-0134038CA6D2}" dt="2026-10-02T22:20:48.497" v="17" actId="1076"/>
        <pc:sldMkLst>
          <pc:docMk/>
          <pc:sldMk cId="1309070038" sldId="257"/>
        </pc:sldMkLst>
        <pc:spChg chg="mod">
          <ac:chgData name="Steve Jones" userId="339eb496d1a7d79a" providerId="LiveId" clId="{6E0AA55A-7B93-41E4-AD78-0134038CA6D2}" dt="2026-10-02T22:20:35.097" v="15" actId="1076"/>
          <ac:spMkLst>
            <pc:docMk/>
            <pc:sldMk cId="1309070038" sldId="257"/>
            <ac:spMk id="8" creationId="{00000000-0000-0000-0000-000000000000}"/>
          </ac:spMkLst>
        </pc:spChg>
        <pc:spChg chg="mod">
          <ac:chgData name="Steve Jones" userId="339eb496d1a7d79a" providerId="LiveId" clId="{6E0AA55A-7B93-41E4-AD78-0134038CA6D2}" dt="2026-10-02T22:20:35.097" v="15" actId="1076"/>
          <ac:spMkLst>
            <pc:docMk/>
            <pc:sldMk cId="1309070038" sldId="257"/>
            <ac:spMk id="9" creationId="{00000000-0000-0000-0000-000000000000}"/>
          </ac:spMkLst>
        </pc:spChg>
        <pc:spChg chg="mod">
          <ac:chgData name="Steve Jones" userId="339eb496d1a7d79a" providerId="LiveId" clId="{6E0AA55A-7B93-41E4-AD78-0134038CA6D2}" dt="2026-10-02T22:20:35.097" v="15" actId="1076"/>
          <ac:spMkLst>
            <pc:docMk/>
            <pc:sldMk cId="1309070038" sldId="257"/>
            <ac:spMk id="10" creationId="{00000000-0000-0000-0000-000000000000}"/>
          </ac:spMkLst>
        </pc:spChg>
        <pc:spChg chg="mod">
          <ac:chgData name="Steve Jones" userId="339eb496d1a7d79a" providerId="LiveId" clId="{6E0AA55A-7B93-41E4-AD78-0134038CA6D2}" dt="2026-10-02T22:20:48.497" v="17" actId="1076"/>
          <ac:spMkLst>
            <pc:docMk/>
            <pc:sldMk cId="1309070038" sldId="257"/>
            <ac:spMk id="11" creationId="{96E4FC51-6412-80E1-48BF-476C17CDF865}"/>
          </ac:spMkLst>
        </pc:spChg>
        <pc:spChg chg="mod">
          <ac:chgData name="Steve Jones" userId="339eb496d1a7d79a" providerId="LiveId" clId="{6E0AA55A-7B93-41E4-AD78-0134038CA6D2}" dt="2026-10-02T22:20:48.497" v="17" actId="1076"/>
          <ac:spMkLst>
            <pc:docMk/>
            <pc:sldMk cId="1309070038" sldId="257"/>
            <ac:spMk id="12" creationId="{10DF5B99-503D-2CBA-F8F1-2C67755542C6}"/>
          </ac:spMkLst>
        </pc:spChg>
        <pc:spChg chg="mod">
          <ac:chgData name="Steve Jones" userId="339eb496d1a7d79a" providerId="LiveId" clId="{6E0AA55A-7B93-41E4-AD78-0134038CA6D2}" dt="2026-10-02T22:20:48.497" v="17" actId="1076"/>
          <ac:spMkLst>
            <pc:docMk/>
            <pc:sldMk cId="1309070038" sldId="257"/>
            <ac:spMk id="13" creationId="{DC150663-40BB-A08E-98FB-C637A11577B3}"/>
          </ac:spMkLst>
        </pc:spChg>
        <pc:spChg chg="mod">
          <ac:chgData name="Steve Jones" userId="339eb496d1a7d79a" providerId="LiveId" clId="{6E0AA55A-7B93-41E4-AD78-0134038CA6D2}" dt="2026-10-02T22:20:48.497" v="17" actId="1076"/>
          <ac:spMkLst>
            <pc:docMk/>
            <pc:sldMk cId="1309070038" sldId="257"/>
            <ac:spMk id="18" creationId="{4E88E2AF-7192-8F45-8440-9DB3177CD7E0}"/>
          </ac:spMkLst>
        </pc:spChg>
        <pc:grpChg chg="add mod">
          <ac:chgData name="Steve Jones" userId="339eb496d1a7d79a" providerId="LiveId" clId="{6E0AA55A-7B93-41E4-AD78-0134038CA6D2}" dt="2026-10-02T22:20:48.497" v="17" actId="1076"/>
          <ac:grpSpMkLst>
            <pc:docMk/>
            <pc:sldMk cId="1309070038" sldId="257"/>
            <ac:grpSpMk id="7" creationId="{073DB671-28B7-0F1F-E7DB-AAEF1584945B}"/>
          </ac:grpSpMkLst>
        </pc:grpChg>
        <pc:picChg chg="mod">
          <ac:chgData name="Steve Jones" userId="339eb496d1a7d79a" providerId="LiveId" clId="{6E0AA55A-7B93-41E4-AD78-0134038CA6D2}" dt="2026-10-02T22:20:48.497" v="17" actId="1076"/>
          <ac:picMkLst>
            <pc:docMk/>
            <pc:sldMk cId="1309070038" sldId="257"/>
            <ac:picMk id="14" creationId="{D4A3D98D-5CCD-7B7E-212B-B5C805B2D72D}"/>
          </ac:picMkLst>
        </pc:picChg>
        <pc:picChg chg="mod">
          <ac:chgData name="Steve Jones" userId="339eb496d1a7d79a" providerId="LiveId" clId="{6E0AA55A-7B93-41E4-AD78-0134038CA6D2}" dt="2026-10-02T22:20:48.497" v="17" actId="1076"/>
          <ac:picMkLst>
            <pc:docMk/>
            <pc:sldMk cId="1309070038" sldId="257"/>
            <ac:picMk id="15" creationId="{89403563-8367-D645-C81D-D8858229F41A}"/>
          </ac:picMkLst>
        </pc:picChg>
        <pc:picChg chg="mod">
          <ac:chgData name="Steve Jones" userId="339eb496d1a7d79a" providerId="LiveId" clId="{6E0AA55A-7B93-41E4-AD78-0134038CA6D2}" dt="2026-10-02T22:20:48.497" v="17" actId="1076"/>
          <ac:picMkLst>
            <pc:docMk/>
            <pc:sldMk cId="1309070038" sldId="257"/>
            <ac:picMk id="16" creationId="{71AAA351-3608-E80E-761A-7EC6CB22A9FA}"/>
          </ac:picMkLst>
        </pc:picChg>
        <pc:picChg chg="mod">
          <ac:chgData name="Steve Jones" userId="339eb496d1a7d79a" providerId="LiveId" clId="{6E0AA55A-7B93-41E4-AD78-0134038CA6D2}" dt="2026-10-02T22:20:48.497" v="17" actId="1076"/>
          <ac:picMkLst>
            <pc:docMk/>
            <pc:sldMk cId="1309070038" sldId="257"/>
            <ac:picMk id="17" creationId="{9931DA3E-18BC-9943-FF35-CC5F04EEC569}"/>
          </ac:picMkLst>
        </pc:picChg>
      </pc:sldChg>
      <pc:sldChg chg="modSp mod">
        <pc:chgData name="Steve Jones" userId="339eb496d1a7d79a" providerId="LiveId" clId="{6E0AA55A-7B93-41E4-AD78-0134038CA6D2}" dt="2026-10-02T21:50:18.514" v="9" actId="6549"/>
        <pc:sldMkLst>
          <pc:docMk/>
          <pc:sldMk cId="3751539708" sldId="417"/>
        </pc:sldMkLst>
        <pc:spChg chg="mod">
          <ac:chgData name="Steve Jones" userId="339eb496d1a7d79a" providerId="LiveId" clId="{6E0AA55A-7B93-41E4-AD78-0134038CA6D2}" dt="2026-10-02T21:50:18.514" v="9" actId="6549"/>
          <ac:spMkLst>
            <pc:docMk/>
            <pc:sldMk cId="3751539708" sldId="417"/>
            <ac:spMk id="2" creationId="{00921781-CC31-8253-782A-FF12700B611F}"/>
          </ac:spMkLst>
        </pc:spChg>
      </pc:sldChg>
      <pc:sldChg chg="del">
        <pc:chgData name="Steve Jones" userId="339eb496d1a7d79a" providerId="LiveId" clId="{6E0AA55A-7B93-41E4-AD78-0134038CA6D2}" dt="2026-10-02T22:20:12.153" v="13" actId="47"/>
        <pc:sldMkLst>
          <pc:docMk/>
          <pc:sldMk cId="1321881919" sldId="419"/>
        </pc:sldMkLst>
      </pc:sldChg>
      <pc:sldMasterChg chg="del delSldLayout">
        <pc:chgData name="Steve Jones" userId="339eb496d1a7d79a" providerId="LiveId" clId="{6E0AA55A-7B93-41E4-AD78-0134038CA6D2}" dt="2026-10-02T22:19:51.747" v="12"/>
        <pc:sldMasterMkLst>
          <pc:docMk/>
          <pc:sldMasterMk cId="1580938178" sldId="2147483721"/>
        </pc:sldMasterMkLst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1508733694" sldId="2147483722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1904484299" sldId="2147483723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4213274277" sldId="2147483724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1703610241" sldId="2147483725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106885231" sldId="2147483726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1114269537" sldId="2147483727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4095448738" sldId="2147483728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517045777" sldId="2147483729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2594263275" sldId="2147483730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2057719991" sldId="2147483731"/>
          </pc:sldLayoutMkLst>
        </pc:sldLayoutChg>
        <pc:sldLayoutChg chg="del">
          <pc:chgData name="Steve Jones" userId="339eb496d1a7d79a" providerId="LiveId" clId="{6E0AA55A-7B93-41E4-AD78-0134038CA6D2}" dt="2026-10-02T22:19:51.747" v="12"/>
          <pc:sldLayoutMkLst>
            <pc:docMk/>
            <pc:sldMasterMk cId="1580938178" sldId="2147483721"/>
            <pc:sldLayoutMk cId="110487791" sldId="214748373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57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1300" b="1" dirty="0">
                <a:latin typeface="Arial" pitchFamily="34" charset="0"/>
                <a:cs typeface="Arial" pitchFamily="34" charset="0"/>
              </a:rPr>
              <a:t>Visual Studio Live! Las Vegas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5626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43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/>
            </a:lvl1pPr>
          </a:lstStyle>
          <a:p>
            <a:r>
              <a:rPr lang="en-US" dirty="0"/>
              <a:t>Visual Studio Live! Austin 2022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38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</a:t>
            </a:r>
          </a:p>
          <a:p>
            <a:pPr marL="171450" indent="-171450">
              <a:buFontTx/>
              <a:buChar char="-"/>
            </a:pPr>
            <a:r>
              <a:rPr lang="en-US" dirty="0"/>
              <a:t>SSMS (open folder), run 01, 02</a:t>
            </a:r>
          </a:p>
          <a:p>
            <a:pPr marL="171450" indent="-171450">
              <a:buFontTx/>
              <a:buChar char="-"/>
            </a:pPr>
            <a:r>
              <a:rPr lang="en-US" dirty="0"/>
              <a:t>VS – open app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27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Steve Bio</a:t>
            </a:r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3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4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4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10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9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45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3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9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7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47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352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81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46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310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057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93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698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36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372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397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2B720F-D990-80B8-4916-0F8F399184F8}"/>
              </a:ext>
            </a:extLst>
          </p:cNvPr>
          <p:cNvSpPr/>
          <p:nvPr userDrawn="1"/>
        </p:nvSpPr>
        <p:spPr>
          <a:xfrm>
            <a:off x="1" y="-37073"/>
            <a:ext cx="9144000" cy="5180573"/>
          </a:xfrm>
          <a:prstGeom prst="rect">
            <a:avLst/>
          </a:prstGeom>
          <a:solidFill>
            <a:schemeClr val="accent3">
              <a:alpha val="50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Graphic 4">
            <a:extLst>
              <a:ext uri="{FF2B5EF4-FFF2-40B4-BE49-F238E27FC236}">
                <a16:creationId xmlns:a16="http://schemas.microsoft.com/office/drawing/2014/main" id="{FB5A49E9-CD13-670C-7FA7-5BCEE1EF74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3526" y="983974"/>
            <a:ext cx="5517757" cy="135754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E3C9310-F0F2-952B-C074-BF8A5041B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837" y="2651069"/>
            <a:ext cx="8160327" cy="827834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36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4" name="Picture 13" descr="A colorful swirly spiral&#10;&#10;Description automatically generated with medium confidence">
            <a:extLst>
              <a:ext uri="{FF2B5EF4-FFF2-40B4-BE49-F238E27FC236}">
                <a16:creationId xmlns:a16="http://schemas.microsoft.com/office/drawing/2014/main" id="{1AAAAEA3-ACA0-90DD-0584-320CFED85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35046" y="1636086"/>
            <a:ext cx="9359310" cy="5635187"/>
          </a:xfrm>
          <a:prstGeom prst="rect">
            <a:avLst/>
          </a:prstGeom>
        </p:spPr>
      </p:pic>
      <p:pic>
        <p:nvPicPr>
          <p:cNvPr id="15" name="Picture 14" descr="A colorful twisted object on a black background&#10;&#10;Description automatically generated">
            <a:extLst>
              <a:ext uri="{FF2B5EF4-FFF2-40B4-BE49-F238E27FC236}">
                <a16:creationId xmlns:a16="http://schemas.microsoft.com/office/drawing/2014/main" id="{BCA663A0-1B8B-1556-08C8-7F606A65D3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6672">
            <a:off x="5687117" y="2667912"/>
            <a:ext cx="7405604" cy="561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950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spectus title slide_with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5ED517-B736-D742-93EA-D8FB37433C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9" b="4439"/>
          <a:stretch/>
        </p:blipFill>
        <p:spPr>
          <a:xfrm>
            <a:off x="-2" y="0"/>
            <a:ext cx="9144002" cy="46830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BE18C4-8927-8A4D-AE54-1694662EC3F4}"/>
              </a:ext>
            </a:extLst>
          </p:cNvPr>
          <p:cNvSpPr/>
          <p:nvPr userDrawn="1"/>
        </p:nvSpPr>
        <p:spPr>
          <a:xfrm>
            <a:off x="0" y="0"/>
            <a:ext cx="9144000" cy="514350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FA60D443-9881-D648-9307-B9621D719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241" y="2745662"/>
            <a:ext cx="8160327" cy="827834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36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D72C25-E7DB-4EEC-BDE3-431CF22162E6}"/>
              </a:ext>
            </a:extLst>
          </p:cNvPr>
          <p:cNvSpPr/>
          <p:nvPr userDrawn="1"/>
        </p:nvSpPr>
        <p:spPr>
          <a:xfrm>
            <a:off x="-2" y="4220859"/>
            <a:ext cx="9144002" cy="9226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D0A0F-ECC9-484F-79FE-B4C0AE319B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1272" y="4506652"/>
            <a:ext cx="1470151" cy="35003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257194-EAE3-718F-1832-CC387B90C739}"/>
              </a:ext>
            </a:extLst>
          </p:cNvPr>
          <p:cNvSpPr/>
          <p:nvPr userDrawn="1"/>
        </p:nvSpPr>
        <p:spPr>
          <a:xfrm>
            <a:off x="0" y="4180650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75AFEBC3-83A1-5EEF-72FC-7FCE16DD83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3526" y="983974"/>
            <a:ext cx="5517757" cy="135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015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with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5ED517-B736-D742-93EA-D8FB37433C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278" r="9422" b="12049"/>
          <a:stretch/>
        </p:blipFill>
        <p:spPr>
          <a:xfrm>
            <a:off x="19597" y="-1"/>
            <a:ext cx="9124403" cy="51435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BE18C4-8927-8A4D-AE54-1694662EC3F4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FA60D443-9881-D648-9307-B9621D719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241" y="2975895"/>
            <a:ext cx="8160327" cy="827834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36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75AFEBC3-83A1-5EEF-72FC-7FCE16DD83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3526" y="1214206"/>
            <a:ext cx="5517757" cy="135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678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785" y="1369219"/>
            <a:ext cx="7886700" cy="3118796"/>
          </a:xfrm>
        </p:spPr>
        <p:txBody>
          <a:bodyPr>
            <a:normAutofit/>
          </a:bodyPr>
          <a:lstStyle>
            <a:lvl1pPr marL="3429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1pPr>
            <a:lvl2pPr marL="6858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2pPr>
            <a:lvl3pPr marL="942975" indent="-257175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550402-4497-117C-4054-AF7B1BB93D9A}"/>
              </a:ext>
            </a:extLst>
          </p:cNvPr>
          <p:cNvSpPr txBox="1"/>
          <p:nvPr userDrawn="1"/>
        </p:nvSpPr>
        <p:spPr>
          <a:xfrm>
            <a:off x="109044" y="4771553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2"/>
                </a:solidFill>
                <a:latin typeface="IBM Plex Sans" panose="020B0503050203000203" pitchFamily="34" charset="77"/>
              </a:rPr>
              <a:t>#PASSDataSummit</a:t>
            </a:r>
            <a:endParaRPr lang="en-US" sz="825" b="0" i="0">
              <a:solidFill>
                <a:schemeClr val="bg2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43BAEB4A-F84C-F930-3830-0C6ECA2E27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1375" y="4676813"/>
            <a:ext cx="1369389" cy="33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897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004FCEC-84C5-70DC-DA6C-FCD399931B32}"/>
              </a:ext>
            </a:extLst>
          </p:cNvPr>
          <p:cNvSpPr/>
          <p:nvPr userDrawn="1"/>
        </p:nvSpPr>
        <p:spPr>
          <a:xfrm>
            <a:off x="0" y="4565468"/>
            <a:ext cx="9144000" cy="57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785" y="1369219"/>
            <a:ext cx="7886700" cy="3118796"/>
          </a:xfrm>
        </p:spPr>
        <p:txBody>
          <a:bodyPr>
            <a:normAutofit/>
          </a:bodyPr>
          <a:lstStyle>
            <a:lvl1pPr marL="3429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1pPr>
            <a:lvl2pPr marL="6858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2pPr>
            <a:lvl3pPr marL="942975" indent="-257175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C08B84-B795-5CBE-2F63-681718804290}"/>
              </a:ext>
            </a:extLst>
          </p:cNvPr>
          <p:cNvSpPr/>
          <p:nvPr userDrawn="1"/>
        </p:nvSpPr>
        <p:spPr>
          <a:xfrm>
            <a:off x="0" y="4540465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283285-0F56-BBC9-04D1-3703F2254829}"/>
              </a:ext>
            </a:extLst>
          </p:cNvPr>
          <p:cNvSpPr txBox="1"/>
          <p:nvPr userDrawn="1"/>
        </p:nvSpPr>
        <p:spPr>
          <a:xfrm>
            <a:off x="109044" y="4771553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825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2" name="Graphic 4">
            <a:extLst>
              <a:ext uri="{FF2B5EF4-FFF2-40B4-BE49-F238E27FC236}">
                <a16:creationId xmlns:a16="http://schemas.microsoft.com/office/drawing/2014/main" id="{F38194B0-BCFF-1D3A-606F-0DFB7FC379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530968" y="4705602"/>
            <a:ext cx="1333602" cy="3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228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6DEF73-3DC0-C9AB-835A-011B37F6319E}"/>
              </a:ext>
            </a:extLst>
          </p:cNvPr>
          <p:cNvSpPr/>
          <p:nvPr userDrawn="1"/>
        </p:nvSpPr>
        <p:spPr>
          <a:xfrm>
            <a:off x="0" y="4540465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609CC9-0C8D-2850-FF6F-A26226082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785" y="1369219"/>
            <a:ext cx="7886700" cy="3118796"/>
          </a:xfrm>
        </p:spPr>
        <p:txBody>
          <a:bodyPr>
            <a:normAutofit/>
          </a:bodyPr>
          <a:lstStyle>
            <a:lvl1pPr marL="3429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1pPr>
            <a:lvl2pPr marL="6858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2pPr>
            <a:lvl3pPr marL="942975" indent="-257175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5DF6056-A3D2-08C6-80C2-F6E2EA7F1B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E0D2F-1264-351B-B7CE-92944E92310B}"/>
              </a:ext>
            </a:extLst>
          </p:cNvPr>
          <p:cNvSpPr txBox="1"/>
          <p:nvPr userDrawn="1"/>
        </p:nvSpPr>
        <p:spPr>
          <a:xfrm>
            <a:off x="109044" y="4771553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825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142D2053-744D-E255-9664-9242FC76C5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530968" y="4705602"/>
            <a:ext cx="1333602" cy="3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696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Opening_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777A9-1272-7FB6-95B6-E7E6E3A4FBC2}"/>
              </a:ext>
            </a:extLst>
          </p:cNvPr>
          <p:cNvSpPr/>
          <p:nvPr userDrawn="1"/>
        </p:nvSpPr>
        <p:spPr>
          <a:xfrm>
            <a:off x="0" y="4565469"/>
            <a:ext cx="9144000" cy="57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BB1059-5986-F662-6D21-B910BC45FFBC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980A638-B307-3501-81F3-88C57E4821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5" y="2772642"/>
            <a:ext cx="4361717" cy="57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71FD0C7-1C46-B80F-0BCE-CC669AF155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416" y="0"/>
            <a:ext cx="3913584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41E537A-83E9-B8C3-27A4-E92B3BF2AD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135" y="527991"/>
            <a:ext cx="3747888" cy="57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607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pening_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0E0D1D-94DE-3487-FD23-D32E43907821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37736EF-1240-3793-870E-61620033075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5" y="2772642"/>
            <a:ext cx="4361717" cy="57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F6A797C0-2214-3DB3-C994-F31C89D9D9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416" y="0"/>
            <a:ext cx="3913584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24D788E-CDAE-DA9A-EE77-075A5C409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8235" y="527989"/>
            <a:ext cx="3747888" cy="57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960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573923-ED98-0B2A-1D2D-E81FDE2272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6405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pening_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DC8500-B480-ACCA-35FB-CA580CCADCCC}"/>
              </a:ext>
            </a:extLst>
          </p:cNvPr>
          <p:cNvSpPr/>
          <p:nvPr userDrawn="1"/>
        </p:nvSpPr>
        <p:spPr>
          <a:xfrm>
            <a:off x="0" y="4565469"/>
            <a:ext cx="9144000" cy="57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999C7E-9B7D-71FC-51C2-3AC2F62B6B49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3893F04-C547-02EF-A096-67CFCE2E0B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5" y="2772642"/>
            <a:ext cx="4361717" cy="57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EB9B6EF-0C76-EDAD-9571-1C1251013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0416" y="0"/>
            <a:ext cx="3913584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426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tual_backgrou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9345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8B22CC7-A4ED-8BA5-589A-1017A7B782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9144000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717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8B22CC7-A4ED-8BA5-589A-1017A7B782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9144000" cy="50934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960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_CTA_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76B489-5567-A023-1670-3AC8E9CC6D32}"/>
              </a:ext>
            </a:extLst>
          </p:cNvPr>
          <p:cNvSpPr/>
          <p:nvPr userDrawn="1"/>
        </p:nvSpPr>
        <p:spPr>
          <a:xfrm>
            <a:off x="0" y="4565469"/>
            <a:ext cx="9144000" cy="57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39BECD-3EE7-856C-D2D7-7BD55CC8815B}"/>
              </a:ext>
            </a:extLst>
          </p:cNvPr>
          <p:cNvSpPr/>
          <p:nvPr userDrawn="1"/>
        </p:nvSpPr>
        <p:spPr>
          <a:xfrm>
            <a:off x="0" y="4540465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39F58191-6EA5-D2D8-2E3E-5C69968684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553030"/>
            <a:ext cx="6699671" cy="56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55DF830-DF1C-6786-D96C-143B71C1226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76785" y="1174054"/>
            <a:ext cx="419152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 b="0" i="0" kern="1200">
                <a:solidFill>
                  <a:schemeClr val="bg1"/>
                </a:solidFill>
                <a:latin typeface="Kanit Medium" pitchFamily="2" charset="-34"/>
                <a:ea typeface="+mj-ea"/>
                <a:cs typeface="Kanit Medium" pitchFamily="2" charset="-34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GB" altLang="en-US" sz="1800" b="0" i="0">
                <a:latin typeface="Kanit Light" pitchFamily="2" charset="-34"/>
                <a:cs typeface="Kanit Light" pitchFamily="2" charset="-34"/>
              </a:rPr>
              <a:t>Click to edit Master title style</a:t>
            </a:r>
            <a:endParaRPr lang="en-US" altLang="en-US" sz="1800" b="0" i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16ABC6-B114-BEA6-D3B6-32C7FDC909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42578" flipH="1">
            <a:off x="4533479" y="467017"/>
            <a:ext cx="4400456" cy="3849371"/>
          </a:xfrm>
          <a:prstGeom prst="rect">
            <a:avLst/>
          </a:prstGeom>
        </p:spPr>
      </p:pic>
      <p:sp>
        <p:nvSpPr>
          <p:cNvPr id="8" name="Picture Placeholder 17">
            <a:extLst>
              <a:ext uri="{FF2B5EF4-FFF2-40B4-BE49-F238E27FC236}">
                <a16:creationId xmlns:a16="http://schemas.microsoft.com/office/drawing/2014/main" id="{A2DE0073-1F00-7C0F-F700-B5FF76FC38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7920" y="330849"/>
            <a:ext cx="1979968" cy="198133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4BA418F5-EED7-4968-D5CC-0722A53A87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17496" y="2115136"/>
            <a:ext cx="1979968" cy="198133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17">
            <a:extLst>
              <a:ext uri="{FF2B5EF4-FFF2-40B4-BE49-F238E27FC236}">
                <a16:creationId xmlns:a16="http://schemas.microsoft.com/office/drawing/2014/main" id="{24550069-401D-0AFC-B0CE-DF0F0A84C9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98181" y="1671140"/>
            <a:ext cx="1479413" cy="148043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9DB7A-94F9-4964-9A49-84BF0B6D078E}"/>
              </a:ext>
            </a:extLst>
          </p:cNvPr>
          <p:cNvSpPr txBox="1"/>
          <p:nvPr userDrawn="1"/>
        </p:nvSpPr>
        <p:spPr>
          <a:xfrm>
            <a:off x="109044" y="4771553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825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4" name="Graphic 4">
            <a:extLst>
              <a:ext uri="{FF2B5EF4-FFF2-40B4-BE49-F238E27FC236}">
                <a16:creationId xmlns:a16="http://schemas.microsoft.com/office/drawing/2014/main" id="{F4247DF5-D818-1AC6-09D6-57505805FC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530968" y="4705602"/>
            <a:ext cx="1333602" cy="3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808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tual backgrou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5093494"/>
            <a:ext cx="9144000" cy="50006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972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7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43BAEB4A-F84C-F930-3830-0C6ECA2E2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5773" y="4743296"/>
            <a:ext cx="1492364" cy="3281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FE6CA3-E9C0-CDD7-8424-95BF06D745B3}"/>
              </a:ext>
            </a:extLst>
          </p:cNvPr>
          <p:cNvSpPr txBox="1"/>
          <p:nvPr userDrawn="1"/>
        </p:nvSpPr>
        <p:spPr>
          <a:xfrm>
            <a:off x="5422241" y="162824"/>
            <a:ext cx="3583196" cy="184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sz="750" b="0">
                <a:gradFill>
                  <a:gsLst>
                    <a:gs pos="0">
                      <a:schemeClr val="accent2"/>
                    </a:gs>
                    <a:gs pos="98000">
                      <a:schemeClr val="accent3"/>
                    </a:gs>
                  </a:gsLst>
                  <a:lin ang="0" scaled="1"/>
                </a:gradFill>
                <a:latin typeface="Kanit Medium" pitchFamily="2" charset="-34"/>
                <a:ea typeface="Roboto"/>
                <a:cs typeface="Kanit Medium" pitchFamily="2" charset="-34"/>
              </a:rPr>
              <a:t>Presentation/Chapter title</a:t>
            </a:r>
            <a:endParaRPr lang="en-US" sz="750" b="0">
              <a:gradFill>
                <a:gsLst>
                  <a:gs pos="0">
                    <a:schemeClr val="accent2"/>
                  </a:gs>
                  <a:gs pos="98000">
                    <a:schemeClr val="accent3"/>
                  </a:gs>
                </a:gsLst>
                <a:lin ang="0" scaled="1"/>
              </a:gradFill>
              <a:latin typeface="Kanit Medium" pitchFamily="2" charset="-34"/>
              <a:ea typeface="Roboto"/>
              <a:cs typeface="Kanit Medium" pitchFamily="2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F2EB71-C95F-5ECA-5946-7945530C76A8}"/>
              </a:ext>
            </a:extLst>
          </p:cNvPr>
          <p:cNvSpPr txBox="1"/>
          <p:nvPr userDrawn="1"/>
        </p:nvSpPr>
        <p:spPr>
          <a:xfrm>
            <a:off x="109044" y="4802509"/>
            <a:ext cx="110318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825" b="0" i="0">
                <a:solidFill>
                  <a:schemeClr val="bg2"/>
                </a:solidFill>
                <a:latin typeface="IBM Plex Sans" panose="020B0503050203000203" pitchFamily="34" charset="77"/>
              </a:rPr>
              <a:t>#</a:t>
            </a:r>
            <a:r>
              <a:rPr lang="en-GB" sz="825" b="0" i="0" err="1">
                <a:solidFill>
                  <a:schemeClr val="bg2"/>
                </a:solidFill>
                <a:latin typeface="IBM Plex Sans" panose="020B0503050203000203" pitchFamily="34" charset="77"/>
              </a:rPr>
              <a:t>PASSDataSummit</a:t>
            </a:r>
            <a:endParaRPr lang="en-US" sz="825" b="0" i="0">
              <a:solidFill>
                <a:schemeClr val="bg2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CB2592D-8AD9-CD38-A3C0-61FFDCE94A5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76785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350"/>
            </a:lvl3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31828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3AEC1-FCC5-8C19-E87A-BE8F8BDE0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58C72F-9959-C3A8-502B-BA4845E9B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B0B78-F4A8-8872-4FCF-30E65EE05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34A97-67AD-71CF-2BFC-4A5515489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9A696-ABF3-F976-7616-C94C6EC1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982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C267C-E7E7-8127-3760-81B98554C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737ED-2E1D-9361-5F9E-CDC7497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EC272-06F5-1F4E-3E7F-857973AE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F6586-4E77-9E59-1215-88615BF14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B0438-7C6F-368B-624A-EE1CF172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3720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90A46-B24E-4567-9354-9BCC0C63E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C110A-E002-E99B-37B9-3EB7D7E71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239FF-2E84-7511-A015-8E5BBE175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AFE15-E9C2-6464-605D-557D96593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4B6FA-DB82-9414-F781-90170B6D8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8291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B5510-6E9D-6F79-9D56-022643D97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0EF90-07BC-1688-0F91-78C1ACACB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40197-B478-031D-1097-935B6FAA9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9D294-BC4C-50CE-7074-CAD6A0738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D602D-5040-FB8E-5658-EBE07AE6C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EDA5F-BF24-770B-E412-D887328B1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8825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ED62-6306-E7AD-EA06-3587A262E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7512D-D8B7-1883-D9F6-6E8B0BF64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4484E-451D-3BDC-234A-4400F0E76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E78DF7-0F7D-4F96-7B87-86C568A568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0CF9AA-C704-CFE9-F248-7C29BDBBC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801861-0ADC-786B-F8D6-68F1DB188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464AD5-B934-95C7-BEF1-968232543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3AB34D-CDDD-8A56-54ED-B4B9ADE7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904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8AC02-E016-CCCC-79E3-AAD09742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23F71C-8566-EE7A-A75A-28B677A4E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579F5-3BAF-FB46-18EC-901A7E992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C6E598-7BE8-1E9B-4D66-32DE96357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59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782305-6E4E-9AA2-2B21-F9DB48512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FBD604-4C51-CBFD-CA0C-1FF0AB041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B02706-02A5-3E27-194C-7792B286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971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1BBFB-679B-1DE6-A80D-AC783DB80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E9AF5-2315-6BC8-4362-607D01D3A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D85A9-57E2-30BC-6A93-5C97DFC20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2C340-1F17-A263-5CBB-D5358C8C5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7286B2-E950-FBD9-6E1E-CFD01801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FE887-7837-70B6-1354-F235D8BA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871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FE8F6-DA14-361C-1CBD-CC758981A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95BDA2-01AE-4CAA-A86E-FF35ADF4F6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5E9F1-B9B4-7BD6-C56D-BA24D0CD7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3E5B7E-0D62-ED9E-DC29-F92A395EF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F8D6C-7705-9F50-CC36-879C036B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2B48A-3B38-7A50-B13B-D74C575B9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622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39A8F-90D4-791E-4EB3-9F90F8F7E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8C3E3-BA1F-93ED-C156-B4CF16A44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3D284-FDA1-4EF7-04F6-153656FBB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16ACB-ABFD-36E1-5F25-D095C35C1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B6E8E-308C-9D4E-5107-4FE3B1A8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862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7B6854-B3DD-6969-6453-252B5AFC3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8C404-1260-21CD-D622-63FA80475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FA12E-5B1E-3827-7FC6-729F09AE1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F47A7-B80D-51C8-B035-B6B8D281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1F5D8-1502-93B0-0D97-B037E269E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5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0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Placeholder 1"/>
          <p:cNvSpPr>
            <a:spLocks noGrp="1"/>
          </p:cNvSpPr>
          <p:nvPr>
            <p:ph type="title"/>
          </p:nvPr>
        </p:nvSpPr>
        <p:spPr bwMode="auto">
          <a:xfrm>
            <a:off x="276786" y="369707"/>
            <a:ext cx="7063769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60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6785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625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i="0" kern="1200">
          <a:solidFill>
            <a:schemeClr val="accent2"/>
          </a:solidFill>
          <a:latin typeface="IBM Plex Sans" panose="020B0503050203000203" pitchFamily="34" charset="77"/>
          <a:ea typeface="+mj-ea"/>
          <a:cs typeface="IBM Plex Sans" panose="020B0503050203000203" pitchFamily="34" charset="77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rtl="0" eaLnBrk="1" fontAlgn="base" hangingPunct="1">
        <a:lnSpc>
          <a:spcPct val="130000"/>
        </a:lnSpc>
        <a:spcBef>
          <a:spcPts val="750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55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1pPr>
      <a:lvl2pPr marL="685800" indent="-342900" algn="l" rtl="0" eaLnBrk="1" fontAlgn="base" hangingPunct="1">
        <a:lnSpc>
          <a:spcPct val="130000"/>
        </a:lnSpc>
        <a:spcBef>
          <a:spcPts val="375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1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2pPr>
      <a:lvl3pPr marL="942975" indent="-257175" algn="l" rtl="0" eaLnBrk="1" fontAlgn="base" hangingPunct="1">
        <a:lnSpc>
          <a:spcPct val="130000"/>
        </a:lnSpc>
        <a:spcBef>
          <a:spcPts val="375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18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3pPr>
      <a:lvl4pPr marL="1200150" indent="-171450" algn="l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4pPr>
      <a:lvl5pPr marL="1543050" indent="-171450" algn="l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8EF7B3-0738-FEBB-CCE5-6E3F61678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62132-5F92-BE23-B8A2-D7A420BD4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9333B-215F-2A84-48EF-99CB0EE1E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BEB1D-5343-4916-A563-E57E2C2B5CD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A4BC9-2B6B-DE2D-1941-F1CB6F03A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FC268-A94D-FB85-5532-525CFCDC3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E5344-7CA3-4A49-ACB0-4E3B6DCE4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0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emf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martinfowler.com/bliki/ParallelChange.html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way0utwest/ZeroDowntime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sql/relational-databases/system-stored-procedures/sp-rename-transact-sql?view=sql-server-ver16" TargetMode="Externa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openxmlformats.org/officeDocument/2006/relationships/image" Target="../media/image27.emf"/><Relationship Id="rId4" Type="http://schemas.openxmlformats.org/officeDocument/2006/relationships/image" Target="../media/image3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1781-CC31-8253-782A-FF12700B6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563" y="841772"/>
            <a:ext cx="7431437" cy="1790700"/>
          </a:xfrm>
        </p:spPr>
        <p:txBody>
          <a:bodyPr>
            <a:normAutofit/>
          </a:bodyPr>
          <a:lstStyle/>
          <a:p>
            <a:r>
              <a:rPr lang="en-US" sz="3300" b="1" dirty="0">
                <a:solidFill>
                  <a:srgbClr val="404040"/>
                </a:solidFill>
                <a:latin typeface="Open Sans" panose="020B0606030504020204" pitchFamily="34" charset="0"/>
              </a:rPr>
              <a:t>Day of Data Boston 2026 (#1150)</a:t>
            </a:r>
            <a:br>
              <a:rPr lang="en-US" b="1" i="0" dirty="0">
                <a:solidFill>
                  <a:srgbClr val="404040"/>
                </a:solidFill>
                <a:effectLst/>
                <a:latin typeface="Open Sans" panose="020B060603050402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07CE17-EE1A-F6CC-2223-A667589C9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048" y="2701528"/>
            <a:ext cx="7291952" cy="1241822"/>
          </a:xfrm>
        </p:spPr>
        <p:txBody>
          <a:bodyPr/>
          <a:lstStyle/>
          <a:p>
            <a:r>
              <a:rPr lang="en-US" sz="320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Architecting Zero Downtime Database Deployments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B0FC17-E310-5034-432A-8622DF544046}"/>
              </a:ext>
            </a:extLst>
          </p:cNvPr>
          <p:cNvSpPr/>
          <p:nvPr/>
        </p:nvSpPr>
        <p:spPr>
          <a:xfrm>
            <a:off x="7772400" y="4019550"/>
            <a:ext cx="12954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153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Defining Zero Downtime for Databases</a:t>
            </a:r>
          </a:p>
          <a:p>
            <a:r>
              <a:rPr lang="en-US" dirty="0"/>
              <a:t>Architecting Changes</a:t>
            </a:r>
          </a:p>
          <a:p>
            <a:r>
              <a:rPr lang="en-US" dirty="0"/>
              <a:t>Adding Not Null Columns</a:t>
            </a:r>
          </a:p>
          <a:p>
            <a:r>
              <a:rPr lang="en-US" dirty="0"/>
              <a:t>Splitting a column</a:t>
            </a:r>
          </a:p>
          <a:p>
            <a:r>
              <a:rPr lang="en-US" dirty="0"/>
              <a:t>Rename a field</a:t>
            </a:r>
          </a:p>
          <a:p>
            <a:r>
              <a:rPr lang="en-US" dirty="0"/>
              <a:t>Changing a Procedure</a:t>
            </a:r>
          </a:p>
          <a:p>
            <a:r>
              <a:rPr lang="en-US" dirty="0"/>
              <a:t>Best Practices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27E01FF-926B-047A-53DC-43FEDCAD8CD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" t="8529" r="6092" b="19706"/>
          <a:stretch>
            <a:fillRect/>
          </a:stretch>
        </p:blipFill>
        <p:spPr bwMode="auto">
          <a:xfrm>
            <a:off x="481879" y="339726"/>
            <a:ext cx="3854147" cy="82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D914DE2-3216-FB74-32C1-37CD5631664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826" y="315467"/>
            <a:ext cx="3640066" cy="87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161FB9E1-FBC4-B0C9-11B2-CF35E25808E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21505" r="15789" b="21505"/>
          <a:stretch>
            <a:fillRect/>
          </a:stretch>
        </p:blipFill>
        <p:spPr bwMode="auto">
          <a:xfrm>
            <a:off x="1852407" y="2687235"/>
            <a:ext cx="2107429" cy="57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96F52E9D-6E35-B8F7-A897-3A09298C3BF0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" t="6780" r="1367" b="6780"/>
          <a:stretch>
            <a:fillRect/>
          </a:stretch>
        </p:blipFill>
        <p:spPr bwMode="auto">
          <a:xfrm>
            <a:off x="6088288" y="3650803"/>
            <a:ext cx="1816589" cy="37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FCD9D14C-E97F-6C88-6C32-F5EEE79722D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893" y="3635749"/>
            <a:ext cx="1680848" cy="40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6576F02F-7AAE-3D83-58D8-750202513DF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801" y="3683877"/>
            <a:ext cx="2208426" cy="30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16 THANK YOU SIGNS ideas | thank you ...">
            <a:extLst>
              <a:ext uri="{FF2B5EF4-FFF2-40B4-BE49-F238E27FC236}">
                <a16:creationId xmlns:a16="http://schemas.microsoft.com/office/drawing/2014/main" id="{BAFD5844-A32C-062A-664C-50A49F230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" t="5000" r="5085" b="5000"/>
          <a:stretch>
            <a:fillRect/>
          </a:stretch>
        </p:blipFill>
        <p:spPr bwMode="auto">
          <a:xfrm>
            <a:off x="7857896" y="4251960"/>
            <a:ext cx="1080135" cy="72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FBADDE-2EED-BD76-BFEF-CB51E07FDCA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177893" y="1566096"/>
            <a:ext cx="2787984" cy="7439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08488F-F2C9-A0C0-6691-C19E940C5DA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577056" y="2751105"/>
            <a:ext cx="2714309" cy="4435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22B3B9-0000-6DA3-BB7B-B740B7E1980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432772" y="4526282"/>
            <a:ext cx="1261872" cy="3154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CA7F50-B0F4-F678-5894-15965E2E98A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009" t="2009" r="2009" b="2009"/>
          <a:stretch>
            <a:fillRect/>
          </a:stretch>
        </p:blipFill>
        <p:spPr>
          <a:xfrm>
            <a:off x="5174704" y="4415868"/>
            <a:ext cx="536295" cy="536295"/>
          </a:xfrm>
          <a:prstGeom prst="rect">
            <a:avLst/>
          </a:prstGeom>
        </p:spPr>
      </p:pic>
      <p:sp>
        <p:nvSpPr>
          <p:cNvPr id="1059" name="TextBox 1058"/>
          <p:cNvSpPr txBox="1"/>
          <p:nvPr/>
        </p:nvSpPr>
        <p:spPr>
          <a:xfrm>
            <a:off x="3839152" y="136491"/>
            <a:ext cx="1465466" cy="138499"/>
          </a:xfrm>
          <a:prstGeom prst="rect">
            <a:avLst/>
          </a:prstGeom>
          <a:noFill/>
        </p:spPr>
        <p:txBody>
          <a:bodyPr wrap="none" tIns="0" bIns="0" anchor="ctr">
            <a:spAutoFit/>
          </a:bodyPr>
          <a:lstStyle/>
          <a:p>
            <a:pPr algn="ctr" defTabSz="685800"/>
            <a:r>
              <a:rPr sz="900" b="1" spc="225">
                <a:solidFill>
                  <a:srgbClr val="404040"/>
                </a:solidFill>
                <a:latin typeface="Calibri" panose="020F0502020204030204"/>
              </a:rPr>
              <a:t>GLOBAL SPONSOR</a:t>
            </a:r>
          </a:p>
        </p:txBody>
      </p:sp>
      <p:sp>
        <p:nvSpPr>
          <p:cNvPr id="1060" name="TextBox 1059"/>
          <p:cNvSpPr txBox="1"/>
          <p:nvPr/>
        </p:nvSpPr>
        <p:spPr>
          <a:xfrm>
            <a:off x="3742172" y="1387119"/>
            <a:ext cx="1659429" cy="138499"/>
          </a:xfrm>
          <a:prstGeom prst="rect">
            <a:avLst/>
          </a:prstGeom>
          <a:noFill/>
        </p:spPr>
        <p:txBody>
          <a:bodyPr wrap="none" tIns="0" bIns="0" anchor="ctr">
            <a:spAutoFit/>
          </a:bodyPr>
          <a:lstStyle/>
          <a:p>
            <a:pPr algn="ctr" defTabSz="685800"/>
            <a:r>
              <a:rPr sz="900" b="1" spc="225">
                <a:solidFill>
                  <a:srgbClr val="6E7F8D"/>
                </a:solidFill>
                <a:latin typeface="Calibri" panose="020F0502020204030204"/>
              </a:rPr>
              <a:t>PLATINUM SPONSOR</a:t>
            </a:r>
          </a:p>
        </p:txBody>
      </p:sp>
      <p:sp>
        <p:nvSpPr>
          <p:cNvPr id="1061" name="TextBox 1060"/>
          <p:cNvSpPr txBox="1"/>
          <p:nvPr/>
        </p:nvSpPr>
        <p:spPr>
          <a:xfrm>
            <a:off x="3881632" y="2508258"/>
            <a:ext cx="1380506" cy="138499"/>
          </a:xfrm>
          <a:prstGeom prst="rect">
            <a:avLst/>
          </a:prstGeom>
          <a:noFill/>
        </p:spPr>
        <p:txBody>
          <a:bodyPr wrap="none" tIns="0" bIns="0" anchor="ctr">
            <a:spAutoFit/>
          </a:bodyPr>
          <a:lstStyle/>
          <a:p>
            <a:pPr algn="ctr" defTabSz="685800"/>
            <a:r>
              <a:rPr sz="900" b="1" spc="225">
                <a:solidFill>
                  <a:srgbClr val="B08D1A"/>
                </a:solidFill>
                <a:latin typeface="Calibri" panose="020F0502020204030204"/>
              </a:rPr>
              <a:t>GOLD SPONSORS</a:t>
            </a:r>
          </a:p>
        </p:txBody>
      </p:sp>
      <p:sp>
        <p:nvSpPr>
          <p:cNvPr id="1062" name="TextBox 1061"/>
          <p:cNvSpPr txBox="1"/>
          <p:nvPr/>
        </p:nvSpPr>
        <p:spPr>
          <a:xfrm>
            <a:off x="3827130" y="3456772"/>
            <a:ext cx="1489511" cy="138499"/>
          </a:xfrm>
          <a:prstGeom prst="rect">
            <a:avLst/>
          </a:prstGeom>
          <a:noFill/>
        </p:spPr>
        <p:txBody>
          <a:bodyPr wrap="none" tIns="0" bIns="0" anchor="ctr">
            <a:spAutoFit/>
          </a:bodyPr>
          <a:lstStyle/>
          <a:p>
            <a:pPr algn="ctr" defTabSz="685800"/>
            <a:r>
              <a:rPr sz="900" b="1" spc="225">
                <a:solidFill>
                  <a:srgbClr val="8A8D91"/>
                </a:solidFill>
                <a:latin typeface="Calibri" panose="020F0502020204030204"/>
              </a:rPr>
              <a:t>SILVER SPONSORS</a:t>
            </a:r>
          </a:p>
        </p:txBody>
      </p:sp>
      <p:sp>
        <p:nvSpPr>
          <p:cNvPr id="1063" name="TextBox 1062"/>
          <p:cNvSpPr txBox="1"/>
          <p:nvPr/>
        </p:nvSpPr>
        <p:spPr>
          <a:xfrm>
            <a:off x="3791864" y="4236891"/>
            <a:ext cx="1560042" cy="138499"/>
          </a:xfrm>
          <a:prstGeom prst="rect">
            <a:avLst/>
          </a:prstGeom>
          <a:noFill/>
        </p:spPr>
        <p:txBody>
          <a:bodyPr wrap="none" tIns="0" bIns="0" anchor="ctr">
            <a:spAutoFit/>
          </a:bodyPr>
          <a:lstStyle/>
          <a:p>
            <a:pPr algn="ctr" defTabSz="685800"/>
            <a:r>
              <a:rPr sz="900" b="1" spc="225">
                <a:solidFill>
                  <a:srgbClr val="A05A2C"/>
                </a:solidFill>
                <a:latin typeface="Calibri" panose="020F0502020204030204"/>
              </a:rPr>
              <a:t>BRONZE SPONSORS</a:t>
            </a:r>
          </a:p>
        </p:txBody>
      </p:sp>
    </p:spTree>
    <p:extLst>
      <p:ext uri="{BB962C8B-B14F-4D97-AF65-F5344CB8AC3E}">
        <p14:creationId xmlns:p14="http://schemas.microsoft.com/office/powerpoint/2010/main" val="46390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remove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564266" y="2603622"/>
            <a:ext cx="3255380" cy="142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300" dirty="0">
                <a:solidFill>
                  <a:schemeClr val="tx1"/>
                </a:solidFill>
              </a:rPr>
              <a:t>Steve Jones</a:t>
            </a:r>
          </a:p>
          <a:p>
            <a:r>
              <a:rPr lang="en-US" sz="1350" dirty="0"/>
              <a:t>Advocate, </a:t>
            </a:r>
            <a:r>
              <a:rPr lang="en-US" sz="1350" dirty="0">
                <a:cs typeface="Segoe UI"/>
              </a:rPr>
              <a:t>Redgate Software</a:t>
            </a:r>
          </a:p>
          <a:p>
            <a:r>
              <a:rPr lang="en-US" sz="1350" dirty="0">
                <a:cs typeface="Segoe UI"/>
              </a:rPr>
              <a:t>Editor, SQL Server Central</a:t>
            </a:r>
          </a:p>
          <a:p>
            <a:r>
              <a:rPr lang="en-US" sz="1300" dirty="0"/>
              <a:t>President, SQL Saturday 501.c.3 charity</a:t>
            </a:r>
            <a:endParaRPr lang="en-US" sz="2600" dirty="0">
              <a:cs typeface="Segoe UI"/>
            </a:endParaRPr>
          </a:p>
          <a:p>
            <a:r>
              <a:rPr lang="en-US" sz="1350" dirty="0">
                <a:cs typeface="Segoe UI"/>
              </a:rPr>
              <a:t>he/him</a:t>
            </a:r>
            <a:endParaRPr lang="en-US" sz="1350" dirty="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4478927" y="522709"/>
            <a:ext cx="4314734" cy="52566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35 years database experience</a:t>
            </a:r>
            <a:endParaRPr lang="en-US" sz="1800" dirty="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4478927" y="947182"/>
            <a:ext cx="3920077" cy="71698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cs typeface="Segoe UI"/>
              </a:rPr>
              <a:t>DBA, developer, manager, writer, speaker in a variety of companies and industries using SQL Server, Oracle, and other database platforms.</a:t>
            </a:r>
            <a:endParaRPr lang="en-US" sz="1200" dirty="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4487988" y="1758572"/>
            <a:ext cx="4314938" cy="50645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Founder, SQL Server Central</a:t>
            </a:r>
            <a:endParaRPr lang="en-US" sz="1800" dirty="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4478927" y="2140340"/>
            <a:ext cx="4323999" cy="62191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4478926" y="2922145"/>
            <a:ext cx="4506302" cy="40254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9413A"/>
                </a:solidFill>
                <a:cs typeface="Segoe UI"/>
              </a:rPr>
              <a:t>20-year Microsoft Data Platform MVP</a:t>
            </a:r>
            <a:endParaRPr lang="en-US" sz="1800" dirty="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4478927" y="3313526"/>
            <a:ext cx="4100740" cy="59923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353039" y="459392"/>
            <a:ext cx="1497610" cy="21170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2401513" y="4327251"/>
            <a:ext cx="1450181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90" y="4322489"/>
            <a:ext cx="344091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65" y="4315345"/>
            <a:ext cx="338138" cy="28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635903" y="4318916"/>
            <a:ext cx="1401365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553" y="4328441"/>
            <a:ext cx="252413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4315447" y="4337655"/>
            <a:ext cx="23981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00"/>
              </a:spcAft>
            </a:pPr>
            <a:r>
              <a:rPr lang="en-US" sz="1200" dirty="0" err="1"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200" dirty="0"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9645" y="4322489"/>
            <a:ext cx="284337" cy="2326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07B795-9B5B-2C4C-E05B-F6B5F26CA598}"/>
              </a:ext>
            </a:extLst>
          </p:cNvPr>
          <p:cNvSpPr/>
          <p:nvPr/>
        </p:nvSpPr>
        <p:spPr>
          <a:xfrm>
            <a:off x="7696200" y="3912758"/>
            <a:ext cx="1401365" cy="11735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6884965" y="4327251"/>
            <a:ext cx="210026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514350">
              <a:spcAft>
                <a:spcPts val="2025"/>
              </a:spcAft>
              <a:defRPr/>
            </a:pPr>
            <a:r>
              <a:rPr lang="en-US" sz="1350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</p:spTree>
    <p:extLst>
      <p:ext uri="{BB962C8B-B14F-4D97-AF65-F5344CB8AC3E}">
        <p14:creationId xmlns:p14="http://schemas.microsoft.com/office/powerpoint/2010/main" val="1528586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Defining Zero Downtime for Databases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Downtime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Not interrupting the customer (unnecessarily)</a:t>
            </a:r>
          </a:p>
          <a:p>
            <a:r>
              <a:rPr lang="en-US" dirty="0"/>
              <a:t>Not stopping business from running</a:t>
            </a:r>
          </a:p>
          <a:p>
            <a:r>
              <a:rPr lang="en-US" dirty="0"/>
              <a:t>Not stopping software from improving</a:t>
            </a:r>
          </a:p>
          <a:p>
            <a:pPr lvl="1"/>
            <a:r>
              <a:rPr lang="en-US" dirty="0"/>
              <a:t>Enhancements</a:t>
            </a:r>
          </a:p>
          <a:p>
            <a:pPr lvl="1"/>
            <a:r>
              <a:rPr lang="en-US" dirty="0"/>
              <a:t>Bug fixes</a:t>
            </a:r>
          </a:p>
          <a:p>
            <a:pPr lvl="1"/>
            <a:r>
              <a:rPr lang="en-US" dirty="0"/>
              <a:t>Maintenance</a:t>
            </a:r>
          </a:p>
          <a:p>
            <a:r>
              <a:rPr lang="en-US" dirty="0"/>
              <a:t>The appearance of 24/7 operation</a:t>
            </a:r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8C460D-A5FC-2D4C-C691-34135C3D5B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Who Needs Zero Downtime?</a:t>
            </a:r>
          </a:p>
        </p:txBody>
      </p:sp>
    </p:spTree>
    <p:extLst>
      <p:ext uri="{BB962C8B-B14F-4D97-AF65-F5344CB8AC3E}">
        <p14:creationId xmlns:p14="http://schemas.microsoft.com/office/powerpoint/2010/main" val="3492133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8C460D-A5FC-2D4C-C691-34135C3D5B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Everyone</a:t>
            </a:r>
          </a:p>
        </p:txBody>
      </p:sp>
    </p:spTree>
    <p:extLst>
      <p:ext uri="{BB962C8B-B14F-4D97-AF65-F5344CB8AC3E}">
        <p14:creationId xmlns:p14="http://schemas.microsoft.com/office/powerpoint/2010/main" val="2525956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Downtime is 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We already have enough issues with customers</a:t>
            </a:r>
          </a:p>
          <a:p>
            <a:r>
              <a:rPr lang="en-US" dirty="0"/>
              <a:t>Technical Issues</a:t>
            </a:r>
          </a:p>
          <a:p>
            <a:pPr lvl="1"/>
            <a:r>
              <a:rPr lang="en-US" dirty="0"/>
              <a:t>Slow networks / broken connectivity</a:t>
            </a:r>
          </a:p>
          <a:p>
            <a:pPr lvl="1"/>
            <a:r>
              <a:rPr lang="en-US" dirty="0"/>
              <a:t>Software bugs</a:t>
            </a:r>
          </a:p>
          <a:p>
            <a:pPr lvl="1"/>
            <a:r>
              <a:rPr lang="en-US" dirty="0"/>
              <a:t>Database slowdowns</a:t>
            </a:r>
          </a:p>
          <a:p>
            <a:pPr lvl="1"/>
            <a:r>
              <a:rPr lang="en-US" dirty="0"/>
              <a:t>Machine failures</a:t>
            </a:r>
          </a:p>
          <a:p>
            <a:pPr lvl="1"/>
            <a:r>
              <a:rPr lang="en-US" dirty="0"/>
              <a:t>Design Complaints</a:t>
            </a:r>
          </a:p>
          <a:p>
            <a:r>
              <a:rPr lang="en-US" dirty="0"/>
              <a:t>If our competition has less issues, customers will churn</a:t>
            </a:r>
          </a:p>
        </p:txBody>
      </p:sp>
    </p:spTree>
    <p:extLst>
      <p:ext uri="{BB962C8B-B14F-4D97-AF65-F5344CB8AC3E}">
        <p14:creationId xmlns:p14="http://schemas.microsoft.com/office/powerpoint/2010/main" val="2532867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Needs Zero Downtime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>
            <a:normAutofit/>
          </a:bodyPr>
          <a:lstStyle/>
          <a:p>
            <a:r>
              <a:rPr lang="en-US" dirty="0"/>
              <a:t>If we want to move at DevOps speed</a:t>
            </a:r>
          </a:p>
          <a:p>
            <a:pPr lvl="1"/>
            <a:r>
              <a:rPr lang="en-US" dirty="0"/>
              <a:t>We can’t have the database be a bottleneck</a:t>
            </a:r>
          </a:p>
          <a:p>
            <a:pPr lvl="1"/>
            <a:r>
              <a:rPr lang="en-US" dirty="0"/>
              <a:t>We can’t have database deployments be extraordinary</a:t>
            </a:r>
          </a:p>
          <a:p>
            <a:pPr lvl="1"/>
            <a:r>
              <a:rPr lang="en-US" dirty="0"/>
              <a:t>We can’t require humans to make (all) changes</a:t>
            </a:r>
          </a:p>
          <a:p>
            <a:pPr lvl="1"/>
            <a:r>
              <a:rPr lang="en-US" dirty="0"/>
              <a:t>We need review and automation just like apps</a:t>
            </a:r>
          </a:p>
        </p:txBody>
      </p:sp>
    </p:spTree>
    <p:extLst>
      <p:ext uri="{BB962C8B-B14F-4D97-AF65-F5344CB8AC3E}">
        <p14:creationId xmlns:p14="http://schemas.microsoft.com/office/powerpoint/2010/main" val="3207849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Architecting Zero Downtime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better decisions</a:t>
            </a:r>
          </a:p>
        </p:txBody>
      </p:sp>
    </p:spTree>
    <p:extLst>
      <p:ext uri="{BB962C8B-B14F-4D97-AF65-F5344CB8AC3E}">
        <p14:creationId xmlns:p14="http://schemas.microsoft.com/office/powerpoint/2010/main" val="2270356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Database Zero </a:t>
            </a:r>
            <a:r>
              <a:rPr lang="en-US" dirty="0"/>
              <a:t>Downtime is Complex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458200" cy="3394075"/>
          </a:xfrm>
        </p:spPr>
        <p:txBody>
          <a:bodyPr>
            <a:normAutofit/>
          </a:bodyPr>
          <a:lstStyle/>
          <a:p>
            <a:r>
              <a:rPr lang="en-US" dirty="0"/>
              <a:t>Databases are more complex than software</a:t>
            </a:r>
          </a:p>
          <a:p>
            <a:r>
              <a:rPr lang="en-US" dirty="0"/>
              <a:t>Relational databases are stateful machines</a:t>
            </a:r>
          </a:p>
          <a:p>
            <a:r>
              <a:rPr lang="en-US" dirty="0"/>
              <a:t>Schema has to evolve</a:t>
            </a:r>
          </a:p>
          <a:p>
            <a:r>
              <a:rPr lang="en-US" dirty="0"/>
              <a:t>Zero downtime isn’t possible (almost always)</a:t>
            </a:r>
          </a:p>
          <a:p>
            <a:r>
              <a:rPr lang="en-US" dirty="0"/>
              <a:t>The goal is no interruptions to the client</a:t>
            </a:r>
          </a:p>
        </p:txBody>
      </p:sp>
    </p:spTree>
    <p:extLst>
      <p:ext uri="{BB962C8B-B14F-4D97-AF65-F5344CB8AC3E}">
        <p14:creationId xmlns:p14="http://schemas.microsoft.com/office/powerpoint/2010/main" val="402684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Zero Downtime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458200" cy="33940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Use the </a:t>
            </a:r>
            <a:r>
              <a:rPr lang="en-GB" sz="28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  <a:hlinkClick r:id="rId2"/>
              </a:rPr>
              <a:t>Expand/Contract model</a:t>
            </a:r>
            <a:r>
              <a:rPr lang="en-GB" sz="28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 (Martin Fowler)</a:t>
            </a:r>
          </a:p>
          <a:p>
            <a:r>
              <a:rPr lang="en-US" dirty="0"/>
              <a:t>Trade space for time</a:t>
            </a:r>
          </a:p>
          <a:p>
            <a:pPr lvl="1"/>
            <a:r>
              <a:rPr lang="en-US" dirty="0"/>
              <a:t>Store copies or new/old objects</a:t>
            </a:r>
          </a:p>
          <a:p>
            <a:pPr lvl="1"/>
            <a:r>
              <a:rPr lang="en-US" dirty="0"/>
              <a:t>Recover space later – puts pressure on app </a:t>
            </a:r>
            <a:r>
              <a:rPr lang="en-US" dirty="0" err="1"/>
              <a:t>devs</a:t>
            </a:r>
            <a:endParaRPr lang="en-US" dirty="0"/>
          </a:p>
          <a:p>
            <a:r>
              <a:rPr lang="en-US" dirty="0"/>
              <a:t>Break up work</a:t>
            </a:r>
          </a:p>
          <a:p>
            <a:pPr lvl="1"/>
            <a:r>
              <a:rPr lang="en-US" dirty="0"/>
              <a:t>Ensure deployments are backwards compatible</a:t>
            </a:r>
          </a:p>
          <a:p>
            <a:pPr lvl="1"/>
            <a:r>
              <a:rPr lang="en-US" dirty="0"/>
              <a:t>If not, use multiple deployments</a:t>
            </a:r>
          </a:p>
          <a:p>
            <a:r>
              <a:rPr lang="en-US" dirty="0"/>
              <a:t>Blue/Green doesn’t work with databases</a:t>
            </a:r>
          </a:p>
        </p:txBody>
      </p:sp>
    </p:spTree>
    <p:extLst>
      <p:ext uri="{BB962C8B-B14F-4D97-AF65-F5344CB8AC3E}">
        <p14:creationId xmlns:p14="http://schemas.microsoft.com/office/powerpoint/2010/main" val="3837525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Good Development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49"/>
            <a:ext cx="8362950" cy="3813175"/>
          </a:xfrm>
        </p:spPr>
        <p:txBody>
          <a:bodyPr>
            <a:noAutofit/>
          </a:bodyPr>
          <a:lstStyle/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US" i="0" dirty="0">
                <a:solidFill>
                  <a:srgbClr val="444444"/>
                </a:solidFill>
                <a:effectLst/>
                <a:ea typeface="Roboto Regular" panose="020B0604020202020204" charset="0"/>
                <a:cs typeface="Roboto Regular" panose="020B0604020202020204" charset="0"/>
              </a:rPr>
              <a:t>“Baby steps”: If a change is backward-incompatible, split it</a:t>
            </a:r>
            <a:endParaRPr lang="en-GB" dirty="0">
              <a:solidFill>
                <a:schemeClr val="bg2">
                  <a:lumMod val="10000"/>
                </a:schemeClr>
              </a:solidFill>
              <a:ea typeface="Roboto Regular" panose="02000000000000000000" pitchFamily="2" charset="0"/>
              <a:cs typeface="Roboto Regular" panose="02000000000000000000" pitchFamily="2" charset="0"/>
            </a:endParaRP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Ensure the db can rev 1 version without the app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Never add and delete dependent objects in the same deployment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Be prepared to deploy multiple times:</a:t>
            </a:r>
          </a:p>
          <a:p>
            <a:pPr marL="1085850" lvl="2" indent="-342900"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Database, then app, then DB, then app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Must be able to split out/reorder work</a:t>
            </a:r>
          </a:p>
        </p:txBody>
      </p:sp>
    </p:spTree>
    <p:extLst>
      <p:ext uri="{BB962C8B-B14F-4D97-AF65-F5344CB8AC3E}">
        <p14:creationId xmlns:p14="http://schemas.microsoft.com/office/powerpoint/2010/main" val="3226294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 App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597" y="1199995"/>
            <a:ext cx="8090807" cy="3774281"/>
          </a:xfrm>
        </p:spPr>
        <p:txBody>
          <a:bodyPr>
            <a:normAutofit/>
          </a:bodyPr>
          <a:lstStyle/>
          <a:p>
            <a:r>
              <a:rPr lang="en-US" sz="2400" dirty="0"/>
              <a:t>This code/app is on GitHub</a:t>
            </a:r>
          </a:p>
          <a:p>
            <a:r>
              <a:rPr lang="en-US" sz="2400" dirty="0">
                <a:hlinkClick r:id="rId2"/>
              </a:rPr>
              <a:t>https://github.com/way0utwest/ZeroDowntime</a:t>
            </a:r>
            <a:endParaRPr lang="en-US" sz="2400" dirty="0"/>
          </a:p>
          <a:p>
            <a:r>
              <a:rPr lang="en-US" sz="2400" dirty="0"/>
              <a:t>SQL Server database code</a:t>
            </a:r>
          </a:p>
          <a:p>
            <a:r>
              <a:rPr lang="en-US" sz="2400" dirty="0"/>
              <a:t>VS 2019 C# project</a:t>
            </a:r>
          </a:p>
          <a:p>
            <a:r>
              <a:rPr lang="en-US" sz="2400" dirty="0"/>
              <a:t>Flyway (optional) for deployments</a:t>
            </a:r>
          </a:p>
        </p:txBody>
      </p:sp>
    </p:spTree>
    <p:extLst>
      <p:ext uri="{BB962C8B-B14F-4D97-AF65-F5344CB8AC3E}">
        <p14:creationId xmlns:p14="http://schemas.microsoft.com/office/powerpoint/2010/main" val="319786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Database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App always calls for columns by names (no SELECT * or 1,2,3 columns)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Feature flag all items dependent on database schema change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44444"/>
                </a:solidFill>
                <a:ea typeface="Roboto Regular" panose="020B0604020202020204" charset="0"/>
                <a:cs typeface="Roboto Regular" panose="020B0604020202020204" charset="0"/>
              </a:rPr>
              <a:t>“Baby steps”: If a change is backward-incompatible, split it into multiple backward-compatible steps.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Use triggers to keep new and old structures in sync</a:t>
            </a:r>
          </a:p>
          <a:p>
            <a:pPr marL="685800" lvl="1" indent="-342900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2">
                    <a:lumMod val="10000"/>
                  </a:schemeClr>
                </a:solidFill>
                <a:ea typeface="Roboto Regular" panose="02000000000000000000" pitchFamily="2" charset="0"/>
                <a:cs typeface="Roboto Regular" panose="02000000000000000000" pitchFamily="2" charset="0"/>
              </a:rPr>
              <a:t>If in doubt, save copies of data until the deployment completes</a:t>
            </a:r>
          </a:p>
        </p:txBody>
      </p:sp>
    </p:spTree>
    <p:extLst>
      <p:ext uri="{BB962C8B-B14F-4D97-AF65-F5344CB8AC3E}">
        <p14:creationId xmlns:p14="http://schemas.microsoft.com/office/powerpoint/2010/main" val="44557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a column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Working towards normalization</a:t>
            </a:r>
          </a:p>
        </p:txBody>
      </p:sp>
    </p:spTree>
    <p:extLst>
      <p:ext uri="{BB962C8B-B14F-4D97-AF65-F5344CB8AC3E}">
        <p14:creationId xmlns:p14="http://schemas.microsoft.com/office/powerpoint/2010/main" val="2516143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have a </a:t>
            </a:r>
            <a:r>
              <a:rPr lang="en-US" dirty="0" err="1"/>
              <a:t>CustomerName</a:t>
            </a:r>
            <a:r>
              <a:rPr lang="en-US" dirty="0"/>
              <a:t> column in </a:t>
            </a:r>
            <a:r>
              <a:rPr lang="en-US" dirty="0" err="1"/>
              <a:t>dbo.Customers</a:t>
            </a:r>
            <a:endParaRPr lang="en-US" dirty="0"/>
          </a:p>
          <a:p>
            <a:r>
              <a:rPr lang="en-US" dirty="0"/>
              <a:t>We want this split to two columns:</a:t>
            </a:r>
          </a:p>
          <a:p>
            <a:pPr lvl="1"/>
            <a:r>
              <a:rPr lang="en-US" dirty="0"/>
              <a:t>FirstName</a:t>
            </a:r>
          </a:p>
          <a:p>
            <a:pPr lvl="1"/>
            <a:r>
              <a:rPr lang="en-US" dirty="0" err="1"/>
              <a:t>LastName</a:t>
            </a:r>
            <a:endParaRPr lang="en-US" dirty="0"/>
          </a:p>
          <a:p>
            <a:r>
              <a:rPr lang="en-US" dirty="0"/>
              <a:t>A common occurrence when we realize we’ve modeled incorrectly</a:t>
            </a:r>
          </a:p>
          <a:p>
            <a:r>
              <a:rPr lang="en-US" dirty="0"/>
              <a:t>Multiple types of information are in one column</a:t>
            </a:r>
          </a:p>
          <a:p>
            <a:r>
              <a:rPr lang="en-US" dirty="0"/>
              <a:t>We are becoming more normalized</a:t>
            </a:r>
          </a:p>
        </p:txBody>
      </p:sp>
    </p:spTree>
    <p:extLst>
      <p:ext uri="{BB962C8B-B14F-4D97-AF65-F5344CB8AC3E}">
        <p14:creationId xmlns:p14="http://schemas.microsoft.com/office/powerpoint/2010/main" val="2265791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deploy this in one transaction:</a:t>
            </a:r>
          </a:p>
          <a:p>
            <a:pPr lvl="1"/>
            <a:r>
              <a:rPr lang="en-US" dirty="0"/>
              <a:t>Add columns to the table: FirstName and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UPDATE the columns by splitting the data in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Drop the </a:t>
            </a:r>
            <a:r>
              <a:rPr lang="en-US" dirty="0" err="1"/>
              <a:t>CustomerName</a:t>
            </a:r>
            <a:r>
              <a:rPr lang="en-US" dirty="0"/>
              <a:t> column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We might have applications using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The UPDATE statement might block users while running</a:t>
            </a:r>
          </a:p>
          <a:p>
            <a:pPr lvl="1"/>
            <a:r>
              <a:rPr lang="en-US" dirty="0"/>
              <a:t>We will not split some data properly (</a:t>
            </a:r>
            <a:r>
              <a:rPr lang="en-US" b="0" i="0" dirty="0">
                <a:effectLst/>
              </a:rPr>
              <a:t>George </a:t>
            </a:r>
            <a:r>
              <a:rPr lang="en-US" i="0" dirty="0">
                <a:effectLst/>
              </a:rPr>
              <a:t>von Trapp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7756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Splitting a column</a:t>
            </a:r>
          </a:p>
        </p:txBody>
      </p:sp>
    </p:spTree>
    <p:extLst>
      <p:ext uri="{BB962C8B-B14F-4D97-AF65-F5344CB8AC3E}">
        <p14:creationId xmlns:p14="http://schemas.microsoft.com/office/powerpoint/2010/main" val="4158583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Zero Downtime Process: Splits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trade space for time</a:t>
            </a:r>
          </a:p>
          <a:p>
            <a:r>
              <a:rPr lang="en-US" dirty="0"/>
              <a:t>We use multiple deployments</a:t>
            </a:r>
          </a:p>
          <a:p>
            <a:pPr lvl="1"/>
            <a:r>
              <a:rPr lang="en-US" dirty="0"/>
              <a:t>1 - Add columns to the table: FirstName and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2 - UPDATE the columns by splitting the data in </a:t>
            </a:r>
            <a:r>
              <a:rPr lang="en-US" dirty="0" err="1"/>
              <a:t>CustomerName</a:t>
            </a:r>
            <a:endParaRPr lang="en-US" dirty="0"/>
          </a:p>
          <a:p>
            <a:pPr lvl="2"/>
            <a:r>
              <a:rPr lang="en-US" dirty="0"/>
              <a:t>2a – rename </a:t>
            </a:r>
            <a:r>
              <a:rPr lang="en-US" dirty="0" err="1"/>
              <a:t>CustomerName</a:t>
            </a:r>
            <a:endParaRPr lang="en-US" dirty="0"/>
          </a:p>
          <a:p>
            <a:pPr lvl="1"/>
            <a:r>
              <a:rPr lang="en-US" dirty="0"/>
              <a:t>3 - Drop the </a:t>
            </a:r>
            <a:r>
              <a:rPr lang="en-US" dirty="0" err="1"/>
              <a:t>CustomerName</a:t>
            </a:r>
            <a:r>
              <a:rPr lang="en-US" dirty="0"/>
              <a:t> column</a:t>
            </a:r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We can start this move independently of the application</a:t>
            </a:r>
          </a:p>
          <a:p>
            <a:pPr lvl="1"/>
            <a:r>
              <a:rPr lang="en-US" dirty="0"/>
              <a:t>We can batch the update if needed</a:t>
            </a:r>
          </a:p>
          <a:p>
            <a:pPr lvl="1"/>
            <a:r>
              <a:rPr lang="en-US" dirty="0"/>
              <a:t>We can delay the final step until ready</a:t>
            </a:r>
          </a:p>
        </p:txBody>
      </p:sp>
    </p:spTree>
    <p:extLst>
      <p:ext uri="{BB962C8B-B14F-4D97-AF65-F5344CB8AC3E}">
        <p14:creationId xmlns:p14="http://schemas.microsoft.com/office/powerpoint/2010/main" val="3085796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Splitting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process is similar for splitting tables</a:t>
            </a:r>
          </a:p>
          <a:p>
            <a:r>
              <a:rPr lang="en-US" sz="2800" dirty="0"/>
              <a:t>Add a new table, use triggers to sync data</a:t>
            </a:r>
          </a:p>
          <a:p>
            <a:pPr lvl="1"/>
            <a:r>
              <a:rPr lang="en-US" sz="2400" dirty="0"/>
              <a:t>Only columns being moved</a:t>
            </a:r>
          </a:p>
          <a:p>
            <a:r>
              <a:rPr lang="en-US" sz="2800" dirty="0"/>
              <a:t>Remove the columns from the original table later</a:t>
            </a:r>
          </a:p>
          <a:p>
            <a:r>
              <a:rPr lang="en-US" sz="2800" dirty="0"/>
              <a:t>Coordinate with apps to ensure feature toggles all flip</a:t>
            </a:r>
          </a:p>
        </p:txBody>
      </p:sp>
    </p:spTree>
    <p:extLst>
      <p:ext uri="{BB962C8B-B14F-4D97-AF65-F5344CB8AC3E}">
        <p14:creationId xmlns:p14="http://schemas.microsoft.com/office/powerpoint/2010/main" val="4254074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merge is the reverse of a split</a:t>
            </a:r>
          </a:p>
          <a:p>
            <a:r>
              <a:rPr lang="en-US" sz="2800" dirty="0"/>
              <a:t>Can be table or column level</a:t>
            </a:r>
          </a:p>
          <a:p>
            <a:r>
              <a:rPr lang="en-US" sz="2800" dirty="0"/>
              <a:t>Similar process</a:t>
            </a:r>
          </a:p>
          <a:p>
            <a:pPr lvl="1"/>
            <a:r>
              <a:rPr lang="en-US" sz="2000" dirty="0"/>
              <a:t>New storage location</a:t>
            </a:r>
          </a:p>
          <a:p>
            <a:pPr lvl="1"/>
            <a:r>
              <a:rPr lang="en-US" sz="2000" dirty="0"/>
              <a:t>Merge data</a:t>
            </a:r>
          </a:p>
          <a:p>
            <a:pPr lvl="1"/>
            <a:r>
              <a:rPr lang="en-US" sz="2000" dirty="0"/>
              <a:t>If possible, keep the original values</a:t>
            </a:r>
          </a:p>
          <a:p>
            <a:pPr lvl="1"/>
            <a:r>
              <a:rPr lang="en-US" sz="2000" dirty="0"/>
              <a:t>Drops occur later</a:t>
            </a:r>
          </a:p>
        </p:txBody>
      </p:sp>
    </p:spTree>
    <p:extLst>
      <p:ext uri="{BB962C8B-B14F-4D97-AF65-F5344CB8AC3E}">
        <p14:creationId xmlns:p14="http://schemas.microsoft.com/office/powerpoint/2010/main" val="1249254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NOT NULL Columns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Tracking data changes</a:t>
            </a:r>
          </a:p>
        </p:txBody>
      </p:sp>
    </p:spTree>
    <p:extLst>
      <p:ext uri="{BB962C8B-B14F-4D97-AF65-F5344CB8AC3E}">
        <p14:creationId xmlns:p14="http://schemas.microsoft.com/office/powerpoint/2010/main" val="2363940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Avoiding NULLs is often a good idea</a:t>
            </a:r>
          </a:p>
          <a:p>
            <a:r>
              <a:rPr lang="en-US" dirty="0"/>
              <a:t>We want to add a new column to a table that is NOT NULL</a:t>
            </a:r>
          </a:p>
          <a:p>
            <a:r>
              <a:rPr lang="en-US" dirty="0"/>
              <a:t>Two ways to do this (platform dependent):</a:t>
            </a:r>
          </a:p>
          <a:p>
            <a:r>
              <a:rPr lang="en-US" dirty="0"/>
              <a:t>Two-step process</a:t>
            </a:r>
          </a:p>
          <a:p>
            <a:pPr lvl="1"/>
            <a:r>
              <a:rPr lang="en-US" dirty="0"/>
              <a:t>Add a NOT NULL column with a default</a:t>
            </a:r>
          </a:p>
          <a:p>
            <a:pPr lvl="1"/>
            <a:r>
              <a:rPr lang="en-US" dirty="0"/>
              <a:t>Fix existing rows</a:t>
            </a:r>
          </a:p>
          <a:p>
            <a:r>
              <a:rPr lang="en-US" dirty="0"/>
              <a:t>Three-step process: </a:t>
            </a:r>
          </a:p>
          <a:p>
            <a:pPr lvl="1"/>
            <a:r>
              <a:rPr lang="en-US" dirty="0"/>
              <a:t>Add a NULL column</a:t>
            </a:r>
          </a:p>
          <a:p>
            <a:pPr lvl="1"/>
            <a:r>
              <a:rPr lang="en-US" dirty="0"/>
              <a:t>Update existing rows with some value</a:t>
            </a:r>
          </a:p>
          <a:p>
            <a:pPr lvl="1"/>
            <a:r>
              <a:rPr lang="en-US" dirty="0"/>
              <a:t>Change to NOT NULL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89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Adding NOT NULL columns</a:t>
            </a:r>
          </a:p>
        </p:txBody>
      </p:sp>
    </p:spTree>
    <p:extLst>
      <p:ext uri="{BB962C8B-B14F-4D97-AF65-F5344CB8AC3E}">
        <p14:creationId xmlns:p14="http://schemas.microsoft.com/office/powerpoint/2010/main" val="3339121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Zero Downtime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Feature Flag the application</a:t>
            </a:r>
          </a:p>
          <a:p>
            <a:r>
              <a:rPr lang="en-US" sz="2800" dirty="0"/>
              <a:t>Use 2 or 3 Deployments</a:t>
            </a:r>
          </a:p>
          <a:p>
            <a:pPr lvl="1"/>
            <a:r>
              <a:rPr lang="en-US" sz="2400" dirty="0"/>
              <a:t>Add a NULL column</a:t>
            </a:r>
          </a:p>
          <a:p>
            <a:pPr lvl="1"/>
            <a:r>
              <a:rPr lang="en-US" sz="2400" dirty="0"/>
              <a:t>Update data/defaults</a:t>
            </a:r>
          </a:p>
          <a:p>
            <a:pPr lvl="1"/>
            <a:r>
              <a:rPr lang="en-US" sz="2400" dirty="0"/>
              <a:t>Change to NOT NULL</a:t>
            </a:r>
          </a:p>
          <a:p>
            <a:r>
              <a:rPr lang="en-US" sz="2800" dirty="0"/>
              <a:t>Make sure you understand how the app behaves with NULL/default/incomplete data</a:t>
            </a:r>
          </a:p>
        </p:txBody>
      </p:sp>
    </p:spTree>
    <p:extLst>
      <p:ext uri="{BB962C8B-B14F-4D97-AF65-F5344CB8AC3E}">
        <p14:creationId xmlns:p14="http://schemas.microsoft.com/office/powerpoint/2010/main" val="3218896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do this, but if you must…</a:t>
            </a:r>
          </a:p>
        </p:txBody>
      </p:sp>
    </p:spTree>
    <p:extLst>
      <p:ext uri="{BB962C8B-B14F-4D97-AF65-F5344CB8AC3E}">
        <p14:creationId xmlns:p14="http://schemas.microsoft.com/office/powerpoint/2010/main" val="883467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Someone doesn’t like a column name</a:t>
            </a:r>
          </a:p>
          <a:p>
            <a:r>
              <a:rPr lang="en-US" sz="2800" dirty="0"/>
              <a:t>They want to change the name to something else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Currently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dbo.OrderHeader.OrderDate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 to: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dbo.OrderHeader.OrderedbyDate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NOTE: You should NEVER need to do this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We have aliases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We an adjust ordering, naming, etc. in queries</a:t>
            </a:r>
          </a:p>
        </p:txBody>
      </p:sp>
    </p:spTree>
    <p:extLst>
      <p:ext uri="{BB962C8B-B14F-4D97-AF65-F5344CB8AC3E}">
        <p14:creationId xmlns:p14="http://schemas.microsoft.com/office/powerpoint/2010/main" val="2219010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Multiple options here (platform dependent):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Often, we use a rename procedure 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p_rename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We can use the swap variable process: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Multi-step (add new, rename old, rename new, drop old)</a:t>
            </a:r>
          </a:p>
          <a:p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Challenges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Updating all app calls challenging</a:t>
            </a:r>
          </a:p>
          <a:p>
            <a:pPr lvl="1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We might deploy and rollback many times</a:t>
            </a:r>
          </a:p>
        </p:txBody>
      </p:sp>
    </p:spTree>
    <p:extLst>
      <p:ext uri="{BB962C8B-B14F-4D97-AF65-F5344CB8AC3E}">
        <p14:creationId xmlns:p14="http://schemas.microsoft.com/office/powerpoint/2010/main" val="3995894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Renames</a:t>
            </a:r>
          </a:p>
        </p:txBody>
      </p:sp>
    </p:spTree>
    <p:extLst>
      <p:ext uri="{BB962C8B-B14F-4D97-AF65-F5344CB8AC3E}">
        <p14:creationId xmlns:p14="http://schemas.microsoft.com/office/powerpoint/2010/main" val="3207381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Zero Downtime Process: Renames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39407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If possible, a quick one-step is preferred</a:t>
            </a:r>
          </a:p>
          <a:p>
            <a:pPr lvl="1"/>
            <a:r>
              <a:rPr lang="en-US" dirty="0"/>
              <a:t>Coordination with app is hard</a:t>
            </a:r>
          </a:p>
          <a:p>
            <a:pPr lvl="1"/>
            <a:r>
              <a:rPr lang="en-US" dirty="0"/>
              <a:t>NOT Zero downtime usually</a:t>
            </a:r>
          </a:p>
          <a:p>
            <a:r>
              <a:rPr lang="en-US" dirty="0"/>
              <a:t>Use </a:t>
            </a:r>
            <a:r>
              <a:rPr lang="en-US" dirty="0" err="1">
                <a:hlinkClick r:id="rId2"/>
              </a:rPr>
              <a:t>sp_rename</a:t>
            </a:r>
            <a:r>
              <a:rPr lang="en-US" dirty="0"/>
              <a:t> in SQL Server/Azure/Synapse</a:t>
            </a:r>
          </a:p>
          <a:p>
            <a:pPr lvl="1"/>
            <a:r>
              <a:rPr lang="en-US" dirty="0"/>
              <a:t>Only if you are sure all apps can rev</a:t>
            </a:r>
          </a:p>
          <a:p>
            <a:pPr lvl="1"/>
            <a:r>
              <a:rPr lang="en-US" dirty="0"/>
              <a:t>Verify this in testing</a:t>
            </a:r>
          </a:p>
          <a:p>
            <a:pPr lvl="1"/>
            <a:r>
              <a:rPr lang="en-US" dirty="0"/>
              <a:t>Usually requires a deployment window so all apps can rev/toggle</a:t>
            </a:r>
          </a:p>
          <a:p>
            <a:r>
              <a:rPr lang="en-US" dirty="0"/>
              <a:t>Safer process is:</a:t>
            </a:r>
          </a:p>
          <a:p>
            <a:pPr lvl="1"/>
            <a:r>
              <a:rPr lang="en-US" dirty="0"/>
              <a:t>Adding a new column/view</a:t>
            </a:r>
          </a:p>
          <a:p>
            <a:pPr lvl="1"/>
            <a:r>
              <a:rPr lang="en-US" dirty="0"/>
              <a:t>Flip feature toggle in apps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xEvents</a:t>
            </a:r>
            <a:r>
              <a:rPr lang="en-US" dirty="0"/>
              <a:t> to check access to the old name (maybe)</a:t>
            </a:r>
          </a:p>
          <a:p>
            <a:pPr lvl="1"/>
            <a:r>
              <a:rPr lang="en-US" dirty="0"/>
              <a:t>Search all code for the old name</a:t>
            </a:r>
          </a:p>
          <a:p>
            <a:pPr lvl="1"/>
            <a:r>
              <a:rPr lang="en-US" dirty="0"/>
              <a:t>Drop the new col/view and rename the old one later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36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a Procedure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Altering your API</a:t>
            </a:r>
          </a:p>
        </p:txBody>
      </p:sp>
    </p:spTree>
    <p:extLst>
      <p:ext uri="{BB962C8B-B14F-4D97-AF65-F5344CB8AC3E}">
        <p14:creationId xmlns:p14="http://schemas.microsoft.com/office/powerpoint/2010/main" val="1115680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stored procedure in production</a:t>
            </a:r>
          </a:p>
          <a:p>
            <a:r>
              <a:rPr lang="en-US" dirty="0"/>
              <a:t>We need to add functionality</a:t>
            </a:r>
          </a:p>
          <a:p>
            <a:pPr lvl="1"/>
            <a:r>
              <a:rPr lang="en-US" dirty="0"/>
              <a:t>New parameters</a:t>
            </a:r>
          </a:p>
          <a:p>
            <a:pPr lvl="1"/>
            <a:r>
              <a:rPr lang="en-US" dirty="0"/>
              <a:t>Change logic</a:t>
            </a:r>
          </a:p>
        </p:txBody>
      </p:sp>
    </p:spTree>
    <p:extLst>
      <p:ext uri="{BB962C8B-B14F-4D97-AF65-F5344CB8AC3E}">
        <p14:creationId xmlns:p14="http://schemas.microsoft.com/office/powerpoint/2010/main" val="1247830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Typical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Update procedure code:</a:t>
            </a:r>
          </a:p>
          <a:p>
            <a:pPr lvl="1"/>
            <a:r>
              <a:rPr lang="en-US" dirty="0"/>
              <a:t>Add new parameters</a:t>
            </a:r>
          </a:p>
          <a:p>
            <a:pPr lvl="1"/>
            <a:r>
              <a:rPr lang="en-US" dirty="0"/>
              <a:t>Remove old parameters</a:t>
            </a:r>
          </a:p>
          <a:p>
            <a:pPr lvl="1"/>
            <a:r>
              <a:rPr lang="en-US" dirty="0"/>
              <a:t>Update proc logic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Updating all app calls</a:t>
            </a:r>
          </a:p>
          <a:p>
            <a:pPr lvl="1"/>
            <a:r>
              <a:rPr lang="en-US" dirty="0"/>
              <a:t>Syncing with application deployment</a:t>
            </a:r>
          </a:p>
        </p:txBody>
      </p:sp>
    </p:spTree>
    <p:extLst>
      <p:ext uri="{BB962C8B-B14F-4D97-AF65-F5344CB8AC3E}">
        <p14:creationId xmlns:p14="http://schemas.microsoft.com/office/powerpoint/2010/main" val="1499344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Enhancing a Stored Procedure</a:t>
            </a:r>
          </a:p>
        </p:txBody>
      </p:sp>
    </p:spTree>
    <p:extLst>
      <p:ext uri="{BB962C8B-B14F-4D97-AF65-F5344CB8AC3E}">
        <p14:creationId xmlns:p14="http://schemas.microsoft.com/office/powerpoint/2010/main" val="2902055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Zero Downtime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/>
              <a:t>Add parameters in one deployment, remove in another</a:t>
            </a:r>
          </a:p>
          <a:p>
            <a:r>
              <a:rPr lang="en-US" sz="2000" dirty="0"/>
              <a:t>Use defaults so old code works</a:t>
            </a:r>
          </a:p>
          <a:p>
            <a:pPr lvl="1"/>
            <a:r>
              <a:rPr lang="en-US" sz="1600" dirty="0"/>
              <a:t>Prefer old</a:t>
            </a:r>
          </a:p>
          <a:p>
            <a:pPr lvl="1"/>
            <a:r>
              <a:rPr lang="en-US" sz="1600" dirty="0"/>
              <a:t>Prefer new</a:t>
            </a:r>
          </a:p>
          <a:p>
            <a:pPr lvl="1"/>
            <a:r>
              <a:rPr lang="en-US" sz="1600" dirty="0"/>
              <a:t>New only</a:t>
            </a:r>
          </a:p>
          <a:p>
            <a:r>
              <a:rPr lang="en-US" sz="2000" dirty="0"/>
              <a:t>Verify logical functionality with/without default parameter</a:t>
            </a:r>
          </a:p>
          <a:p>
            <a:pPr lvl="1"/>
            <a:r>
              <a:rPr lang="en-US" sz="1600" dirty="0"/>
              <a:t>Without, must return same results are before the deployment</a:t>
            </a:r>
          </a:p>
          <a:p>
            <a:pPr lvl="1"/>
            <a:r>
              <a:rPr lang="en-US" sz="1600" dirty="0"/>
              <a:t>Use switching logic inside if necessary</a:t>
            </a:r>
          </a:p>
          <a:p>
            <a:pPr lvl="1"/>
            <a:r>
              <a:rPr lang="en-US" sz="1600" dirty="0"/>
              <a:t>Write tests!!!!</a:t>
            </a:r>
          </a:p>
          <a:p>
            <a:r>
              <a:rPr lang="en-US" sz="2000" dirty="0"/>
              <a:t>Log the calls without a parameter somewhere</a:t>
            </a:r>
          </a:p>
          <a:p>
            <a:pPr lvl="1"/>
            <a:r>
              <a:rPr lang="en-US" sz="1600" dirty="0"/>
              <a:t>This helps to determine when all clients have </a:t>
            </a:r>
            <a:r>
              <a:rPr lang="en-US" sz="1600" dirty="0" err="1"/>
              <a:t>rev’d</a:t>
            </a:r>
            <a:r>
              <a:rPr lang="en-US" sz="1600" dirty="0"/>
              <a:t>.</a:t>
            </a:r>
          </a:p>
          <a:p>
            <a:pPr lvl="1"/>
            <a:r>
              <a:rPr lang="en-US" sz="1600" dirty="0"/>
              <a:t>Provide feedback to app teams</a:t>
            </a:r>
          </a:p>
        </p:txBody>
      </p:sp>
    </p:spTree>
    <p:extLst>
      <p:ext uri="{BB962C8B-B14F-4D97-AF65-F5344CB8AC3E}">
        <p14:creationId xmlns:p14="http://schemas.microsoft.com/office/powerpoint/2010/main" val="2331837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things that work well</a:t>
            </a:r>
          </a:p>
        </p:txBody>
      </p:sp>
    </p:spTree>
    <p:extLst>
      <p:ext uri="{BB962C8B-B14F-4D97-AF65-F5344CB8AC3E}">
        <p14:creationId xmlns:p14="http://schemas.microsoft.com/office/powerpoint/2010/main" val="21453633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Use Feature Toggles</a:t>
            </a:r>
          </a:p>
          <a:p>
            <a:r>
              <a:rPr lang="en-US" dirty="0"/>
              <a:t>Use column names</a:t>
            </a:r>
          </a:p>
          <a:p>
            <a:pPr lvl="1"/>
            <a:r>
              <a:rPr lang="en-US" dirty="0"/>
              <a:t>Result sets</a:t>
            </a:r>
          </a:p>
          <a:p>
            <a:pPr lvl="1"/>
            <a:r>
              <a:rPr lang="en-US" dirty="0"/>
              <a:t>SQL code</a:t>
            </a:r>
          </a:p>
          <a:p>
            <a:pPr lvl="1"/>
            <a:r>
              <a:rPr lang="en-US" dirty="0"/>
              <a:t>No numbers for columns</a:t>
            </a:r>
          </a:p>
          <a:p>
            <a:r>
              <a:rPr lang="en-US" dirty="0"/>
              <a:t>Ensure INSERTs use column lists</a:t>
            </a:r>
          </a:p>
          <a:p>
            <a:r>
              <a:rPr lang="en-US" dirty="0"/>
              <a:t>Parameterize stored procedures and functions</a:t>
            </a:r>
          </a:p>
          <a:p>
            <a:pPr lvl="1"/>
            <a:r>
              <a:rPr lang="en-US" dirty="0"/>
              <a:t>Or use named parameters in calls</a:t>
            </a:r>
          </a:p>
          <a:p>
            <a:r>
              <a:rPr lang="en-US" dirty="0"/>
              <a:t>No SELECT *</a:t>
            </a:r>
          </a:p>
          <a:p>
            <a:r>
              <a:rPr lang="en-US" dirty="0"/>
              <a:t>Use good error handling and log db errors for quick resolution</a:t>
            </a:r>
          </a:p>
        </p:txBody>
      </p:sp>
    </p:spTree>
    <p:extLst>
      <p:ext uri="{BB962C8B-B14F-4D97-AF65-F5344CB8AC3E}">
        <p14:creationId xmlns:p14="http://schemas.microsoft.com/office/powerpoint/2010/main" val="3066122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Database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Break deployments up into stages</a:t>
            </a:r>
          </a:p>
          <a:p>
            <a:r>
              <a:rPr lang="en-US" dirty="0"/>
              <a:t>Use defaults wherever possible</a:t>
            </a:r>
          </a:p>
          <a:p>
            <a:r>
              <a:rPr lang="en-US" dirty="0"/>
              <a:t>No SELECT * in code (views/procs/functions)</a:t>
            </a:r>
          </a:p>
          <a:p>
            <a:r>
              <a:rPr lang="en-US" dirty="0"/>
              <a:t>Use INSERT column lists (no INSERT..SELECT)</a:t>
            </a:r>
          </a:p>
          <a:p>
            <a:r>
              <a:rPr lang="en-US" dirty="0"/>
              <a:t>Only add parameters in procs </a:t>
            </a:r>
          </a:p>
          <a:p>
            <a:pPr lvl="1"/>
            <a:r>
              <a:rPr lang="en-US" dirty="0"/>
              <a:t>Use defaults</a:t>
            </a:r>
          </a:p>
          <a:p>
            <a:pPr lvl="1"/>
            <a:r>
              <a:rPr lang="en-US" dirty="0"/>
              <a:t>Removal is a separate deployment</a:t>
            </a:r>
          </a:p>
          <a:p>
            <a:r>
              <a:rPr lang="en-US" dirty="0"/>
              <a:t>Use parameter names in calls</a:t>
            </a:r>
          </a:p>
          <a:p>
            <a:r>
              <a:rPr lang="en-US" dirty="0"/>
              <a:t>Avoid renames (aliases, synonyms, views can help here)</a:t>
            </a:r>
          </a:p>
          <a:p>
            <a:r>
              <a:rPr lang="en-US" dirty="0"/>
              <a:t>Order of columns DOESN’T MATTER</a:t>
            </a:r>
          </a:p>
        </p:txBody>
      </p:sp>
    </p:spTree>
    <p:extLst>
      <p:ext uri="{BB962C8B-B14F-4D97-AF65-F5344CB8AC3E}">
        <p14:creationId xmlns:p14="http://schemas.microsoft.com/office/powerpoint/2010/main" val="133129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Deployments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Never add and drop in the same deployment (for related objects)</a:t>
            </a:r>
          </a:p>
          <a:p>
            <a:r>
              <a:rPr lang="en-US" dirty="0"/>
              <a:t>Trade space for time, keeping copies of data for a period</a:t>
            </a:r>
          </a:p>
          <a:p>
            <a:r>
              <a:rPr lang="en-US" dirty="0"/>
              <a:t>Write the cleanup code with the enhancement code</a:t>
            </a:r>
          </a:p>
          <a:p>
            <a:pPr lvl="1"/>
            <a:r>
              <a:rPr lang="en-US" dirty="0"/>
              <a:t>Test this together with the enhancement</a:t>
            </a:r>
          </a:p>
          <a:p>
            <a:pPr lvl="1"/>
            <a:r>
              <a:rPr lang="en-US" dirty="0"/>
              <a:t>Make a </a:t>
            </a:r>
            <a:r>
              <a:rPr lang="en-US"/>
              <a:t>separate branch/PR </a:t>
            </a:r>
            <a:r>
              <a:rPr lang="en-US" dirty="0"/>
              <a:t>with a FUTURE DATE for deployment</a:t>
            </a:r>
          </a:p>
        </p:txBody>
      </p:sp>
    </p:spTree>
    <p:extLst>
      <p:ext uri="{BB962C8B-B14F-4D97-AF65-F5344CB8AC3E}">
        <p14:creationId xmlns:p14="http://schemas.microsoft.com/office/powerpoint/2010/main" val="3776532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Understand and apply the DevOps principles to the db</a:t>
            </a:r>
          </a:p>
          <a:p>
            <a:r>
              <a:rPr lang="en-US" dirty="0"/>
              <a:t>Learn what impacts your environment and what doesn’t</a:t>
            </a:r>
          </a:p>
          <a:p>
            <a:r>
              <a:rPr lang="en-US" dirty="0"/>
              <a:t>Use the impact analysis to decide where to split your deployments</a:t>
            </a:r>
          </a:p>
          <a:p>
            <a:r>
              <a:rPr lang="en-US" dirty="0"/>
              <a:t>Be patient, make changes across time</a:t>
            </a:r>
          </a:p>
          <a:p>
            <a:r>
              <a:rPr lang="en-US" dirty="0"/>
              <a:t>Never add and drop together</a:t>
            </a:r>
          </a:p>
          <a:p>
            <a:r>
              <a:rPr lang="en-US" dirty="0"/>
              <a:t>Feature toggles make it easier to separate db from app changes</a:t>
            </a:r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34890" y="411480"/>
            <a:ext cx="3963924" cy="4320540"/>
          </a:xfrm>
          <a:prstGeom prst="roundRect">
            <a:avLst>
              <a:gd name="adj" fmla="val 5000"/>
            </a:avLst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5040630" y="685801"/>
            <a:ext cx="3552444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75" b="1">
                <a:solidFill>
                  <a:srgbClr val="FFFFFF"/>
                </a:solidFill>
                <a:latin typeface="Calibri"/>
              </a:rPr>
              <a:t>Boston Data and AI Saturday 2026</a:t>
            </a:r>
          </a:p>
          <a:p>
            <a:pPr algn="ctr"/>
            <a:r>
              <a:rPr sz="1275" b="1">
                <a:solidFill>
                  <a:srgbClr val="C9D6F0"/>
                </a:solidFill>
                <a:latin typeface="Calibri"/>
              </a:rPr>
              <a:t>Event Feedback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719572" y="1474470"/>
            <a:ext cx="219456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5" name="Picture 4" descr="qr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442" y="1577340"/>
            <a:ext cx="1988820" cy="19888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0630" y="3840480"/>
            <a:ext cx="3552444" cy="311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>
                <a:solidFill>
                  <a:srgbClr val="C9D6F0"/>
                </a:solidFill>
                <a:latin typeface="Calibri"/>
              </a:rPr>
              <a:t>Or visit</a:t>
            </a:r>
          </a:p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forms.cloud.microsoft/r/NWSD6jJd93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9229" y="356234"/>
            <a:ext cx="3909060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>
                <a:solidFill>
                  <a:srgbClr val="1E2761"/>
                </a:solidFill>
                <a:latin typeface="Calibri"/>
              </a:rPr>
              <a:t>Event Evaluation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229" y="1042034"/>
            <a:ext cx="390906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50" b="1">
                <a:solidFill>
                  <a:srgbClr val="C1931F"/>
                </a:solidFill>
                <a:latin typeface="Calibri"/>
              </a:rPr>
              <a:t>Win a $100 Gift Card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9229" y="1727835"/>
            <a:ext cx="3909060" cy="8707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50"/>
              </a:spcAft>
            </a:pPr>
            <a:r>
              <a:rPr sz="1275" dirty="0">
                <a:solidFill>
                  <a:srgbClr val="555B6A"/>
                </a:solidFill>
                <a:latin typeface="Calibri"/>
              </a:rPr>
              <a:t>Scan the QR code with your phone camera.</a:t>
            </a:r>
          </a:p>
          <a:p>
            <a:pPr>
              <a:spcAft>
                <a:spcPts val="1050"/>
              </a:spcAft>
            </a:pPr>
            <a:r>
              <a:rPr sz="1275" dirty="0">
                <a:solidFill>
                  <a:srgbClr val="555B6A"/>
                </a:solidFill>
                <a:latin typeface="Calibri"/>
              </a:rPr>
              <a:t>Share what worked and what we should improve.</a:t>
            </a:r>
          </a:p>
          <a:p>
            <a:pPr>
              <a:spcAft>
                <a:spcPts val="1050"/>
              </a:spcAft>
            </a:pPr>
            <a:r>
              <a:rPr sz="1275" dirty="0">
                <a:solidFill>
                  <a:srgbClr val="555B6A"/>
                </a:solidFill>
                <a:latin typeface="Calibri"/>
              </a:rPr>
              <a:t>Submit the form to enter the $100 gift card drawing.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3DB671-28B7-0F1F-E7DB-AAEF1584945B}"/>
              </a:ext>
            </a:extLst>
          </p:cNvPr>
          <p:cNvGrpSpPr/>
          <p:nvPr/>
        </p:nvGrpSpPr>
        <p:grpSpPr>
          <a:xfrm>
            <a:off x="452484" y="2841449"/>
            <a:ext cx="4974432" cy="1945817"/>
            <a:chOff x="2689225" y="3398838"/>
            <a:chExt cx="6632576" cy="259442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6E4FC51-6412-80E1-48BF-476C17CDF865}"/>
                </a:ext>
              </a:extLst>
            </p:cNvPr>
            <p:cNvSpPr/>
            <p:nvPr/>
          </p:nvSpPr>
          <p:spPr>
            <a:xfrm>
              <a:off x="3260726" y="3398838"/>
              <a:ext cx="397351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DF5B99-503D-2CBA-F8F1-2C67755542C6}"/>
                </a:ext>
              </a:extLst>
            </p:cNvPr>
            <p:cNvSpPr/>
            <p:nvPr/>
          </p:nvSpPr>
          <p:spPr>
            <a:xfrm>
              <a:off x="3260726" y="4098925"/>
              <a:ext cx="6061075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C150663-40BB-A08E-98FB-C637A11577B3}"/>
                </a:ext>
              </a:extLst>
            </p:cNvPr>
            <p:cNvSpPr/>
            <p:nvPr/>
          </p:nvSpPr>
          <p:spPr>
            <a:xfrm>
              <a:off x="3260726" y="4783138"/>
              <a:ext cx="356076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4" name="Picture 21">
              <a:extLst>
                <a:ext uri="{FF2B5EF4-FFF2-40B4-BE49-F238E27FC236}">
                  <a16:creationId xmlns:a16="http://schemas.microsoft.com/office/drawing/2014/main" id="{D4A3D98D-5CCD-7B7E-212B-B5C805B2D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2">
              <a:extLst>
                <a:ext uri="{FF2B5EF4-FFF2-40B4-BE49-F238E27FC236}">
                  <a16:creationId xmlns:a16="http://schemas.microsoft.com/office/drawing/2014/main" id="{89403563-8367-D645-C81D-D8858229F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3">
              <a:extLst>
                <a:ext uri="{FF2B5EF4-FFF2-40B4-BE49-F238E27FC236}">
                  <a16:creationId xmlns:a16="http://schemas.microsoft.com/office/drawing/2014/main" id="{71AAA351-3608-E80E-761A-7EC6CB22A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931DA3E-18BC-9943-FF35-CC5F04EEC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E88E2AF-7192-8F45-8440-9DB3177CD7E0}"/>
                </a:ext>
              </a:extLst>
            </p:cNvPr>
            <p:cNvSpPr txBox="1"/>
            <p:nvPr/>
          </p:nvSpPr>
          <p:spPr>
            <a:xfrm>
              <a:off x="3260726" y="5454651"/>
              <a:ext cx="3006725" cy="538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90700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coming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813401" y="1469062"/>
            <a:ext cx="4974432" cy="1945817"/>
            <a:chOff x="2689225" y="3398838"/>
            <a:chExt cx="6632576" cy="2594422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3860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386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025"/>
                </a:spcAft>
                <a:defRPr/>
              </a:pPr>
              <a:r>
                <a:rPr lang="en-US" sz="20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3CCEE67-91A5-3063-915E-FD760C6DDC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44" y="1531143"/>
            <a:ext cx="1637962" cy="163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065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edgate theme v2">
  <a:themeElements>
    <a:clrScheme name="Custom 1">
      <a:dk1>
        <a:srgbClr val="110449"/>
      </a:dk1>
      <a:lt1>
        <a:srgbClr val="FFFFFF"/>
      </a:lt1>
      <a:dk2>
        <a:srgbClr val="080438"/>
      </a:dk2>
      <a:lt2>
        <a:srgbClr val="000011"/>
      </a:lt2>
      <a:accent1>
        <a:srgbClr val="FFFF00"/>
      </a:accent1>
      <a:accent2>
        <a:srgbClr val="FF8A33"/>
      </a:accent2>
      <a:accent3>
        <a:srgbClr val="9933FF"/>
      </a:accent3>
      <a:accent4>
        <a:srgbClr val="33FF99"/>
      </a:accent4>
      <a:accent5>
        <a:srgbClr val="000000"/>
      </a:accent5>
      <a:accent6>
        <a:srgbClr val="9933FF"/>
      </a:accent6>
      <a:hlink>
        <a:srgbClr val="33FF99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>
            <a:latin typeface="Roboto" panose="02000000000000000000" pitchFamily="2" charset="0"/>
            <a:ea typeface="Roboto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tx1"/>
        </a:solidFill>
      </a:spPr>
      <a:bodyPr wrap="square" rtlCol="0">
        <a:spAutoFit/>
      </a:bodyPr>
      <a:lstStyle>
        <a:defPPr algn="l">
          <a:defRPr sz="1200" b="0" dirty="0">
            <a:solidFill>
              <a:schemeClr val="bg1"/>
            </a:solidFill>
            <a:latin typeface="IBM Plex Sans Medium" panose="020B0503050203000203" pitchFamily="34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dgate theme v2" id="{1734A0F3-C998-EF41-934D-51BF3B82E1A2}" vid="{D6099F4A-34CB-A94F-8B65-95F962FE4140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1617</Words>
  <Application>Microsoft Office PowerPoint</Application>
  <PresentationFormat>On-screen Show (16:9)</PresentationFormat>
  <Paragraphs>284</Paragraphs>
  <Slides>44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44</vt:i4>
      </vt:variant>
    </vt:vector>
  </HeadingPairs>
  <TitlesOfParts>
    <vt:vector size="61" baseType="lpstr">
      <vt:lpstr>Arial</vt:lpstr>
      <vt:lpstr>Calibri</vt:lpstr>
      <vt:lpstr>Calibri Light</vt:lpstr>
      <vt:lpstr>Courier New</vt:lpstr>
      <vt:lpstr>IBM Plex Sans</vt:lpstr>
      <vt:lpstr>Kanit Light</vt:lpstr>
      <vt:lpstr>Kanit Medium</vt:lpstr>
      <vt:lpstr>Microsoft Sans Serif</vt:lpstr>
      <vt:lpstr>Open Sans</vt:lpstr>
      <vt:lpstr>Roboto</vt:lpstr>
      <vt:lpstr>Roboto Regular</vt:lpstr>
      <vt:lpstr>Segoe UI</vt:lpstr>
      <vt:lpstr>Custom Design</vt:lpstr>
      <vt:lpstr>1_Custom Design</vt:lpstr>
      <vt:lpstr>1_office theme</vt:lpstr>
      <vt:lpstr>Redgate theme v2</vt:lpstr>
      <vt:lpstr>Office Theme</vt:lpstr>
      <vt:lpstr>Day of Data Boston 2026 (#1150) </vt:lpstr>
      <vt:lpstr>Agenda</vt:lpstr>
      <vt:lpstr>PowerPoint Presentation</vt:lpstr>
      <vt:lpstr>PowerPoint Presentation</vt:lpstr>
      <vt:lpstr>Defining Zero Downtime for Databases</vt:lpstr>
      <vt:lpstr>Zero Downtime is</vt:lpstr>
      <vt:lpstr>Who Needs Zero Downtime?</vt:lpstr>
      <vt:lpstr>Everyone</vt:lpstr>
      <vt:lpstr>Zero Downtime is Important</vt:lpstr>
      <vt:lpstr>DevOps Needs Zero Downtime</vt:lpstr>
      <vt:lpstr>Architecting Zero Downtime</vt:lpstr>
      <vt:lpstr>Database Zero Downtime is Complex</vt:lpstr>
      <vt:lpstr>Planning for Zero Downtime</vt:lpstr>
      <vt:lpstr>Use Good Development Practices</vt:lpstr>
      <vt:lpstr>Demo App</vt:lpstr>
      <vt:lpstr>General Database Guidelines</vt:lpstr>
      <vt:lpstr>Splitting a column</vt:lpstr>
      <vt:lpstr>The Scenario</vt:lpstr>
      <vt:lpstr>The Typical Process</vt:lpstr>
      <vt:lpstr>Demo</vt:lpstr>
      <vt:lpstr>The Zero Downtime Process: Splits</vt:lpstr>
      <vt:lpstr>Splitting Tables</vt:lpstr>
      <vt:lpstr>Merges</vt:lpstr>
      <vt:lpstr>Adding NOT NULL Columns</vt:lpstr>
      <vt:lpstr>The Scenario</vt:lpstr>
      <vt:lpstr>Demo</vt:lpstr>
      <vt:lpstr>The Zero Downtime Process</vt:lpstr>
      <vt:lpstr>Renaming</vt:lpstr>
      <vt:lpstr>The Scenario</vt:lpstr>
      <vt:lpstr>The Typical Process</vt:lpstr>
      <vt:lpstr>Demo</vt:lpstr>
      <vt:lpstr>The Zero Downtime Process: Renames</vt:lpstr>
      <vt:lpstr>Changing a Procedure</vt:lpstr>
      <vt:lpstr>The Scenario</vt:lpstr>
      <vt:lpstr>The Typical Process</vt:lpstr>
      <vt:lpstr>Demo</vt:lpstr>
      <vt:lpstr>The Zero Downtime Process</vt:lpstr>
      <vt:lpstr>Best Practices</vt:lpstr>
      <vt:lpstr>Best Practices for Applications</vt:lpstr>
      <vt:lpstr>Best Practices for Database Code</vt:lpstr>
      <vt:lpstr>Best Practices for Deployments</vt:lpstr>
      <vt:lpstr>Summary</vt:lpstr>
      <vt:lpstr>PowerPoint Presentation</vt:lpstr>
      <vt:lpstr>Thank you for coming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Steve Jones</cp:lastModifiedBy>
  <cp:revision>2</cp:revision>
  <dcterms:created xsi:type="dcterms:W3CDTF">2015-02-16T21:29:58Z</dcterms:created>
  <dcterms:modified xsi:type="dcterms:W3CDTF">2026-10-02T22:20:51Z</dcterms:modified>
</cp:coreProperties>
</file>